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0" r:id="rId7"/>
    <p:sldId id="266" r:id="rId8"/>
    <p:sldId id="267" r:id="rId9"/>
    <p:sldId id="270" r:id="rId10"/>
    <p:sldId id="268" r:id="rId11"/>
    <p:sldId id="262" r:id="rId12"/>
    <p:sldId id="272" r:id="rId13"/>
    <p:sldId id="271"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9B93EA-2EF3-4697-843B-C9271ED00292}"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B93EA-2EF3-4697-843B-C9271ED0029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109B93EA-2EF3-4697-843B-C9271ED00292}"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109B93EA-2EF3-4697-843B-C9271ED00292}"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9B93EA-2EF3-4697-843B-C9271ED00292}"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EA29C151-930C-4DD2-B6F9-18B22CE0F1CC}" type="datetimeFigureOut">
              <a:rPr lang="el-GR" smtClean="0"/>
              <a:pPr/>
              <a:t>24/9/2021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9B93EA-2EF3-4697-843B-C9271ED00292}"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109B93EA-2EF3-4697-843B-C9271ED00292}"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109B93EA-2EF3-4697-843B-C9271ED0029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109B93EA-2EF3-4697-843B-C9271ED0029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9B93EA-2EF3-4697-843B-C9271ED00292}"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EA29C151-930C-4DD2-B6F9-18B22CE0F1CC}" type="datetimeFigureOut">
              <a:rPr lang="el-GR" smtClean="0"/>
              <a:pPr/>
              <a:t>24/9/2021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109B93EA-2EF3-4697-843B-C9271ED00292}"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EA29C151-930C-4DD2-B6F9-18B22CE0F1CC}" type="datetimeFigureOut">
              <a:rPr lang="el-GR" smtClean="0"/>
              <a:pPr/>
              <a:t>24/9/2021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29C151-930C-4DD2-B6F9-18B22CE0F1CC}" type="datetimeFigureOut">
              <a:rPr lang="el-GR" smtClean="0"/>
              <a:pPr/>
              <a:t>24/9/2021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9B93EA-2EF3-4697-843B-C9271ED00292}"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user1\Documents\&#954;&#949;&#943;&#956;&#949;&#957;&#945;%20&#946;&#900;&#947;&#965;&#956;&#957;&#945;&#963;&#943;&#959;&#965;%20-%20&#965;&#955;&#953;&#954;&#972;\parousiasi%20keimenou.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ndex.php?title=%CE%9A%CF%8D%CE%BA%CE%BB%CE%BF%CF%82_%CE%95%CE%BB%CE%BB%CE%B7%CE%BD%CE%B9%CE%BA%CE%BF%CF%8D_%CE%A0%CE%B1%CE%B9%CE%B4%CE%B9%CE%BA%CE%BF%CF%8D_%CE%92%CE%B9%CE%B2%CE%BB%CE%AF%CE%BF%CF%85&amp;action=edit&amp;redlink=1" TargetMode="External"/><Relationship Id="rId7" Type="http://schemas.openxmlformats.org/officeDocument/2006/relationships/image" Target="../media/image10.jpeg"/><Relationship Id="rId2" Type="http://schemas.openxmlformats.org/officeDocument/2006/relationships/hyperlink" Target="https://el.wikipedia.org/w/index.php?title=%CE%92%CF%81%CE%B1%CE%B2%CE%B5%CE%AF%CE%BF_%CE%A0%CE%B1%CE%B9%CE%B4%CE%B9%CE%BA%CE%BF%CF%8D_%CE%9B%CE%BF%CE%B3%CE%BF%CF%84%CE%B5%CF%87%CE%BD%CE%B9%CE%BA%CE%BF%CF%8D_%CE%92%CE%B9%CE%B2%CE%BB%CE%AF%CE%BF%CF%85&amp;action=edit&amp;redlink=1" TargetMode="External"/><Relationship Id="rId1" Type="http://schemas.openxmlformats.org/officeDocument/2006/relationships/slideLayout" Target="../slideLayouts/slideLayout4.xml"/><Relationship Id="rId6" Type="http://schemas.openxmlformats.org/officeDocument/2006/relationships/hyperlink" Target="https://el.wikipedia.org/wiki/%CE%96%CF%89%CF%81%CE%B6_%CE%A3%CE%B1%CF%81%CE%AE" TargetMode="External"/><Relationship Id="rId5" Type="http://schemas.openxmlformats.org/officeDocument/2006/relationships/hyperlink" Target="https://el.wikipedia.org/wiki/%CE%A6%CE%B5%CF%83%CF%84%CE%B9%CE%B2%CE%AC%CE%BB_%CE%9A%CE%B9%CE%BD%CE%B7%CE%BC%CE%B1%CF%84%CE%BF%CE%B3%CF%81%CE%AC%CF%86%CE%BF%CF%85_%CE%98%CE%B5%CF%83%CF%83%CE%B1%CE%BB%CE%BF%CE%BD%CE%AF%CE%BA%CE%B7%CF%82" TargetMode="External"/><Relationship Id="rId4" Type="http://schemas.openxmlformats.org/officeDocument/2006/relationships/hyperlink" Target="https://el.wikipedia.org/w/index.php?title=%CE%92%CF%81%CE%B1%CE%B2%CE%B5%CE%AF%CE%BF_%CE%A7%CE%B1%CE%BD%CF%82_%CE%9A%CF%81%CE%AF%CF%83%CF%84%CE%B9%CE%B1%CE%BD_%CE%86%CE%BD%CF%84%CE%B5%CF%81%CF%83%CE%B5%CE%BD&amp;action=edit&amp;redlink=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3886200"/>
            <a:ext cx="6400800" cy="1198984"/>
          </a:xfrm>
        </p:spPr>
        <p:txBody>
          <a:bodyPr>
            <a:normAutofit/>
          </a:bodyPr>
          <a:lstStyle/>
          <a:p>
            <a:r>
              <a:rPr lang="el-GR" sz="1800" b="1" dirty="0" smtClean="0"/>
              <a:t>«Και </a:t>
            </a:r>
            <a:r>
              <a:rPr lang="el-GR" sz="1800" b="1" dirty="0" err="1" smtClean="0"/>
              <a:t>παλι</a:t>
            </a:r>
            <a:r>
              <a:rPr lang="el-GR" sz="1800" b="1" dirty="0" smtClean="0"/>
              <a:t> </a:t>
            </a:r>
            <a:r>
              <a:rPr lang="el-GR" sz="1800" b="1" dirty="0" err="1" smtClean="0"/>
              <a:t>σχολειο</a:t>
            </a:r>
            <a:r>
              <a:rPr lang="el-GR" sz="1800" b="1" dirty="0" smtClean="0"/>
              <a:t>...» </a:t>
            </a:r>
            <a:br>
              <a:rPr lang="el-GR" sz="1800" b="1" dirty="0" smtClean="0"/>
            </a:br>
            <a:r>
              <a:rPr lang="el-GR" sz="1800" b="1" dirty="0" smtClean="0"/>
              <a:t>Ζωρζ </a:t>
            </a:r>
            <a:r>
              <a:rPr lang="el-GR" sz="1800" b="1" dirty="0" err="1" smtClean="0"/>
              <a:t>Σαρη</a:t>
            </a:r>
            <a:r>
              <a:rPr lang="el-GR" sz="1800" b="1" dirty="0" smtClean="0"/>
              <a:t>: </a:t>
            </a:r>
            <a:endParaRPr lang="el-GR" sz="1800" dirty="0"/>
          </a:p>
        </p:txBody>
      </p:sp>
      <p:sp>
        <p:nvSpPr>
          <p:cNvPr id="2" name="1 - Τίτλος"/>
          <p:cNvSpPr>
            <a:spLocks noGrp="1"/>
          </p:cNvSpPr>
          <p:nvPr>
            <p:ph type="ctrTitle"/>
          </p:nvPr>
        </p:nvSpPr>
        <p:spPr/>
        <p:txBody>
          <a:bodyPr>
            <a:normAutofit/>
          </a:bodyPr>
          <a:lstStyle/>
          <a:p>
            <a:r>
              <a:rPr lang="el-GR" sz="2800" dirty="0" smtClean="0"/>
              <a:t>ΚΕΙΜΕΝΑ ΝΕΟΕΛΛΗΝΙΚΗΣ ΛΟΓΟΤΕΧΝΙΑΣ </a:t>
            </a:r>
            <a:r>
              <a:rPr lang="el-GR" sz="2800" dirty="0" err="1" smtClean="0"/>
              <a:t>β΄γυμν</a:t>
            </a:r>
            <a:r>
              <a:rPr lang="el-GR" sz="2800" dirty="0" smtClean="0"/>
              <a:t>.</a:t>
            </a:r>
            <a:endParaRPr lang="el-GR" sz="2800" dirty="0"/>
          </a:p>
        </p:txBody>
      </p:sp>
      <p:pic>
        <p:nvPicPr>
          <p:cNvPr id="4" name="3 - Εικόνα" descr="EPISTROFI STO SXOLIO.jpg"/>
          <p:cNvPicPr>
            <a:picLocks noChangeAspect="1"/>
          </p:cNvPicPr>
          <p:nvPr/>
        </p:nvPicPr>
        <p:blipFill>
          <a:blip r:embed="rId2" cstate="print"/>
          <a:stretch>
            <a:fillRect/>
          </a:stretch>
        </p:blipFill>
        <p:spPr>
          <a:xfrm>
            <a:off x="6660232" y="260648"/>
            <a:ext cx="2085975" cy="2171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idx="2"/>
          </p:nvPr>
        </p:nvSpPr>
        <p:spPr/>
        <p:txBody>
          <a:bodyPr>
            <a:normAutofit fontScale="70000" lnSpcReduction="20000"/>
          </a:bodyPr>
          <a:lstStyle/>
          <a:p>
            <a:r>
              <a:rPr lang="el-GR" b="1" u="sng" dirty="0" smtClean="0"/>
              <a:t>Αφηγηματικοί </a:t>
            </a:r>
            <a:r>
              <a:rPr lang="el-GR" b="1" u="sng" dirty="0" smtClean="0"/>
              <a:t>τρόποι</a:t>
            </a:r>
            <a:r>
              <a:rPr lang="el-GR" b="1" dirty="0" smtClean="0"/>
              <a:t>:</a:t>
            </a:r>
            <a:r>
              <a:rPr lang="el-GR" dirty="0" smtClean="0"/>
              <a:t/>
            </a:r>
            <a:br>
              <a:rPr lang="el-GR" dirty="0" smtClean="0"/>
            </a:br>
            <a:r>
              <a:rPr lang="el-GR" b="1" dirty="0" smtClean="0"/>
              <a:t>1. Διάλογος</a:t>
            </a:r>
            <a:r>
              <a:rPr lang="el-GR" dirty="0" smtClean="0"/>
              <a:t> </a:t>
            </a:r>
            <a:endParaRPr lang="el-GR" dirty="0" smtClean="0"/>
          </a:p>
          <a:p>
            <a:pPr>
              <a:buFont typeface="Arial" pitchFamily="34" charset="0"/>
              <a:buChar char="•"/>
            </a:pPr>
            <a:r>
              <a:rPr lang="el-GR" dirty="0" smtClean="0"/>
              <a:t> </a:t>
            </a:r>
            <a:r>
              <a:rPr lang="el-GR" dirty="0" smtClean="0"/>
              <a:t>κυριαρχεί στο </a:t>
            </a:r>
            <a:r>
              <a:rPr lang="el-GR" dirty="0" smtClean="0"/>
              <a:t>απόσπασμα</a:t>
            </a:r>
          </a:p>
          <a:p>
            <a:pPr>
              <a:buFont typeface="Arial" pitchFamily="34" charset="0"/>
              <a:buChar char="•"/>
            </a:pPr>
            <a:r>
              <a:rPr lang="el-GR" dirty="0" smtClean="0"/>
              <a:t> </a:t>
            </a:r>
            <a:r>
              <a:rPr lang="el-GR" dirty="0" smtClean="0"/>
              <a:t>δίνει ζωντάνια, ποικιλία, παραστατικότητα, θεατρικότητα. </a:t>
            </a:r>
            <a:br>
              <a:rPr lang="el-GR" dirty="0" smtClean="0"/>
            </a:br>
            <a:r>
              <a:rPr lang="el-GR" b="1" dirty="0" smtClean="0"/>
              <a:t>2. Η Αφήγηση</a:t>
            </a:r>
            <a:r>
              <a:rPr lang="el-GR" dirty="0" smtClean="0"/>
              <a:t> </a:t>
            </a:r>
            <a:r>
              <a:rPr lang="el-GR" dirty="0" smtClean="0"/>
              <a:t> </a:t>
            </a:r>
            <a:r>
              <a:rPr lang="el-GR" dirty="0" smtClean="0"/>
              <a:t>μικρό μέρος του αποσπάσματος.</a:t>
            </a:r>
            <a:br>
              <a:rPr lang="el-GR" dirty="0" smtClean="0"/>
            </a:br>
            <a:r>
              <a:rPr lang="el-GR" b="1" dirty="0" smtClean="0"/>
              <a:t>3. Περιγραφή </a:t>
            </a:r>
            <a:r>
              <a:rPr lang="el-GR" dirty="0" smtClean="0"/>
              <a:t> </a:t>
            </a:r>
            <a:r>
              <a:rPr lang="el-GR" dirty="0" smtClean="0"/>
              <a:t>σύντομη.</a:t>
            </a:r>
            <a:br>
              <a:rPr lang="el-GR" dirty="0" smtClean="0"/>
            </a:br>
            <a:r>
              <a:rPr lang="el-GR" dirty="0" smtClean="0"/>
              <a:t/>
            </a:r>
            <a:br>
              <a:rPr lang="el-GR" dirty="0" smtClean="0"/>
            </a:br>
            <a:r>
              <a:rPr lang="el-GR" b="1" u="sng" dirty="0" smtClean="0"/>
              <a:t>Ο Αφηγητής</a:t>
            </a:r>
            <a:r>
              <a:rPr lang="el-GR" dirty="0" smtClean="0"/>
              <a:t> </a:t>
            </a:r>
            <a:endParaRPr lang="el-GR" dirty="0" smtClean="0"/>
          </a:p>
          <a:p>
            <a:pPr>
              <a:buFont typeface="Arial" pitchFamily="34" charset="0"/>
              <a:buChar char="•"/>
            </a:pPr>
            <a:r>
              <a:rPr lang="el-GR" dirty="0" smtClean="0"/>
              <a:t> </a:t>
            </a:r>
            <a:r>
              <a:rPr lang="el-GR" dirty="0" smtClean="0"/>
              <a:t>αμέτοχος στην ιστορία (</a:t>
            </a:r>
            <a:r>
              <a:rPr lang="el-GR" dirty="0" err="1" smtClean="0"/>
              <a:t>ετεροδιηγητικός</a:t>
            </a:r>
            <a:r>
              <a:rPr lang="el-GR" dirty="0" smtClean="0"/>
              <a:t>)</a:t>
            </a:r>
          </a:p>
          <a:p>
            <a:pPr>
              <a:buFont typeface="Arial" pitchFamily="34" charset="0"/>
              <a:buChar char="•"/>
            </a:pPr>
            <a:r>
              <a:rPr lang="el-GR" dirty="0" smtClean="0"/>
              <a:t> </a:t>
            </a:r>
            <a:r>
              <a:rPr lang="el-GR" dirty="0" smtClean="0"/>
              <a:t>παντογνώστης (γνωρίζει γεγονότα, τις σκέψεις  και τα βαθύτερα συναισθήματα των προσώπων</a:t>
            </a:r>
            <a:r>
              <a:rPr lang="el-GR" dirty="0" smtClean="0"/>
              <a:t>).</a:t>
            </a:r>
          </a:p>
          <a:p>
            <a:pPr>
              <a:buFont typeface="Arial" pitchFamily="34" charset="0"/>
              <a:buChar char="•"/>
            </a:pPr>
            <a:r>
              <a:rPr lang="el-GR" dirty="0" smtClean="0"/>
              <a:t>αφήγηση σε </a:t>
            </a:r>
            <a:r>
              <a:rPr lang="el-GR" dirty="0" smtClean="0"/>
              <a:t>γ' </a:t>
            </a:r>
            <a:r>
              <a:rPr lang="el-GR" dirty="0" smtClean="0"/>
              <a:t>πρόσωπο</a:t>
            </a:r>
          </a:p>
          <a:p>
            <a:pPr>
              <a:buFont typeface="Arial" pitchFamily="34" charset="0"/>
              <a:buChar char="•"/>
            </a:pPr>
            <a:r>
              <a:rPr lang="el-GR" dirty="0" smtClean="0"/>
              <a:t>δε συμμετέχει στα γεγονότα ,εκτός </a:t>
            </a:r>
            <a:r>
              <a:rPr lang="el-GR" dirty="0" smtClean="0"/>
              <a:t>από το σημείο, όπου φαίνεται να παρεμβαίνει η </a:t>
            </a:r>
            <a:r>
              <a:rPr lang="el-GR" dirty="0" err="1" smtClean="0"/>
              <a:t>Ζώρζ</a:t>
            </a:r>
            <a:r>
              <a:rPr lang="el-GR" dirty="0" smtClean="0"/>
              <a:t> </a:t>
            </a:r>
            <a:r>
              <a:rPr lang="el-GR" dirty="0" smtClean="0"/>
              <a:t>Σαρρή("</a:t>
            </a:r>
            <a:r>
              <a:rPr lang="el-GR" dirty="0" smtClean="0"/>
              <a:t>Αντίο </a:t>
            </a:r>
            <a:r>
              <a:rPr lang="el-GR" dirty="0" err="1" smtClean="0"/>
              <a:t>Ποζελάκι</a:t>
            </a:r>
            <a:r>
              <a:rPr lang="el-GR" dirty="0" smtClean="0"/>
              <a:t>").   </a:t>
            </a:r>
            <a:endParaRPr lang="el-GR" dirty="0"/>
          </a:p>
        </p:txBody>
      </p:sp>
      <p:pic>
        <p:nvPicPr>
          <p:cNvPr id="5" name="4 - Θέση περιεχομένου" descr="τάξεις παρελθόντος.jpg"/>
          <p:cNvPicPr>
            <a:picLocks noGrp="1" noChangeAspect="1"/>
          </p:cNvPicPr>
          <p:nvPr>
            <p:ph sz="quarter" idx="1"/>
          </p:nvPr>
        </p:nvPicPr>
        <p:blipFill>
          <a:blip r:embed="rId2" cstate="print"/>
          <a:stretch>
            <a:fillRect/>
          </a:stretch>
        </p:blipFill>
        <p:spPr>
          <a:xfrm>
            <a:off x="4429125" y="2633662"/>
            <a:ext cx="3028950" cy="1514475"/>
          </a:xfr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ΜΑΘΗΤΡΙΕΣ </a:t>
            </a:r>
            <a:endParaRPr lang="el-GR" i="1" dirty="0"/>
          </a:p>
        </p:txBody>
      </p:sp>
      <p:sp>
        <p:nvSpPr>
          <p:cNvPr id="4" name="3 - Θέση κειμένου"/>
          <p:cNvSpPr>
            <a:spLocks noGrp="1"/>
          </p:cNvSpPr>
          <p:nvPr>
            <p:ph type="body" idx="2"/>
          </p:nvPr>
        </p:nvSpPr>
        <p:spPr/>
        <p:txBody>
          <a:bodyPr>
            <a:noAutofit/>
          </a:bodyPr>
          <a:lstStyle/>
          <a:p>
            <a:r>
              <a:rPr lang="el-GR" sz="1600" b="1" dirty="0" smtClean="0"/>
              <a:t>Οι μαθήτριες της τάξης</a:t>
            </a:r>
            <a:r>
              <a:rPr lang="el-GR" sz="1600" dirty="0" smtClean="0"/>
              <a:t>: </a:t>
            </a:r>
          </a:p>
          <a:p>
            <a:pPr>
              <a:buFont typeface="Arial" pitchFamily="34" charset="0"/>
              <a:buChar char="•"/>
            </a:pPr>
            <a:r>
              <a:rPr lang="el-GR" sz="1600" dirty="0" smtClean="0"/>
              <a:t>εύπορη κοινωνική τάξη (όλες πήγαν διακοπές το καλοκαίρι, κάποιες σε ακριβά ξενοδοχεία, φοιτούν εσωτερικές σε ιδιωτικό σχολείο).</a:t>
            </a:r>
          </a:p>
          <a:p>
            <a:pPr>
              <a:buFont typeface="Arial" pitchFamily="34" charset="0"/>
              <a:buChar char="•"/>
            </a:pPr>
            <a:r>
              <a:rPr lang="el-GR" sz="1600" b="1" dirty="0" smtClean="0"/>
              <a:t> δεμένες  σαν  μία παρέα</a:t>
            </a:r>
            <a:r>
              <a:rPr lang="el-GR" sz="1600" dirty="0" smtClean="0"/>
              <a:t>, έχουν στενές σχέσεις, παρόλο που διαφέρουν οι συνθήκες της ζωής της καθεμιάς. Δεν λείπουν κάποιες ανταγωνιστικές ή τυπικές και αδιάφορες σχέσεις που ίσως κρύβουν κάποια αντιπάθεια</a:t>
            </a:r>
          </a:p>
          <a:p>
            <a:pPr>
              <a:buFont typeface="Arial" pitchFamily="34" charset="0"/>
              <a:buChar char="•"/>
            </a:pPr>
            <a:r>
              <a:rPr lang="el-GR" sz="1600" dirty="0" smtClean="0"/>
              <a:t>Είναι αυθόρμητες, γεμάτες </a:t>
            </a:r>
            <a:r>
              <a:rPr lang="el-GR" sz="1600" dirty="0" smtClean="0"/>
              <a:t>ενθουσιασμό</a:t>
            </a:r>
            <a:endParaRPr lang="el-GR" sz="1600" dirty="0" smtClean="0"/>
          </a:p>
        </p:txBody>
      </p:sp>
      <p:pic>
        <p:nvPicPr>
          <p:cNvPr id="5" name="4 - Θέση περιεχομένου" descr="σχολεία θηλέων.jpg"/>
          <p:cNvPicPr>
            <a:picLocks noGrp="1" noChangeAspect="1"/>
          </p:cNvPicPr>
          <p:nvPr>
            <p:ph sz="quarter" idx="1"/>
          </p:nvPr>
        </p:nvPicPr>
        <p:blipFill>
          <a:blip r:embed="rId2" cstate="print"/>
          <a:stretch>
            <a:fillRect/>
          </a:stretch>
        </p:blipFill>
        <p:spPr>
          <a:xfrm>
            <a:off x="4881562" y="2314575"/>
            <a:ext cx="2124075" cy="2152650"/>
          </a:xfr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335846"/>
            <a:ext cx="4572000" cy="6186309"/>
          </a:xfrm>
          <a:prstGeom prst="rect">
            <a:avLst/>
          </a:prstGeom>
        </p:spPr>
        <p:txBody>
          <a:bodyPr>
            <a:spAutoFit/>
          </a:bodyPr>
          <a:lstStyle/>
          <a:p>
            <a:pPr>
              <a:buFont typeface="Arial" pitchFamily="34" charset="0"/>
              <a:buChar char="•"/>
            </a:pPr>
            <a:r>
              <a:rPr lang="el-GR" dirty="0" smtClean="0"/>
              <a:t> εκδηλώνουν τις φιλικές τους διαθέσεις μέσα στην εορταστική ατμόσφαιρα της επιστροφής στο σχολείο, υποδέχονται </a:t>
            </a:r>
            <a:r>
              <a:rPr lang="el-GR" b="1" dirty="0" smtClean="0"/>
              <a:t>φιλικά τ</a:t>
            </a:r>
            <a:r>
              <a:rPr lang="el-GR" dirty="0" smtClean="0"/>
              <a:t>η νέα συμμαθήτριά</a:t>
            </a:r>
          </a:p>
          <a:p>
            <a:pPr>
              <a:buFont typeface="Arial" pitchFamily="34" charset="0"/>
              <a:buChar char="•"/>
            </a:pPr>
            <a:r>
              <a:rPr lang="el-GR" dirty="0" smtClean="0"/>
              <a:t> κυριαρχούν  </a:t>
            </a:r>
            <a:r>
              <a:rPr lang="el-GR" b="1" dirty="0" smtClean="0"/>
              <a:t>η χαρά, το κέφι, η συγκίνηση, η ανεμελιά, η νοσταλγία και η αισιοδοξία</a:t>
            </a:r>
            <a:r>
              <a:rPr lang="el-GR" dirty="0" smtClean="0"/>
              <a:t>. Τη χαρούμενη αυτή διάθεση την εκδηλώνουν με:  αγκαλιές, φιλιά, γέλια, φωνές, χειροκροτήματα, ανταλλαγή καλοκαιρινών αναμνήσεων, εμπειριών, μυστικών. </a:t>
            </a:r>
          </a:p>
          <a:p>
            <a:pPr>
              <a:buFont typeface="Arial" pitchFamily="34" charset="0"/>
              <a:buChar char="•"/>
            </a:pPr>
            <a:r>
              <a:rPr lang="el-GR" dirty="0" smtClean="0"/>
              <a:t>Νιώθουν όμως και </a:t>
            </a:r>
            <a:r>
              <a:rPr lang="el-GR" b="1" dirty="0" smtClean="0"/>
              <a:t>στενοχώρια </a:t>
            </a:r>
            <a:r>
              <a:rPr lang="el-GR" dirty="0" smtClean="0"/>
              <a:t>για τις συμμαθήτριες που δε θα είναι φέτος μαζί τους στο σχολείο. </a:t>
            </a:r>
          </a:p>
          <a:p>
            <a:pPr>
              <a:buFont typeface="Arial" pitchFamily="34" charset="0"/>
              <a:buChar char="•"/>
            </a:pPr>
            <a:r>
              <a:rPr lang="el-GR" dirty="0" smtClean="0"/>
              <a:t>​Δείχνουν τον απαιτούμενο σεβασμό στην διευθύντριά τους την Κυρία Ερασμία αλλά τα αισθήματά τους προς αυτήν είναι </a:t>
            </a:r>
            <a:r>
              <a:rPr lang="el-GR" b="1" dirty="0" smtClean="0"/>
              <a:t>άχρωμα και άτονα. </a:t>
            </a:r>
          </a:p>
          <a:p>
            <a:pPr>
              <a:buFont typeface="Arial" pitchFamily="34" charset="0"/>
              <a:buChar char="•"/>
            </a:pPr>
            <a:r>
              <a:rPr lang="el-GR" dirty="0" smtClean="0"/>
              <a:t>Υποδέχονται όμως με ενθουσιασμό την αγαπημένη καθηγήτριά τους. Μεταξύ της τελευταίας και των μαθητριών έχει αναπτυχθεί μία ιδιαίτερη </a:t>
            </a:r>
            <a:r>
              <a:rPr lang="el-GR" b="1" dirty="0" smtClean="0"/>
              <a:t>οικειότητα και αγάπη</a:t>
            </a:r>
            <a:r>
              <a:rPr lang="el-GR" dirty="0" smtClean="0"/>
              <a:t>.</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Παρουσίαση Μουσικού σχολείου  Βέροιας για το κείμενο</a:t>
            </a:r>
            <a:endParaRPr lang="el-GR" dirty="0"/>
          </a:p>
        </p:txBody>
      </p:sp>
      <p:pic>
        <p:nvPicPr>
          <p:cNvPr id="4" name="parousiasi keimenou.mp4">
            <a:hlinkClick r:id="" action="ppaction://media"/>
          </p:cNvPr>
          <p:cNvPicPr>
            <a:picLocks noGrp="1" noRot="1" noChangeAspect="1"/>
          </p:cNvPicPr>
          <p:nvPr>
            <p:ph sz="quarter" idx="1"/>
            <a:videoFile r:link="rId1"/>
          </p:nvPr>
        </p:nvPicPr>
        <p:blipFill>
          <a:blip r:embed="rId3" cstate="print"/>
          <a:stretch>
            <a:fillRect/>
          </a:stretch>
        </p:blipFill>
        <p:spPr>
          <a:xfrm>
            <a:off x="3030538" y="2670175"/>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Βιογραφικά στοιχεία</a:t>
            </a:r>
            <a:r>
              <a:rPr lang="el-GR" i="1" dirty="0" smtClean="0"/>
              <a:t> </a:t>
            </a:r>
            <a:br>
              <a:rPr lang="el-GR" i="1" dirty="0" smtClean="0"/>
            </a:br>
            <a:endParaRPr lang="el-GR" i="1" dirty="0"/>
          </a:p>
        </p:txBody>
      </p:sp>
      <p:pic>
        <p:nvPicPr>
          <p:cNvPr id="5" name="4 - Θέση περιεχομένου" descr="ζωρζ σαρη.jpg"/>
          <p:cNvPicPr>
            <a:picLocks noGrp="1" noChangeAspect="1"/>
          </p:cNvPicPr>
          <p:nvPr>
            <p:ph sz="half" idx="1"/>
          </p:nvPr>
        </p:nvPicPr>
        <p:blipFill>
          <a:blip r:embed="rId2" cstate="print"/>
          <a:stretch>
            <a:fillRect/>
          </a:stretch>
        </p:blipFill>
        <p:spPr>
          <a:xfrm>
            <a:off x="457200" y="1988840"/>
            <a:ext cx="4038600" cy="3160831"/>
          </a:xfrm>
        </p:spPr>
      </p:pic>
      <p:sp>
        <p:nvSpPr>
          <p:cNvPr id="4" name="3 - Θέση περιεχομένου"/>
          <p:cNvSpPr>
            <a:spLocks noGrp="1"/>
          </p:cNvSpPr>
          <p:nvPr>
            <p:ph sz="half" idx="2"/>
          </p:nvPr>
        </p:nvSpPr>
        <p:spPr/>
        <p:txBody>
          <a:bodyPr>
            <a:normAutofit fontScale="70000" lnSpcReduction="20000"/>
          </a:bodyPr>
          <a:lstStyle/>
          <a:p>
            <a:pPr>
              <a:buNone/>
            </a:pPr>
            <a:r>
              <a:rPr lang="el-GR" dirty="0" smtClean="0"/>
              <a:t>                                     </a:t>
            </a:r>
          </a:p>
          <a:p>
            <a:pPr>
              <a:buNone/>
            </a:pPr>
            <a:r>
              <a:rPr lang="el-GR" b="1" i="1" dirty="0" smtClean="0"/>
              <a:t>Πραγματικό όνομα:</a:t>
            </a:r>
            <a:r>
              <a:rPr lang="el-GR" i="1" dirty="0" smtClean="0"/>
              <a:t> Γεωργία </a:t>
            </a:r>
            <a:r>
              <a:rPr lang="el-GR" i="1" dirty="0" err="1" smtClean="0"/>
              <a:t>Σαρή</a:t>
            </a:r>
            <a:r>
              <a:rPr lang="el-GR" i="1" dirty="0" smtClean="0"/>
              <a:t> Βαξεβάνη - </a:t>
            </a:r>
            <a:r>
              <a:rPr lang="el-GR" i="1" dirty="0" err="1" smtClean="0"/>
              <a:t>Καρακώστα</a:t>
            </a:r>
            <a:r>
              <a:rPr lang="el-GR" i="1" dirty="0" smtClean="0"/>
              <a:t>                               </a:t>
            </a:r>
          </a:p>
          <a:p>
            <a:pPr>
              <a:buNone/>
            </a:pPr>
            <a:r>
              <a:rPr lang="el-GR" b="1" i="1" dirty="0" smtClean="0"/>
              <a:t>Γέννηση:</a:t>
            </a:r>
            <a:r>
              <a:rPr lang="el-GR" i="1" dirty="0" smtClean="0"/>
              <a:t> 23 Μαΐου 1925, Αθήνα</a:t>
            </a:r>
          </a:p>
          <a:p>
            <a:pPr>
              <a:buNone/>
            </a:pPr>
            <a:r>
              <a:rPr lang="el-GR" b="1" i="1" dirty="0" smtClean="0"/>
              <a:t>Θάνατος:</a:t>
            </a:r>
            <a:r>
              <a:rPr lang="el-GR" i="1" dirty="0" smtClean="0"/>
              <a:t> 9 Ιουνίου 2012 (87 ετών), Αθήνα                      </a:t>
            </a:r>
          </a:p>
          <a:p>
            <a:pPr>
              <a:buNone/>
            </a:pPr>
            <a:r>
              <a:rPr lang="el-GR" b="1" i="1" dirty="0" smtClean="0"/>
              <a:t>Είδος Τέχνης:</a:t>
            </a:r>
            <a:r>
              <a:rPr lang="el-GR" i="1" dirty="0" smtClean="0"/>
              <a:t> Συγγραφέας, ηθοποιός                                        </a:t>
            </a:r>
          </a:p>
          <a:p>
            <a:pPr>
              <a:buNone/>
            </a:pPr>
            <a:r>
              <a:rPr lang="el-GR" b="1" i="1" dirty="0" smtClean="0"/>
              <a:t>Βραβεύσεις:</a:t>
            </a:r>
            <a:r>
              <a:rPr lang="el-GR" i="1" dirty="0" smtClean="0"/>
              <a:t> Βραβείο Παιδικού Λογοτεχνικού Βιβλίου για το μυθιστόρημα </a:t>
            </a:r>
            <a:r>
              <a:rPr lang="el-GR" i="1" dirty="0" err="1" smtClean="0"/>
              <a:t>Νινέτ</a:t>
            </a:r>
            <a:r>
              <a:rPr lang="el-GR" i="1" dirty="0" smtClean="0"/>
              <a:t> (1994) </a:t>
            </a:r>
          </a:p>
          <a:p>
            <a:pPr>
              <a:buNone/>
            </a:pPr>
            <a:endParaRPr lang="el-GR" dirty="0" smtClean="0"/>
          </a:p>
          <a:p>
            <a:pPr algn="just">
              <a:buNone/>
            </a:pPr>
            <a:r>
              <a:rPr lang="el-GR" dirty="0" smtClean="0"/>
              <a:t>Έχει γράψει είκοσι μυθιστορήματα, μία νουβέλα, τέσσερα θεατρικά παιδικά έργα και εννιά βιβλία για μικρά παιδιά. </a:t>
            </a:r>
          </a:p>
          <a:p>
            <a:pPr>
              <a:buNone/>
            </a:pPr>
            <a:r>
              <a:rPr lang="el-GR" dirty="0" smtClean="0"/>
              <a:t>                                       </a:t>
            </a:r>
          </a:p>
          <a:p>
            <a:endParaRPr lang="el-GR"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t>Έργα της </a:t>
            </a:r>
            <a:r>
              <a:rPr lang="el-GR" sz="2800" i="1" dirty="0" err="1" smtClean="0"/>
              <a:t>Ζώρζ</a:t>
            </a:r>
            <a:r>
              <a:rPr lang="el-GR" sz="2800" i="1" dirty="0" smtClean="0"/>
              <a:t> </a:t>
            </a:r>
            <a:r>
              <a:rPr lang="el-GR" sz="2800" i="1" dirty="0" err="1" smtClean="0"/>
              <a:t>Σαρή</a:t>
            </a:r>
            <a:endParaRPr lang="el-GR" sz="2800" i="1" dirty="0"/>
          </a:p>
        </p:txBody>
      </p:sp>
      <p:sp>
        <p:nvSpPr>
          <p:cNvPr id="3" name="2 - Θέση περιεχομένου"/>
          <p:cNvSpPr>
            <a:spLocks noGrp="1"/>
          </p:cNvSpPr>
          <p:nvPr>
            <p:ph sz="half" idx="1"/>
          </p:nvPr>
        </p:nvSpPr>
        <p:spPr/>
        <p:txBody>
          <a:bodyPr>
            <a:normAutofit fontScale="62500" lnSpcReduction="20000"/>
          </a:bodyPr>
          <a:lstStyle/>
          <a:p>
            <a:pPr>
              <a:buNone/>
            </a:pPr>
            <a:r>
              <a:rPr lang="el-GR" dirty="0" smtClean="0"/>
              <a:t>Έργα της:</a:t>
            </a:r>
          </a:p>
          <a:p>
            <a:r>
              <a:rPr lang="el-GR" dirty="0" smtClean="0"/>
              <a:t> Όταν ο ήλιος</a:t>
            </a:r>
          </a:p>
          <a:p>
            <a:r>
              <a:rPr lang="el-GR" dirty="0" smtClean="0"/>
              <a:t>Κόκκινη κλωστή δεμένη</a:t>
            </a:r>
          </a:p>
          <a:p>
            <a:r>
              <a:rPr lang="el-GR" dirty="0" smtClean="0"/>
              <a:t> Τα γενέθλια</a:t>
            </a:r>
          </a:p>
          <a:p>
            <a:r>
              <a:rPr lang="el-GR" dirty="0" smtClean="0"/>
              <a:t> Οι νικητές</a:t>
            </a:r>
          </a:p>
          <a:p>
            <a:r>
              <a:rPr lang="el-GR" dirty="0" smtClean="0"/>
              <a:t>Τα </a:t>
            </a:r>
            <a:r>
              <a:rPr lang="el-GR" dirty="0" err="1" smtClean="0"/>
              <a:t>χέγια</a:t>
            </a:r>
            <a:endParaRPr lang="el-GR" dirty="0"/>
          </a:p>
          <a:p>
            <a:r>
              <a:rPr lang="el-GR" dirty="0" smtClean="0"/>
              <a:t> Ο Θησαυρός της </a:t>
            </a:r>
            <a:r>
              <a:rPr lang="el-GR" dirty="0" err="1" smtClean="0"/>
              <a:t>Βαγίας</a:t>
            </a:r>
            <a:endParaRPr lang="el-GR" dirty="0"/>
          </a:p>
          <a:p>
            <a:r>
              <a:rPr lang="el-GR" dirty="0" smtClean="0"/>
              <a:t> Το Ψέμα</a:t>
            </a:r>
          </a:p>
          <a:p>
            <a:r>
              <a:rPr lang="el-GR" dirty="0" smtClean="0"/>
              <a:t> Κρίμα κι άδικο,</a:t>
            </a:r>
          </a:p>
          <a:p>
            <a:r>
              <a:rPr lang="el-GR" dirty="0" smtClean="0"/>
              <a:t> Ζουμ</a:t>
            </a:r>
          </a:p>
          <a:p>
            <a:r>
              <a:rPr lang="el-GR" dirty="0" smtClean="0"/>
              <a:t>Μια αγάπη για δύο</a:t>
            </a:r>
          </a:p>
          <a:p>
            <a:r>
              <a:rPr lang="el-GR" dirty="0" smtClean="0"/>
              <a:t> O χορός της ζωής</a:t>
            </a:r>
          </a:p>
          <a:p>
            <a:r>
              <a:rPr lang="el-GR" dirty="0" smtClean="0"/>
              <a:t> O Κύριός μου</a:t>
            </a:r>
          </a:p>
          <a:p>
            <a:r>
              <a:rPr lang="el-GR" dirty="0" smtClean="0"/>
              <a:t> Η Μαρία και το αδέσποτο</a:t>
            </a:r>
          </a:p>
          <a:p>
            <a:r>
              <a:rPr lang="el-GR" dirty="0" smtClean="0"/>
              <a:t> Τα στενά παπούτσια</a:t>
            </a:r>
          </a:p>
          <a:p>
            <a:r>
              <a:rPr lang="el-GR" dirty="0" smtClean="0"/>
              <a:t> Το </a:t>
            </a:r>
            <a:r>
              <a:rPr lang="el-GR" dirty="0" err="1" smtClean="0"/>
              <a:t>παραράδιασμα</a:t>
            </a:r>
            <a:endParaRPr lang="el-GR" dirty="0" smtClean="0"/>
          </a:p>
          <a:p>
            <a:pPr>
              <a:buNone/>
            </a:pPr>
            <a:endParaRPr lang="el-GR" dirty="0" smtClean="0"/>
          </a:p>
          <a:p>
            <a:pPr>
              <a:buNone/>
            </a:pPr>
            <a:r>
              <a:rPr lang="el-GR" dirty="0" smtClean="0"/>
              <a:t>                                     </a:t>
            </a:r>
          </a:p>
          <a:p>
            <a:endParaRPr lang="el-GR" dirty="0"/>
          </a:p>
        </p:txBody>
      </p:sp>
      <p:sp>
        <p:nvSpPr>
          <p:cNvPr id="6" name="5 - Θέση περιεχομένου"/>
          <p:cNvSpPr>
            <a:spLocks noGrp="1"/>
          </p:cNvSpPr>
          <p:nvPr>
            <p:ph sz="half" idx="2"/>
          </p:nvPr>
        </p:nvSpPr>
        <p:spPr>
          <a:xfrm>
            <a:off x="4648200" y="1600200"/>
            <a:ext cx="4495800" cy="5257800"/>
          </a:xfrm>
        </p:spPr>
        <p:txBody>
          <a:bodyPr>
            <a:normAutofit fontScale="62500" lnSpcReduction="20000"/>
          </a:bodyPr>
          <a:lstStyle/>
          <a:p>
            <a:endParaRPr lang="el-GR" dirty="0"/>
          </a:p>
          <a:p>
            <a:endParaRPr lang="el-GR" dirty="0"/>
          </a:p>
        </p:txBody>
      </p:sp>
      <p:pic>
        <p:nvPicPr>
          <p:cNvPr id="2054" name="Εικόνα 1" descr="2c37793318dc51747b2113a130fa0a3d"/>
          <p:cNvPicPr>
            <a:picLocks noChangeAspect="1" noChangeArrowheads="1"/>
          </p:cNvPicPr>
          <p:nvPr/>
        </p:nvPicPr>
        <p:blipFill>
          <a:blip r:embed="rId3" cstate="print"/>
          <a:srcRect/>
          <a:stretch>
            <a:fillRect/>
          </a:stretch>
        </p:blipFill>
        <p:spPr bwMode="auto">
          <a:xfrm>
            <a:off x="4644008" y="1196752"/>
            <a:ext cx="1781175" cy="2609850"/>
          </a:xfrm>
          <a:prstGeom prst="rect">
            <a:avLst/>
          </a:prstGeom>
          <a:noFill/>
        </p:spPr>
      </p:pic>
      <p:graphicFrame>
        <p:nvGraphicFramePr>
          <p:cNvPr id="2053" name="Object 5"/>
          <p:cNvGraphicFramePr>
            <a:graphicFrameLocks noChangeAspect="1"/>
          </p:cNvGraphicFramePr>
          <p:nvPr/>
        </p:nvGraphicFramePr>
        <p:xfrm>
          <a:off x="6732240" y="1628800"/>
          <a:ext cx="1343025" cy="1914525"/>
        </p:xfrm>
        <a:graphic>
          <a:graphicData uri="http://schemas.openxmlformats.org/presentationml/2006/ole">
            <p:oleObj spid="_x0000_s2053" name="Εικόνα Bitmap" r:id="rId4" imgW="4009524" imgH="5714286" progId="PBrush">
              <p:embed/>
            </p:oleObj>
          </a:graphicData>
        </a:graphic>
      </p:graphicFrame>
      <p:graphicFrame>
        <p:nvGraphicFramePr>
          <p:cNvPr id="2052" name="Object 4"/>
          <p:cNvGraphicFramePr>
            <a:graphicFrameLocks noChangeAspect="1"/>
          </p:cNvGraphicFramePr>
          <p:nvPr/>
        </p:nvGraphicFramePr>
        <p:xfrm>
          <a:off x="4788024" y="3933056"/>
          <a:ext cx="1704975" cy="2276475"/>
        </p:xfrm>
        <a:graphic>
          <a:graphicData uri="http://schemas.openxmlformats.org/presentationml/2006/ole">
            <p:oleObj spid="_x0000_s2052" name="Εικόνα Bitmap" r:id="rId5" imgW="3238952" imgH="4315427" progId="PBrush">
              <p:embed/>
            </p:oleObj>
          </a:graphicData>
        </a:graphic>
      </p:graphicFrame>
      <p:pic>
        <p:nvPicPr>
          <p:cNvPr id="2051" name="Εικόνα 7" descr="ΚΟΚΚΙΝΗ ΚΛΩΣΤΗ ΔΕΜΕΝΗ"/>
          <p:cNvPicPr>
            <a:picLocks noChangeAspect="1" noChangeArrowheads="1"/>
          </p:cNvPicPr>
          <p:nvPr/>
        </p:nvPicPr>
        <p:blipFill>
          <a:blip r:embed="rId6" cstate="print"/>
          <a:srcRect/>
          <a:stretch>
            <a:fillRect/>
          </a:stretch>
        </p:blipFill>
        <p:spPr bwMode="auto">
          <a:xfrm>
            <a:off x="6804248" y="4005064"/>
            <a:ext cx="1428750" cy="2124075"/>
          </a:xfrm>
          <a:prstGeom prst="rect">
            <a:avLst/>
          </a:prstGeom>
          <a:noFill/>
        </p:spPr>
      </p:pic>
      <p:pic>
        <p:nvPicPr>
          <p:cNvPr id="2050" name="Εικόνα 8" descr="τα γενέθλια"/>
          <p:cNvPicPr>
            <a:picLocks noChangeAspect="1" noChangeArrowheads="1"/>
          </p:cNvPicPr>
          <p:nvPr/>
        </p:nvPicPr>
        <p:blipFill>
          <a:blip r:embed="rId7" cstate="print"/>
          <a:srcRect/>
          <a:stretch>
            <a:fillRect/>
          </a:stretch>
        </p:blipFill>
        <p:spPr bwMode="auto">
          <a:xfrm>
            <a:off x="2987824" y="3356992"/>
            <a:ext cx="1657350" cy="2228850"/>
          </a:xfrm>
          <a:prstGeom prst="rect">
            <a:avLst/>
          </a:prstGeom>
          <a:noFill/>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56" name="Rectangle 8"/>
          <p:cNvSpPr>
            <a:spLocks noChangeArrowheads="1"/>
          </p:cNvSpPr>
          <p:nvPr/>
        </p:nvSpPr>
        <p:spPr bwMode="auto">
          <a:xfrm>
            <a:off x="0" y="7258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58" name="AutoShape 10" descr="Ο Kύριός μου - Σαρή Ζωρζ | Εκδόσεις Πατάκη"/>
          <p:cNvSpPr>
            <a:spLocks noChangeAspect="1" noChangeArrowheads="1"/>
          </p:cNvSpPr>
          <p:nvPr/>
        </p:nvSpPr>
        <p:spPr bwMode="auto">
          <a:xfrm>
            <a:off x="155575" y="-914400"/>
            <a:ext cx="1285875" cy="19050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t>ΒΡΑΒΕΙΑ</a:t>
            </a:r>
            <a:endParaRPr lang="el-GR" sz="2800" i="1" dirty="0"/>
          </a:p>
        </p:txBody>
      </p:sp>
      <p:sp>
        <p:nvSpPr>
          <p:cNvPr id="3" name="2 - Θέση περιεχομένου"/>
          <p:cNvSpPr>
            <a:spLocks noGrp="1"/>
          </p:cNvSpPr>
          <p:nvPr>
            <p:ph sz="half" idx="1"/>
          </p:nvPr>
        </p:nvSpPr>
        <p:spPr/>
        <p:txBody>
          <a:bodyPr>
            <a:normAutofit/>
          </a:bodyPr>
          <a:lstStyle/>
          <a:p>
            <a:r>
              <a:rPr lang="el-GR" sz="1800" dirty="0" smtClean="0"/>
              <a:t>Το 1994 βραβεύτηκε με το </a:t>
            </a:r>
            <a:r>
              <a:rPr lang="el-GR" sz="1800" dirty="0" smtClean="0">
                <a:hlinkClick r:id="rId2" tooltip="Βραβείο Παιδικού Λογοτεχνικού Βιβλίου (δεν έχει γραφτεί ακόμα)"/>
              </a:rPr>
              <a:t>Βραβείο Παιδικού Λογοτεχνικού Βιβλίου</a:t>
            </a:r>
            <a:r>
              <a:rPr lang="el-GR" sz="1800" dirty="0" smtClean="0"/>
              <a:t> για το μυθιστόρημα </a:t>
            </a:r>
            <a:r>
              <a:rPr lang="el-GR" sz="1800" i="1" dirty="0" err="1" smtClean="0"/>
              <a:t>Νινέτ</a:t>
            </a:r>
            <a:r>
              <a:rPr lang="el-GR" sz="1800" dirty="0" smtClean="0"/>
              <a:t>.</a:t>
            </a:r>
            <a:endParaRPr lang="el-GR" sz="1800" baseline="30000" dirty="0"/>
          </a:p>
          <a:p>
            <a:r>
              <a:rPr lang="el-GR" sz="1800" dirty="0" smtClean="0"/>
              <a:t>Το 1995 και το 1999 βραβεύτηκε από τον </a:t>
            </a:r>
            <a:r>
              <a:rPr lang="el-GR" sz="1800" dirty="0" smtClean="0">
                <a:hlinkClick r:id="rId3" tooltip="Κύκλος Ελληνικού Παιδικού Βιβλίου (δεν έχει γραφτεί ακόμα)"/>
              </a:rPr>
              <a:t>Κύκλο Ελληνικού Παιδικού Βιβλίου</a:t>
            </a:r>
            <a:r>
              <a:rPr lang="el-GR" sz="1800" dirty="0" smtClean="0"/>
              <a:t>.</a:t>
            </a:r>
            <a:endParaRPr lang="el-GR" sz="1800" baseline="30000" dirty="0"/>
          </a:p>
          <a:p>
            <a:r>
              <a:rPr lang="el-GR" sz="1800" dirty="0" smtClean="0"/>
              <a:t>Το 1988 προτάθηκε για το </a:t>
            </a:r>
            <a:r>
              <a:rPr lang="el-GR" sz="1800" dirty="0" smtClean="0">
                <a:hlinkClick r:id="rId4" tooltip="Βραβείο Χανς Κρίστιαν Άντερσεν (δεν έχει γραφτεί ακόμα)"/>
              </a:rPr>
              <a:t>βραβείο Χανς Κρίστιαν Άντερσεν</a:t>
            </a:r>
            <a:r>
              <a:rPr lang="el-GR" sz="1800" dirty="0" smtClean="0"/>
              <a:t>.</a:t>
            </a:r>
          </a:p>
          <a:p>
            <a:r>
              <a:rPr lang="el-GR" sz="1800" dirty="0" smtClean="0"/>
              <a:t>Ως ηθοποιός έχει βραβευτεί το 1960 με το βραβείο Β' Γυναικείου ρόλου του </a:t>
            </a:r>
            <a:r>
              <a:rPr lang="el-GR" sz="1800" dirty="0" smtClean="0">
                <a:hlinkClick r:id="rId5" tooltip="Φεστιβάλ Κινηματογράφου Θεσσαλονίκης"/>
              </a:rPr>
              <a:t>Φεστιβάλ Κινηματογράφου Θεσσαλονίκης</a:t>
            </a:r>
            <a:r>
              <a:rPr lang="el-GR" sz="1800" dirty="0" smtClean="0"/>
              <a:t>.</a:t>
            </a:r>
            <a:r>
              <a:rPr lang="el-GR" sz="1800" baseline="30000" dirty="0" smtClean="0">
                <a:hlinkClick r:id="rId6"/>
              </a:rPr>
              <a:t>[19]</a:t>
            </a:r>
            <a:endParaRPr lang="el-GR" sz="1800" dirty="0"/>
          </a:p>
        </p:txBody>
      </p:sp>
      <p:pic>
        <p:nvPicPr>
          <p:cNvPr id="7" name="6 - Θέση περιεχομένου" descr="58f192442a0b95690a273f09e5a4e8db.jpg"/>
          <p:cNvPicPr>
            <a:picLocks noGrp="1" noChangeAspect="1"/>
          </p:cNvPicPr>
          <p:nvPr>
            <p:ph sz="half" idx="2"/>
          </p:nvPr>
        </p:nvPicPr>
        <p:blipFill>
          <a:blip r:embed="rId7" cstate="print"/>
          <a:stretch>
            <a:fillRect/>
          </a:stretch>
        </p:blipFill>
        <p:spPr>
          <a:xfrm>
            <a:off x="5126559" y="1600200"/>
            <a:ext cx="2973833" cy="4367287"/>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«Επιστροφή στο σχολείο» </a:t>
            </a:r>
            <a:endParaRPr lang="el-GR" i="1" dirty="0"/>
          </a:p>
        </p:txBody>
      </p:sp>
      <p:sp>
        <p:nvSpPr>
          <p:cNvPr id="4" name="3 - Θέση κειμένου"/>
          <p:cNvSpPr>
            <a:spLocks noGrp="1"/>
          </p:cNvSpPr>
          <p:nvPr>
            <p:ph type="body" idx="2"/>
          </p:nvPr>
        </p:nvSpPr>
        <p:spPr/>
        <p:txBody>
          <a:bodyPr>
            <a:normAutofit fontScale="32500" lnSpcReduction="20000"/>
          </a:bodyPr>
          <a:lstStyle/>
          <a:p>
            <a:r>
              <a:rPr lang="el-GR" dirty="0" smtClean="0"/>
              <a:t/>
            </a:r>
            <a:br>
              <a:rPr lang="el-GR" dirty="0" smtClean="0"/>
            </a:br>
            <a:r>
              <a:rPr lang="el-GR" sz="3200" dirty="0" smtClean="0"/>
              <a:t>Απόσπασμα από </a:t>
            </a:r>
            <a:r>
              <a:rPr lang="el-GR" sz="3200" dirty="0" smtClean="0"/>
              <a:t>το</a:t>
            </a:r>
            <a:r>
              <a:rPr lang="el-GR" sz="3200" b="1" i="1" dirty="0" smtClean="0"/>
              <a:t> αυτοβιογραφικό μυθιστόρημα</a:t>
            </a:r>
            <a:r>
              <a:rPr lang="el-GR" sz="3200" dirty="0" smtClean="0"/>
              <a:t>  </a:t>
            </a:r>
            <a:r>
              <a:rPr lang="el-GR" sz="3200" dirty="0" smtClean="0"/>
              <a:t>Ε.Π.</a:t>
            </a:r>
            <a:br>
              <a:rPr lang="el-GR" sz="3200" dirty="0" smtClean="0"/>
            </a:br>
            <a:r>
              <a:rPr lang="el-GR" sz="3200" dirty="0" smtClean="0"/>
              <a:t>Ε.Π.   = </a:t>
            </a:r>
            <a:r>
              <a:rPr lang="el-GR" sz="3200" b="1" dirty="0" smtClean="0"/>
              <a:t>« </a:t>
            </a:r>
            <a:r>
              <a:rPr lang="el-GR" sz="3200" b="1" dirty="0" smtClean="0"/>
              <a:t>Ενωμένες Πάντα»</a:t>
            </a:r>
            <a:endParaRPr lang="el-GR" sz="3200" b="1" i="1" dirty="0" smtClean="0"/>
          </a:p>
          <a:p>
            <a:r>
              <a:rPr lang="el-GR" sz="3200" i="1" dirty="0" smtClean="0"/>
              <a:t> Περιγράφει τη ζωή της </a:t>
            </a:r>
            <a:r>
              <a:rPr lang="el-GR" sz="3200" i="1" dirty="0" err="1" smtClean="0"/>
              <a:t>Ζώρζ</a:t>
            </a:r>
            <a:r>
              <a:rPr lang="el-GR" sz="3200" i="1" dirty="0" smtClean="0"/>
              <a:t> </a:t>
            </a:r>
            <a:r>
              <a:rPr lang="el-GR" sz="3200" i="1" dirty="0" err="1" smtClean="0"/>
              <a:t>Σαρή</a:t>
            </a:r>
            <a:r>
              <a:rPr lang="el-GR" sz="3200" i="1" dirty="0" smtClean="0"/>
              <a:t>, τα τρία πρώτα χρόνια του Γυμνασίου, σε μια σχολή Θηλέων στην Αθήνα. </a:t>
            </a:r>
            <a:r>
              <a:rPr lang="el-GR" sz="3200" b="1" i="1" dirty="0" smtClean="0"/>
              <a:t>Ένα μυθιστόρημα ύμνος στην αληθινή και </a:t>
            </a:r>
            <a:r>
              <a:rPr lang="el-GR" sz="3200" b="1" i="1" dirty="0" smtClean="0"/>
              <a:t>αιώνια φιλία</a:t>
            </a:r>
          </a:p>
          <a:p>
            <a:endParaRPr lang="el-GR" sz="3200" b="1" i="1" dirty="0" smtClean="0"/>
          </a:p>
          <a:p>
            <a:pPr algn="just"/>
            <a:r>
              <a:rPr lang="el-GR" sz="3200" dirty="0" smtClean="0"/>
              <a:t>Η πλοκή του μυθιστορήματος εκτυλίσσεται λίγο πριν το Β’  παγκόσμιο πόλεμο σε ένα σχολείο θηλέων, όπου φοιτούν έφηβες κοπέλες γεμάτες ζωντάνια. Παίζουν, γελάνε, κάνουν σκανταλιές, γνωρίζουν ανθρώπους, συνάπτουν στενές σχέσεις, πραγματικές φιλίες οι οποίες δοκιμάζονται καθημερινά. Μέσα σε αυτό το σχολείο φοιτούν εσώκλειστες μαθήτριες, αλλά και κορίτσια που πηγαινοέρχονται από τα σπίτια τους. Υπάρχουν καλοί, αστείοι και αγαπημένοι καθηγητές, αλλά και αυστηροί, παράλογοι και οπισθοδρομικοί, όπως είναι και η Διευθύντρια της σχολής…</a:t>
            </a:r>
            <a:endParaRPr lang="el-GR" sz="3200" dirty="0"/>
          </a:p>
        </p:txBody>
      </p:sp>
      <p:pic>
        <p:nvPicPr>
          <p:cNvPr id="5" name="4 - Θέση περιεχομένου" descr="ΕΠ.jpg"/>
          <p:cNvPicPr>
            <a:picLocks noGrp="1" noChangeAspect="1"/>
          </p:cNvPicPr>
          <p:nvPr>
            <p:ph sz="quarter" idx="1"/>
          </p:nvPr>
        </p:nvPicPr>
        <p:blipFill>
          <a:blip r:embed="rId2" cstate="print"/>
          <a:stretch>
            <a:fillRect/>
          </a:stretch>
        </p:blipFill>
        <p:spPr>
          <a:xfrm>
            <a:off x="4872037" y="2319337"/>
            <a:ext cx="2143125" cy="2143125"/>
          </a:xfr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t>Ηθογραφία</a:t>
            </a:r>
            <a:endParaRPr lang="el-GR" sz="2800" i="1" dirty="0"/>
          </a:p>
        </p:txBody>
      </p:sp>
      <p:sp>
        <p:nvSpPr>
          <p:cNvPr id="3" name="2 - Θέση περιεχομένου"/>
          <p:cNvSpPr>
            <a:spLocks noGrp="1"/>
          </p:cNvSpPr>
          <p:nvPr>
            <p:ph sz="quarter" idx="1"/>
          </p:nvPr>
        </p:nvSpPr>
        <p:spPr/>
        <p:txBody>
          <a:bodyPr>
            <a:normAutofit fontScale="62500" lnSpcReduction="20000"/>
          </a:bodyPr>
          <a:lstStyle/>
          <a:p>
            <a:pPr marL="514350" indent="-514350">
              <a:buFont typeface="+mj-lt"/>
              <a:buAutoNum type="arabicPeriod"/>
            </a:pPr>
            <a:r>
              <a:rPr lang="el-GR" b="1" u="sng" dirty="0" smtClean="0"/>
              <a:t>Η Ζωρζ </a:t>
            </a:r>
            <a:r>
              <a:rPr lang="el-GR" b="1" u="sng" dirty="0" err="1" smtClean="0"/>
              <a:t>Σαρή</a:t>
            </a:r>
            <a:r>
              <a:rPr lang="el-GR" dirty="0" smtClean="0"/>
              <a:t>: </a:t>
            </a:r>
            <a:r>
              <a:rPr lang="el-GR" dirty="0" smtClean="0"/>
              <a:t>βασικό </a:t>
            </a:r>
            <a:r>
              <a:rPr lang="el-GR" dirty="0" smtClean="0"/>
              <a:t>πρόσωπο του μυθιστορήματος. </a:t>
            </a:r>
            <a:endParaRPr lang="el-GR" dirty="0" smtClean="0"/>
          </a:p>
          <a:p>
            <a:r>
              <a:rPr lang="el-GR" dirty="0" smtClean="0"/>
              <a:t> </a:t>
            </a:r>
            <a:r>
              <a:rPr lang="el-GR" dirty="0" smtClean="0"/>
              <a:t>αυθόρμητη, ξέγνοιαστη, ομιλητική </a:t>
            </a:r>
            <a:r>
              <a:rPr lang="el-GR" dirty="0" smtClean="0"/>
              <a:t>με </a:t>
            </a:r>
            <a:r>
              <a:rPr lang="el-GR" dirty="0" smtClean="0"/>
              <a:t>ζωηρή </a:t>
            </a:r>
            <a:r>
              <a:rPr lang="el-GR" dirty="0" smtClean="0"/>
              <a:t>φαντασία, ρομαντική</a:t>
            </a:r>
            <a:r>
              <a:rPr lang="el-GR" dirty="0" smtClean="0"/>
              <a:t>, τίμια, ειλικρινής</a:t>
            </a:r>
            <a:endParaRPr lang="el-GR" dirty="0" smtClean="0"/>
          </a:p>
          <a:p>
            <a:r>
              <a:rPr lang="el-GR" dirty="0" smtClean="0"/>
              <a:t> </a:t>
            </a:r>
            <a:r>
              <a:rPr lang="el-GR" dirty="0" smtClean="0"/>
              <a:t>συγκινείται όταν αποχαιρετά με το δικό της τρόπο την </a:t>
            </a:r>
            <a:r>
              <a:rPr lang="el-GR" dirty="0" err="1" smtClean="0"/>
              <a:t>Ποζελί,αγαπά</a:t>
            </a:r>
            <a:r>
              <a:rPr lang="el-GR" dirty="0" smtClean="0"/>
              <a:t> </a:t>
            </a:r>
            <a:r>
              <a:rPr lang="el-GR" dirty="0" smtClean="0"/>
              <a:t>τη θάλασσα</a:t>
            </a:r>
            <a:endParaRPr lang="el-GR" dirty="0" smtClean="0"/>
          </a:p>
          <a:p>
            <a:pPr marL="514350" indent="-514350">
              <a:buNone/>
            </a:pPr>
            <a:r>
              <a:rPr lang="el-GR" dirty="0" smtClean="0"/>
              <a:t> </a:t>
            </a:r>
            <a:r>
              <a:rPr lang="el-GR" dirty="0" smtClean="0"/>
              <a:t>Θέλει να γράψει την καλύτερη έκθεση , όταν η καθηγήτριά τους τούς αναθέτει να γράψουν την πρώτη έκθεση</a:t>
            </a:r>
            <a:r>
              <a:rPr lang="el-GR" dirty="0" smtClean="0"/>
              <a:t>.  </a:t>
            </a:r>
            <a:r>
              <a:rPr lang="el-GR" dirty="0" smtClean="0"/>
              <a:t>Αισθάνεται ακόμα τύψεις για την αντιγραφή που έκανε την προηγούμενη χρονιά. </a:t>
            </a:r>
            <a:br>
              <a:rPr lang="el-GR" dirty="0" smtClean="0"/>
            </a:br>
            <a:endParaRPr lang="el-GR" dirty="0" smtClean="0"/>
          </a:p>
          <a:p>
            <a:pPr marL="514350" indent="-514350">
              <a:buFont typeface="+mj-lt"/>
              <a:buAutoNum type="arabicPeriod" startAt="2"/>
            </a:pPr>
            <a:r>
              <a:rPr lang="el-GR" b="1" u="sng" dirty="0" smtClean="0"/>
              <a:t>Άλλες </a:t>
            </a:r>
            <a:r>
              <a:rPr lang="el-GR" b="1" u="sng" dirty="0" smtClean="0"/>
              <a:t>μαθήτριες:</a:t>
            </a:r>
            <a:r>
              <a:rPr lang="el-GR" dirty="0" smtClean="0"/>
              <a:t/>
            </a:r>
            <a:br>
              <a:rPr lang="el-GR" dirty="0" smtClean="0"/>
            </a:br>
            <a:r>
              <a:rPr lang="el-GR" b="1" u="sng" dirty="0" err="1" smtClean="0"/>
              <a:t>Λίλη</a:t>
            </a:r>
            <a:r>
              <a:rPr lang="el-GR" dirty="0" smtClean="0"/>
              <a:t>: είναι  υπεροπτική, εγωίστρια και ψυχρή.</a:t>
            </a:r>
            <a:br>
              <a:rPr lang="el-GR" dirty="0" smtClean="0"/>
            </a:br>
            <a:r>
              <a:rPr lang="el-GR" b="1" u="sng" dirty="0" smtClean="0"/>
              <a:t>Κική:</a:t>
            </a:r>
            <a:r>
              <a:rPr lang="el-GR" dirty="0" smtClean="0"/>
              <a:t>  φαντασμένη και επιδειξιομανής.</a:t>
            </a:r>
            <a:br>
              <a:rPr lang="el-GR" dirty="0" smtClean="0"/>
            </a:br>
            <a:r>
              <a:rPr lang="el-GR" b="1" u="sng" dirty="0" smtClean="0"/>
              <a:t>Άλμπα</a:t>
            </a:r>
            <a:r>
              <a:rPr lang="el-GR" dirty="0" smtClean="0"/>
              <a:t>: εσωστρεφής, λιγομίλητη,  </a:t>
            </a:r>
            <a:r>
              <a:rPr lang="el-GR" dirty="0" smtClean="0"/>
              <a:t>ντροπαλή.</a:t>
            </a:r>
          </a:p>
          <a:p>
            <a:pPr marL="514350" indent="-514350">
              <a:buFont typeface="+mj-lt"/>
              <a:buAutoNum type="arabicPeriod" startAt="2"/>
            </a:pPr>
            <a:r>
              <a:rPr lang="el-GR" b="1" u="sng" dirty="0" smtClean="0"/>
              <a:t>Η </a:t>
            </a:r>
            <a:r>
              <a:rPr lang="el-GR" b="1" u="sng" dirty="0" smtClean="0"/>
              <a:t>καθηγήτρια</a:t>
            </a:r>
            <a:r>
              <a:rPr lang="el-GR" dirty="0" smtClean="0"/>
              <a:t>:  Η δεσποινίς Κλάρα </a:t>
            </a:r>
            <a:r>
              <a:rPr lang="el-GR" dirty="0" smtClean="0"/>
              <a:t>εμφανίζεται:  </a:t>
            </a:r>
            <a:r>
              <a:rPr lang="el-GR" dirty="0" smtClean="0"/>
              <a:t>προσιτή, απλή, φιλική και αγαπητή στις μαθήτριες. Μιλάει με οικειότητα στα κορίτσια </a:t>
            </a:r>
            <a:r>
              <a:rPr lang="el-GR" dirty="0" smtClean="0"/>
              <a:t>. </a:t>
            </a:r>
            <a:r>
              <a:rPr lang="el-GR" dirty="0" smtClean="0"/>
              <a:t>Αυτή η διαπροσωπική σχέση με τις μαθήτριές της είναι προχωρημένη  για εκείνη την εποχή της αυστηρότητας. Είναι αφοσιωμένη στη δουλειά της και υπεύθυνη.  Είναι </a:t>
            </a:r>
            <a:r>
              <a:rPr lang="el-GR" dirty="0" smtClean="0"/>
              <a:t>ευγενική, </a:t>
            </a:r>
            <a:r>
              <a:rPr lang="el-GR" dirty="0" smtClean="0"/>
              <a:t>καθώς καλωσορίζει τη νέα </a:t>
            </a:r>
            <a:r>
              <a:rPr lang="el-GR" dirty="0" smtClean="0"/>
              <a:t>μαθήτρια.</a:t>
            </a:r>
          </a:p>
          <a:p>
            <a:pPr marL="514350" indent="-514350">
              <a:buFont typeface="+mj-lt"/>
              <a:buAutoNum type="arabicPeriod" startAt="2"/>
            </a:pPr>
            <a:r>
              <a:rPr lang="el-GR" b="1" u="sng" dirty="0" smtClean="0"/>
              <a:t>Η </a:t>
            </a:r>
            <a:r>
              <a:rPr lang="el-GR" b="1" u="sng" dirty="0" smtClean="0"/>
              <a:t>κυρία Ερασμία </a:t>
            </a:r>
            <a:r>
              <a:rPr lang="el-GR" b="1" u="sng" dirty="0" err="1" smtClean="0"/>
              <a:t>Δελαπόρτα</a:t>
            </a:r>
            <a:r>
              <a:rPr lang="el-GR" b="1" u="sng" dirty="0" smtClean="0"/>
              <a:t> (η διευθύντρια):</a:t>
            </a:r>
            <a:r>
              <a:rPr lang="el-GR" dirty="0" smtClean="0"/>
              <a:t> Φαίνεται τυπική, απρόσωπη, με αυστηρή συμπεριφορά. Δείχνει ψυχρή, και είναι απόμακρη (για να προκαλεί σεβασμό αλλά και φόβο). Είναι λακωνική (</a:t>
            </a:r>
            <a:r>
              <a:rPr lang="el-GR" dirty="0" smtClean="0"/>
              <a:t> </a:t>
            </a:r>
            <a:r>
              <a:rPr lang="el-GR" dirty="0" smtClean="0"/>
              <a:t>περιορίζεται σε σύντομες </a:t>
            </a:r>
            <a:r>
              <a:rPr lang="el-GR" dirty="0" smtClean="0"/>
              <a:t>ανακοινώσεις)</a:t>
            </a:r>
            <a:endParaRPr lang="el-GR"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Θεματικά κέντρα:</a:t>
            </a:r>
            <a:endParaRPr lang="el-GR" dirty="0"/>
          </a:p>
        </p:txBody>
      </p:sp>
      <p:sp>
        <p:nvSpPr>
          <p:cNvPr id="4" name="3 - Θέση κειμένου"/>
          <p:cNvSpPr>
            <a:spLocks noGrp="1"/>
          </p:cNvSpPr>
          <p:nvPr>
            <p:ph type="body" idx="2"/>
          </p:nvPr>
        </p:nvSpPr>
        <p:spPr/>
        <p:txBody>
          <a:bodyPr/>
          <a:lstStyle/>
          <a:p>
            <a:r>
              <a:rPr lang="el-GR" dirty="0" smtClean="0"/>
              <a:t/>
            </a:r>
            <a:br>
              <a:rPr lang="el-GR" dirty="0" smtClean="0"/>
            </a:br>
            <a:r>
              <a:rPr lang="el-GR" sz="2000" i="1" dirty="0" smtClean="0"/>
              <a:t>1. Η επιστροφή στο σχολείο μετά τις διακοπές</a:t>
            </a:r>
            <a:br>
              <a:rPr lang="el-GR" sz="2000" i="1" dirty="0" smtClean="0"/>
            </a:br>
            <a:r>
              <a:rPr lang="el-GR" sz="2000" i="1" dirty="0" smtClean="0"/>
              <a:t>2. Σκιαγράφηση των χαρακτήρων των ηρώων</a:t>
            </a:r>
            <a:br>
              <a:rPr lang="el-GR" sz="2000" i="1" dirty="0" smtClean="0"/>
            </a:br>
            <a:r>
              <a:rPr lang="el-GR" sz="2000" i="1" dirty="0" smtClean="0"/>
              <a:t>3. Φιλία</a:t>
            </a:r>
            <a:br>
              <a:rPr lang="el-GR" sz="2000" i="1" dirty="0" smtClean="0"/>
            </a:br>
            <a:r>
              <a:rPr lang="el-GR" sz="2000" i="1" dirty="0" smtClean="0"/>
              <a:t>4. Παιδαγωγικές σχέσεις και αντιλήψεις </a:t>
            </a:r>
          </a:p>
          <a:p>
            <a:endParaRPr lang="el-GR" sz="2000" dirty="0"/>
          </a:p>
        </p:txBody>
      </p:sp>
      <p:pic>
        <p:nvPicPr>
          <p:cNvPr id="5" name="4 - Θέση περιεχομένου" descr="fb7d46469ddf2aea033d96467c29f790.jpg"/>
          <p:cNvPicPr>
            <a:picLocks noGrp="1" noChangeAspect="1"/>
          </p:cNvPicPr>
          <p:nvPr>
            <p:ph sz="quarter" idx="1"/>
          </p:nvPr>
        </p:nvPicPr>
        <p:blipFill>
          <a:blip r:embed="rId2" cstate="print"/>
          <a:stretch>
            <a:fillRect/>
          </a:stretch>
        </p:blipFill>
        <p:spPr>
          <a:xfrm>
            <a:off x="4276725" y="962025"/>
            <a:ext cx="3333750" cy="4857750"/>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286000" y="1443841"/>
            <a:ext cx="4572000" cy="4708981"/>
          </a:xfrm>
          <a:prstGeom prst="rect">
            <a:avLst/>
          </a:prstGeom>
        </p:spPr>
        <p:txBody>
          <a:bodyPr>
            <a:spAutoFit/>
          </a:bodyPr>
          <a:lstStyle/>
          <a:p>
            <a:r>
              <a:rPr lang="el-GR" sz="2000" b="1" u="sng" dirty="0" smtClean="0"/>
              <a:t>Περιεχόμενο</a:t>
            </a:r>
            <a:r>
              <a:rPr lang="el-GR" sz="2000" b="1" dirty="0" smtClean="0"/>
              <a:t>:</a:t>
            </a:r>
            <a:r>
              <a:rPr lang="el-GR" sz="2000" dirty="0" smtClean="0"/>
              <a:t> το απόσπασμα είναι κοινωνικό και δείχνει τις σχέσεις των κοριτσιών μεταξύ τους και με τους καθηγητές τους (Διευθύντρια, Δασκάλα)</a:t>
            </a:r>
          </a:p>
          <a:p>
            <a:r>
              <a:rPr lang="el-GR" sz="2000" dirty="0" smtClean="0"/>
              <a:t/>
            </a:r>
            <a:br>
              <a:rPr lang="el-GR" sz="2000" dirty="0" smtClean="0"/>
            </a:br>
            <a:r>
              <a:rPr lang="el-GR" sz="2000" b="1" u="sng" dirty="0" smtClean="0"/>
              <a:t>Τόπος</a:t>
            </a:r>
            <a:r>
              <a:rPr lang="el-GR" sz="2000" b="1" dirty="0" smtClean="0"/>
              <a:t>:</a:t>
            </a:r>
            <a:r>
              <a:rPr lang="el-GR" sz="2000" dirty="0" smtClean="0"/>
              <a:t> Αθήνα, σχολείο Θηλέων.</a:t>
            </a:r>
            <a:br>
              <a:rPr lang="el-GR" sz="2000" dirty="0" smtClean="0"/>
            </a:br>
            <a:r>
              <a:rPr lang="el-GR" sz="2000" dirty="0" smtClean="0"/>
              <a:t/>
            </a:r>
            <a:br>
              <a:rPr lang="el-GR" sz="2000" dirty="0" smtClean="0"/>
            </a:br>
            <a:r>
              <a:rPr lang="el-GR" sz="2000" b="1" u="sng" dirty="0" smtClean="0"/>
              <a:t>Χρόνος</a:t>
            </a:r>
            <a:r>
              <a:rPr lang="el-GR" sz="2000" dirty="0" smtClean="0"/>
              <a:t>: απροσδιόριστος, αλλά μπορούμε να εντάξουμε το απόσπασμα σε ένα γενικότερο χρονικό πλαίσιο, δηλαδή την δεκαετία του 40, όταν η συγγραφέας πήγαινε σχολείο. Πιο συγκεκριμένα  το μυθιστόρημα τοποθετείται χρονικά το 1936-1937 ( 4 Αυγούστου 1936, δικτατορία του Μεταξά ).</a:t>
            </a:r>
            <a:endParaRPr lang="el-GR" sz="20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Γλώσσα και ύφος κειμένου</a:t>
            </a:r>
            <a:endParaRPr lang="el-GR" i="1" dirty="0"/>
          </a:p>
        </p:txBody>
      </p:sp>
      <p:sp>
        <p:nvSpPr>
          <p:cNvPr id="4" name="3 - Θέση κειμένου"/>
          <p:cNvSpPr>
            <a:spLocks noGrp="1"/>
          </p:cNvSpPr>
          <p:nvPr>
            <p:ph type="body" idx="2"/>
          </p:nvPr>
        </p:nvSpPr>
        <p:spPr/>
        <p:txBody>
          <a:bodyPr>
            <a:noAutofit/>
          </a:bodyPr>
          <a:lstStyle/>
          <a:p>
            <a:r>
              <a:rPr lang="el-GR" sz="2000" b="1" u="sng" dirty="0" smtClean="0"/>
              <a:t>Γλώσσα</a:t>
            </a:r>
            <a:r>
              <a:rPr lang="el-GR" sz="2000" b="1" u="sng" dirty="0" smtClean="0"/>
              <a:t>: </a:t>
            </a:r>
          </a:p>
          <a:p>
            <a:r>
              <a:rPr lang="el-GR" sz="2000" dirty="0" smtClean="0"/>
              <a:t> </a:t>
            </a:r>
            <a:r>
              <a:rPr lang="el-GR" sz="2000" dirty="0" smtClean="0"/>
              <a:t>απλή δημοτική, καθημερινή</a:t>
            </a:r>
          </a:p>
          <a:p>
            <a:r>
              <a:rPr lang="el-GR" sz="2000" dirty="0" smtClean="0"/>
              <a:t>  καθαρεύουσα (στα λόγια της διευθύντριας) </a:t>
            </a:r>
            <a:endParaRPr lang="el-GR" sz="2000" dirty="0" smtClean="0"/>
          </a:p>
          <a:p>
            <a:r>
              <a:rPr lang="el-GR" sz="2000" dirty="0" smtClean="0"/>
              <a:t>ο λόγος </a:t>
            </a:r>
            <a:r>
              <a:rPr lang="el-GR" sz="2000" dirty="0" smtClean="0"/>
              <a:t> απλός, εκφραστικός</a:t>
            </a:r>
            <a:r>
              <a:rPr lang="el-GR" sz="2000" dirty="0" smtClean="0"/>
              <a:t> </a:t>
            </a:r>
          </a:p>
          <a:p>
            <a:r>
              <a:rPr lang="el-GR" sz="2000" dirty="0" smtClean="0"/>
              <a:t/>
            </a:r>
            <a:br>
              <a:rPr lang="el-GR" sz="2000" dirty="0" smtClean="0"/>
            </a:br>
            <a:r>
              <a:rPr lang="el-GR" sz="2000" b="1" u="sng" dirty="0" smtClean="0"/>
              <a:t>Ύφος:</a:t>
            </a:r>
            <a:r>
              <a:rPr lang="el-GR" sz="2000" dirty="0" smtClean="0"/>
              <a:t> </a:t>
            </a:r>
            <a:br>
              <a:rPr lang="el-GR" sz="2000" dirty="0" smtClean="0"/>
            </a:br>
            <a:r>
              <a:rPr lang="el-GR" sz="2000" dirty="0" smtClean="0"/>
              <a:t/>
            </a:r>
            <a:br>
              <a:rPr lang="el-GR" sz="2000" dirty="0" smtClean="0"/>
            </a:br>
            <a:r>
              <a:rPr lang="el-GR" sz="2000" dirty="0" smtClean="0"/>
              <a:t>απλό, φιλικό, παιδικό, ζωηρό και </a:t>
            </a:r>
            <a:r>
              <a:rPr lang="el-GR" sz="2000" dirty="0" smtClean="0"/>
              <a:t>φυσικό, χιουμοριστικό, στο </a:t>
            </a:r>
            <a:r>
              <a:rPr lang="el-GR" sz="2000" dirty="0" smtClean="0"/>
              <a:t>τέλος λυρικό.</a:t>
            </a:r>
          </a:p>
          <a:p>
            <a:endParaRPr lang="el-GR" sz="2000" dirty="0" smtClean="0"/>
          </a:p>
          <a:p>
            <a:endParaRPr lang="el-GR" sz="2000" dirty="0"/>
          </a:p>
        </p:txBody>
      </p:sp>
      <p:pic>
        <p:nvPicPr>
          <p:cNvPr id="5" name="4 - Θέση περιεχομένου" descr="7f667057df63fdd3bd2720c254caf46a_L.jpg"/>
          <p:cNvPicPr>
            <a:picLocks noGrp="1" noChangeAspect="1"/>
          </p:cNvPicPr>
          <p:nvPr>
            <p:ph sz="quarter" idx="1"/>
          </p:nvPr>
        </p:nvPicPr>
        <p:blipFill>
          <a:blip r:embed="rId2" cstate="print"/>
          <a:stretch>
            <a:fillRect/>
          </a:stretch>
        </p:blipFill>
        <p:spPr>
          <a:xfrm>
            <a:off x="3124200" y="875368"/>
            <a:ext cx="5638800" cy="5031063"/>
          </a:xfrm>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107</TotalTime>
  <Words>236</Words>
  <Application>Microsoft Office PowerPoint</Application>
  <PresentationFormat>Προβολή στην οθόνη (4:3)</PresentationFormat>
  <Paragraphs>77</Paragraphs>
  <Slides>13</Slides>
  <Notes>0</Notes>
  <HiddenSlides>0</HiddenSlides>
  <MMClips>1</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13</vt:i4>
      </vt:variant>
    </vt:vector>
  </HeadingPairs>
  <TitlesOfParts>
    <vt:vector size="15" baseType="lpstr">
      <vt:lpstr>Δημοτικός</vt:lpstr>
      <vt:lpstr>Εικόνα Bitmap</vt:lpstr>
      <vt:lpstr>ΚΕΙΜΕΝΑ ΝΕΟΕΛΛΗΝΙΚΗΣ ΛΟΓΟΤΕΧΝΙΑΣ β΄γυμν.</vt:lpstr>
      <vt:lpstr>Βιογραφικά στοιχεία  </vt:lpstr>
      <vt:lpstr>Έργα της Ζώρζ Σαρή</vt:lpstr>
      <vt:lpstr>ΒΡΑΒΕΙΑ</vt:lpstr>
      <vt:lpstr>«Επιστροφή στο σχολείο» </vt:lpstr>
      <vt:lpstr>Ηθογραφία</vt:lpstr>
      <vt:lpstr>Θεματικά κέντρα:</vt:lpstr>
      <vt:lpstr>Διαφάνεια 8</vt:lpstr>
      <vt:lpstr>Γλώσσα και ύφος κειμένου</vt:lpstr>
      <vt:lpstr>Διαφάνεια 10</vt:lpstr>
      <vt:lpstr>ΜΑΘΗΤΡΙΕΣ </vt:lpstr>
      <vt:lpstr>Διαφάνεια 12</vt:lpstr>
      <vt:lpstr>Παρουσίαση Μουσικού σχολείου  Βέροιας για το κείμενο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ΚΕΙΜΕΝΑ ΝΕΟΕΛΛΗΝΙΚΗΣ ΛΟΓΟΤΕΧΝΙΑΣ β΄γυμν.</dc:title>
  <dc:creator>user1</dc:creator>
  <cp:lastModifiedBy>user1</cp:lastModifiedBy>
  <cp:revision>16</cp:revision>
  <dcterms:created xsi:type="dcterms:W3CDTF">2021-09-24T11:31:58Z</dcterms:created>
  <dcterms:modified xsi:type="dcterms:W3CDTF">2021-09-24T16:29:19Z</dcterms:modified>
</cp:coreProperties>
</file>