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1" r:id="rId4"/>
    <p:sldId id="259" r:id="rId5"/>
    <p:sldId id="256" r:id="rId6"/>
    <p:sldId id="266" r:id="rId7"/>
    <p:sldId id="260" r:id="rId8"/>
    <p:sldId id="267" r:id="rId9"/>
    <p:sldId id="263" r:id="rId10"/>
    <p:sldId id="265"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58A92-20EB-4764-9198-9E81B593296C}" v="165" dt="2024-11-29T19:06:22.062"/>
    <p1510:client id="{26E939DB-199C-413B-AA8C-89A2083FB1F7}" v="7" dt="2024-11-29T19:18:55.161"/>
    <p1510:client id="{4633B538-963B-4377-8CC1-4635C0F00FC2}" v="1131" dt="2024-11-29T18:59:01.687"/>
    <p1510:client id="{BCD97C93-C307-44A3-BA5D-70F1AEF89D61}" v="111" dt="2024-11-30T06:47:52.178"/>
    <p1510:client id="{E68E374A-7CC0-4028-9132-EBF81C26C73B}" v="1" dt="2024-11-29T21:32:56.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1/12/2024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1/12/2024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1/12/2024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1/12/2024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1/12/2024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1/12/2024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wikipedia.org/wiki/%CE%91%CE%B8%CE%AE%CE%BD%CE%B1" TargetMode="External"/><Relationship Id="rId2" Type="http://schemas.openxmlformats.org/officeDocument/2006/relationships/hyperlink" Target="https://el.wikipedia.org/wiki/%CE%91%CE%BB%CE%B5%CE%BE%CE%AC%CE%BD%CE%B4%CF%81%CE%B5%CE%B9%CE%B1" TargetMode="External"/><Relationship Id="rId1" Type="http://schemas.openxmlformats.org/officeDocument/2006/relationships/slideLayout" Target="../slideLayouts/slideLayout2.xml"/><Relationship Id="rId5" Type="http://schemas.openxmlformats.org/officeDocument/2006/relationships/hyperlink" Target="https://el.wikipedia.org/wiki/%CE%9C%CF%85%CE%B8%CE%B9%CF%83%CF%84%CF%8C%CF%81%CE%B7%CE%BC%CE%B1" TargetMode="External"/><Relationship Id="rId4" Type="http://schemas.openxmlformats.org/officeDocument/2006/relationships/hyperlink" Target="https://el.wikipedia.org/wiki/%CE%88%CE%BB%CE%BB%CE%B7%CE%BD%CE%B5%CF%8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1874" TargetMode="External"/><Relationship Id="rId7" Type="http://schemas.openxmlformats.org/officeDocument/2006/relationships/image" Target="../media/image2.jpeg"/><Relationship Id="rId2" Type="http://schemas.openxmlformats.org/officeDocument/2006/relationships/hyperlink" Target="https://el.wikipedia.org/wiki/24_%CE%91%CF%80%CF%81%CE%B9%CE%BB%CE%AF%CE%BF%CF%85" TargetMode="External"/><Relationship Id="rId1" Type="http://schemas.openxmlformats.org/officeDocument/2006/relationships/slideLayout" Target="../slideLayouts/slideLayout2.xml"/><Relationship Id="rId6" Type="http://schemas.openxmlformats.org/officeDocument/2006/relationships/hyperlink" Target="https://el.wikipedia.org/wiki/%CE%92%CE%B9%CF%81%CE%B3%CE%B9%CE%BD%CE%AF%CE%B1_%CE%A7%CF%89%CF%81%CE%AD%CE%BC%CE%B7" TargetMode="External"/><Relationship Id="rId5" Type="http://schemas.openxmlformats.org/officeDocument/2006/relationships/hyperlink" Target="https://el.wikipedia.org/wiki/%CE%95%CE%BC%CE%BC%CE%B1%CE%BD%CE%BF%CF%85%CE%AE%CE%BB_%CE%9C%CF%80%CE%B5%CE%BD%CE%AC%CE%BA%CE%B7%CF%82" TargetMode="External"/><Relationship Id="rId4" Type="http://schemas.openxmlformats.org/officeDocument/2006/relationships/hyperlink" Target="https://el.wikipedia.org/wiki/%CE%91%CE%BB%CE%B5%CE%BE%CE%AC%CE%BD%CE%B4%CF%81%CE%B5%CE%B9%CE%B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18386AC-532C-B1C2-ECCE-75A412A0D9EC}"/>
              </a:ext>
            </a:extLst>
          </p:cNvPr>
          <p:cNvSpPr>
            <a:spLocks noGrp="1"/>
          </p:cNvSpPr>
          <p:nvPr>
            <p:ph type="title"/>
          </p:nvPr>
        </p:nvSpPr>
        <p:spPr>
          <a:xfrm>
            <a:off x="686834" y="1153572"/>
            <a:ext cx="3200400" cy="4461163"/>
          </a:xfrm>
        </p:spPr>
        <p:txBody>
          <a:bodyPr>
            <a:normAutofit/>
          </a:bodyPr>
          <a:lstStyle/>
          <a:p>
            <a:r>
              <a:rPr lang="el-GR">
                <a:solidFill>
                  <a:srgbClr val="FFFFFF"/>
                </a:solidFill>
              </a:rPr>
              <a:t>            Λίγα λόγια για την Πηνελόπη Δέλτα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D28F232-E87E-127D-932F-DE168F6F07D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l-GR" b="1">
                <a:ea typeface="+mn-lt"/>
                <a:cs typeface="+mn-lt"/>
              </a:rPr>
              <a:t>Η Πηνελόπη Δέλτα (</a:t>
            </a:r>
            <a:r>
              <a:rPr lang="el-GR" b="1">
                <a:ea typeface="+mn-lt"/>
                <a:cs typeface="+mn-lt"/>
                <a:hlinkClick r:id="rId2"/>
              </a:rPr>
              <a:t>Αλεξάνδρεια</a:t>
            </a:r>
            <a:r>
              <a:rPr lang="el-GR" b="1">
                <a:ea typeface="+mn-lt"/>
                <a:cs typeface="+mn-lt"/>
              </a:rPr>
              <a:t>, 24 Απριλίου 1874 - </a:t>
            </a:r>
            <a:r>
              <a:rPr lang="el-GR" b="1">
                <a:ea typeface="+mn-lt"/>
                <a:cs typeface="+mn-lt"/>
                <a:hlinkClick r:id="rId3"/>
              </a:rPr>
              <a:t>Αθήνα</a:t>
            </a:r>
            <a:r>
              <a:rPr lang="el-GR" b="1">
                <a:ea typeface="+mn-lt"/>
                <a:cs typeface="+mn-lt"/>
              </a:rPr>
              <a:t>, 2 Μαΐου 1941) ήταν </a:t>
            </a:r>
            <a:r>
              <a:rPr lang="el-GR" b="1">
                <a:ea typeface="+mn-lt"/>
                <a:cs typeface="+mn-lt"/>
                <a:hlinkClick r:id="rId4"/>
              </a:rPr>
              <a:t>Ελληνίδα</a:t>
            </a:r>
            <a:r>
              <a:rPr lang="el-GR" b="1">
                <a:ea typeface="+mn-lt"/>
                <a:cs typeface="+mn-lt"/>
              </a:rPr>
              <a:t> συγγραφέας, γνωστή κυρίως από τα ιστορικά της </a:t>
            </a:r>
            <a:r>
              <a:rPr lang="el-GR" b="1">
                <a:ea typeface="+mn-lt"/>
                <a:cs typeface="+mn-lt"/>
                <a:hlinkClick r:id="rId5"/>
              </a:rPr>
              <a:t>μυθιστορήματα</a:t>
            </a:r>
            <a:r>
              <a:rPr lang="el-GR" b="1">
                <a:ea typeface="+mn-lt"/>
                <a:cs typeface="+mn-lt"/>
              </a:rPr>
              <a:t> για παιδιά, είναι η σημαντικότερη ίσως γυναικεία φυσιογνωμία στις κρίσιμες για τον Ελληνισμό πρώτες δεκαετίες του 20ού αιώνα.</a:t>
            </a:r>
            <a:endParaRPr lang="el-GR" b="1" baseline="30000"/>
          </a:p>
        </p:txBody>
      </p:sp>
    </p:spTree>
    <p:extLst>
      <p:ext uri="{BB962C8B-B14F-4D97-AF65-F5344CB8AC3E}">
        <p14:creationId xmlns:p14="http://schemas.microsoft.com/office/powerpoint/2010/main" val="192848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CEFE05-9C81-C1A4-6452-17852FC19826}"/>
              </a:ext>
            </a:extLst>
          </p:cNvPr>
          <p:cNvSpPr>
            <a:spLocks noGrp="1"/>
          </p:cNvSpPr>
          <p:nvPr>
            <p:ph type="title"/>
          </p:nvPr>
        </p:nvSpPr>
        <p:spPr>
          <a:ln>
            <a:solidFill>
              <a:srgbClr val="FF0000"/>
            </a:solidFill>
          </a:ln>
        </p:spPr>
        <p:txBody>
          <a:bodyPr/>
          <a:lstStyle/>
          <a:p>
            <a:r>
              <a:rPr lang="el-GR"/>
              <a:t>      Γιατί  η συγγραφέας διάλεξε για αφηγητή    έναν σκύλο;</a:t>
            </a:r>
          </a:p>
        </p:txBody>
      </p:sp>
      <p:sp>
        <p:nvSpPr>
          <p:cNvPr id="3" name="Θέση περιεχομένου 2">
            <a:extLst>
              <a:ext uri="{FF2B5EF4-FFF2-40B4-BE49-F238E27FC236}">
                <a16:creationId xmlns:a16="http://schemas.microsoft.com/office/drawing/2014/main" id="{17CD2835-23DB-EB82-6148-9FA3F5DFA35F}"/>
              </a:ext>
            </a:extLst>
          </p:cNvPr>
          <p:cNvSpPr>
            <a:spLocks noGrp="1"/>
          </p:cNvSpPr>
          <p:nvPr>
            <p:ph idx="1"/>
          </p:nvPr>
        </p:nvSpPr>
        <p:spPr/>
        <p:txBody>
          <a:bodyPr vert="horz" lIns="91440" tIns="45720" rIns="91440" bIns="45720" rtlCol="0" anchor="t">
            <a:normAutofit lnSpcReduction="10000"/>
          </a:bodyPr>
          <a:lstStyle/>
          <a:p>
            <a:pPr marL="0" indent="0" algn="ctr">
              <a:buNone/>
            </a:pPr>
            <a:r>
              <a:rPr lang="el-GR" sz="3600">
                <a:latin typeface="Roboto"/>
                <a:ea typeface="Roboto"/>
                <a:cs typeface="Roboto"/>
              </a:rPr>
              <a:t>   Η Πηνελόπη Δέλτα, μέσα στην </a:t>
            </a:r>
            <a:r>
              <a:rPr lang="el-GR" sz="3600" dirty="0">
                <a:latin typeface="Roboto"/>
                <a:ea typeface="Roboto"/>
                <a:cs typeface="Roboto"/>
              </a:rPr>
              <a:t>“αφέλεια” του τρισχαριτωμένου κουταβιού κρύβει μερικά διαμάντια ανθρώπινων αξιών και υψηλών ιδανικών. Ότι χρειάζεται η σημερινή “άδεια” κοινωνίας μας. </a:t>
            </a:r>
            <a:endParaRPr lang="el-GR" sz="3600"/>
          </a:p>
          <a:p>
            <a:r>
              <a:rPr lang="el-GR" sz="3600">
                <a:latin typeface="Roboto"/>
                <a:ea typeface="Roboto"/>
                <a:cs typeface="Roboto"/>
              </a:rPr>
              <a:t>Η ζωοφιλία, η δικαιοσύνη, η πάλη του αδύνατου με τον δυνατό, η ανάγκη του ήρωα να κάνει κάτι σπουδαίο, η αγάπη για αυτό που ονομάζουμε πατρίδα, είναι μόνο μερικά από αυτά. </a:t>
            </a:r>
            <a:endParaRPr lang="el-GR" sz="3600" dirty="0"/>
          </a:p>
          <a:p>
            <a:endParaRPr lang="el-GR" sz="3600" dirty="0"/>
          </a:p>
        </p:txBody>
      </p:sp>
    </p:spTree>
    <p:extLst>
      <p:ext uri="{BB962C8B-B14F-4D97-AF65-F5344CB8AC3E}">
        <p14:creationId xmlns:p14="http://schemas.microsoft.com/office/powerpoint/2010/main" val="201059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A45FA7E-6C19-1499-3C30-B2B5956A512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                         Ποια είναι η Πηνελόπη Δέλτα</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descr="Εικόνα που περιέχει ρουχισμός, άτομο, ανθρώπινο πρόσωπο, ρετρό στιλ&#10;&#10;Περιγραφή που δημιουργήθηκε αυτόματα">
            <a:extLst>
              <a:ext uri="{FF2B5EF4-FFF2-40B4-BE49-F238E27FC236}">
                <a16:creationId xmlns:a16="http://schemas.microsoft.com/office/drawing/2014/main" id="{0BA958E5-6F95-CFF2-7EE3-4A3A08808F32}"/>
              </a:ext>
            </a:extLst>
          </p:cNvPr>
          <p:cNvPicPr>
            <a:picLocks noGrp="1" noChangeAspect="1"/>
          </p:cNvPicPr>
          <p:nvPr>
            <p:ph idx="1"/>
          </p:nvPr>
        </p:nvPicPr>
        <p:blipFill>
          <a:blip r:embed="rId2"/>
          <a:srcRect t="1593" b="301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4802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A25CB-DE12-DA5D-9F9B-7776EADA1461}"/>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Π</a:t>
            </a:r>
            <a:r>
              <a:rPr lang="el-GR" dirty="0">
                <a:solidFill>
                  <a:srgbClr val="FFFFFF"/>
                </a:solidFill>
                <a:ea typeface="+mj-lt"/>
                <a:cs typeface="+mj-lt"/>
              </a:rPr>
              <a:t>Ιστορία Νεοελληνικής </a:t>
            </a:r>
            <a:r>
              <a:rPr lang="el-GR">
                <a:solidFill>
                  <a:srgbClr val="FFFFFF"/>
                </a:solidFill>
                <a:ea typeface="+mj-lt"/>
                <a:cs typeface="+mj-lt"/>
              </a:rPr>
              <a:t>Λογοια</a:t>
            </a:r>
            <a:r>
              <a:rPr lang="el-GR">
                <a:solidFill>
                  <a:srgbClr val="FFFFFF"/>
                </a:solidFill>
              </a:rPr>
              <a:t> ήταν η </a:t>
            </a:r>
            <a:r>
              <a:rPr lang="el-GR" dirty="0">
                <a:solidFill>
                  <a:srgbClr val="FFFFFF"/>
                </a:solidFill>
              </a:rPr>
              <a:t>πατρική οικογένεια της;</a:t>
            </a:r>
          </a:p>
        </p:txBody>
      </p:sp>
      <p:sp>
        <p:nvSpPr>
          <p:cNvPr id="3" name="Θέση περιεχομένου 2">
            <a:extLst>
              <a:ext uri="{FF2B5EF4-FFF2-40B4-BE49-F238E27FC236}">
                <a16:creationId xmlns:a16="http://schemas.microsoft.com/office/drawing/2014/main" id="{501F892C-7876-4758-43E8-0654DE4B34C5}"/>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l-GR" sz="2400" b="1" dirty="0">
                <a:ea typeface="+mn-lt"/>
                <a:cs typeface="+mn-lt"/>
              </a:rPr>
              <a:t>Η Πηνελόπη Μπενάκη - Δέλτα γεννήθηκε στις </a:t>
            </a:r>
            <a:r>
              <a:rPr lang="el-GR" sz="2400" b="1" dirty="0">
                <a:ea typeface="+mn-lt"/>
                <a:cs typeface="+mn-lt"/>
                <a:hlinkClick r:id="rId2"/>
              </a:rPr>
              <a:t>24 Απριλίου</a:t>
            </a:r>
            <a:r>
              <a:rPr lang="el-GR" sz="2400" b="1" dirty="0">
                <a:ea typeface="+mn-lt"/>
                <a:cs typeface="+mn-lt"/>
              </a:rPr>
              <a:t> του </a:t>
            </a:r>
            <a:r>
              <a:rPr lang="el-GR" sz="2400" b="1" dirty="0">
                <a:ea typeface="+mn-lt"/>
                <a:cs typeface="+mn-lt"/>
                <a:hlinkClick r:id="rId3"/>
              </a:rPr>
              <a:t>1874</a:t>
            </a:r>
            <a:r>
              <a:rPr lang="el-GR" sz="2400" b="1" dirty="0">
                <a:ea typeface="+mn-lt"/>
                <a:cs typeface="+mn-lt"/>
              </a:rPr>
              <a:t>, στην </a:t>
            </a:r>
            <a:r>
              <a:rPr lang="el-GR" sz="2400" b="1" dirty="0">
                <a:ea typeface="+mn-lt"/>
                <a:cs typeface="+mn-lt"/>
                <a:hlinkClick r:id="rId4"/>
              </a:rPr>
              <a:t>Αλεξάνδρεια</a:t>
            </a:r>
            <a:r>
              <a:rPr lang="el-GR" sz="2400" b="1" dirty="0">
                <a:ea typeface="+mn-lt"/>
                <a:cs typeface="+mn-lt"/>
              </a:rPr>
              <a:t> της Αιγύπτου, οι γονείς της ήταν ο επιχειρηματίας και εθνικός ευεργέτης </a:t>
            </a:r>
            <a:r>
              <a:rPr lang="el-GR" sz="2400" b="1" dirty="0">
                <a:ea typeface="+mn-lt"/>
                <a:cs typeface="+mn-lt"/>
                <a:hlinkClick r:id="rId5"/>
              </a:rPr>
              <a:t>Εμμανουήλ Μπενάκης</a:t>
            </a:r>
            <a:r>
              <a:rPr lang="el-GR" sz="2400" b="1" dirty="0">
                <a:ea typeface="+mn-lt"/>
                <a:cs typeface="+mn-lt"/>
              </a:rPr>
              <a:t> και η </a:t>
            </a:r>
            <a:r>
              <a:rPr lang="el-GR" sz="2400" b="1" dirty="0">
                <a:ea typeface="+mn-lt"/>
                <a:cs typeface="+mn-lt"/>
                <a:hlinkClick r:id="rId6"/>
              </a:rPr>
              <a:t>Βιργινία Χωρέμη</a:t>
            </a:r>
            <a:r>
              <a:rPr lang="el-GR" sz="2400" b="1" dirty="0">
                <a:ea typeface="+mn-lt"/>
                <a:cs typeface="+mn-lt"/>
              </a:rPr>
              <a:t>, μέλος της ισχυρής τότε </a:t>
            </a:r>
            <a:r>
              <a:rPr lang="el-GR" sz="2400" b="1" dirty="0" err="1">
                <a:ea typeface="+mn-lt"/>
                <a:cs typeface="+mn-lt"/>
              </a:rPr>
              <a:t>εμπο-ρικής</a:t>
            </a:r>
            <a:r>
              <a:rPr lang="el-GR" sz="2400" b="1" dirty="0">
                <a:ea typeface="+mn-lt"/>
                <a:cs typeface="+mn-lt"/>
              </a:rPr>
              <a:t> οικογένειας Χωρέμη της Αλεξάνδρειας. Η Πηνελόπη ήταν το τρίτο από τα έξι παιδιά της   οικογένειας.</a:t>
            </a:r>
            <a:endParaRPr lang="el-GR" sz="2400" b="1"/>
          </a:p>
        </p:txBody>
      </p:sp>
      <p:pic>
        <p:nvPicPr>
          <p:cNvPr id="4" name="Εικόνα 3" descr="Εικόνα που περιέχει άτομο, ανθρώπινο πρόσωπο, ρουχισμός, πορτραίτο&#10;&#10;Περιγραφή που δημιουργήθηκε αυτόματα">
            <a:extLst>
              <a:ext uri="{FF2B5EF4-FFF2-40B4-BE49-F238E27FC236}">
                <a16:creationId xmlns:a16="http://schemas.microsoft.com/office/drawing/2014/main" id="{A67F3C9D-380D-2465-6CF8-5B85A4DE259C}"/>
              </a:ext>
            </a:extLst>
          </p:cNvPr>
          <p:cNvPicPr>
            <a:picLocks noChangeAspect="1"/>
          </p:cNvPicPr>
          <p:nvPr/>
        </p:nvPicPr>
        <p:blipFill>
          <a:blip r:embed="rId7"/>
          <a:stretch>
            <a:fillRect/>
          </a:stretch>
        </p:blipFill>
        <p:spPr>
          <a:xfrm>
            <a:off x="2027208" y="1903742"/>
            <a:ext cx="3048000" cy="2647950"/>
          </a:xfrm>
          <a:prstGeom prst="rect">
            <a:avLst/>
          </a:prstGeom>
        </p:spPr>
      </p:pic>
    </p:spTree>
    <p:extLst>
      <p:ext uri="{BB962C8B-B14F-4D97-AF65-F5344CB8AC3E}">
        <p14:creationId xmlns:p14="http://schemas.microsoft.com/office/powerpoint/2010/main" val="336905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E652E7-49DF-FB9B-F51B-6677F82F0561}"/>
              </a:ext>
            </a:extLst>
          </p:cNvPr>
          <p:cNvSpPr>
            <a:spLocks noGrp="1"/>
          </p:cNvSpPr>
          <p:nvPr>
            <p:ph type="title"/>
          </p:nvPr>
        </p:nvSpPr>
        <p:spPr/>
        <p:txBody>
          <a:bodyPr/>
          <a:lstStyle/>
          <a:p>
            <a:r>
              <a:rPr lang="el-GR" dirty="0"/>
              <a:t>  Λίγα λόγια για την ιστορία μιας οικογένειας</a:t>
            </a:r>
          </a:p>
        </p:txBody>
      </p:sp>
      <p:sp>
        <p:nvSpPr>
          <p:cNvPr id="3" name="Θέση περιεχομένου 2">
            <a:extLst>
              <a:ext uri="{FF2B5EF4-FFF2-40B4-BE49-F238E27FC236}">
                <a16:creationId xmlns:a16="http://schemas.microsoft.com/office/drawing/2014/main" id="{94E95D3F-BD8B-6515-F1B3-E541CA0F2F71}"/>
              </a:ext>
            </a:extLst>
          </p:cNvPr>
          <p:cNvSpPr>
            <a:spLocks noGrp="1"/>
          </p:cNvSpPr>
          <p:nvPr>
            <p:ph idx="1"/>
          </p:nvPr>
        </p:nvSpPr>
        <p:spPr/>
        <p:txBody>
          <a:bodyPr vert="horz" lIns="91440" tIns="45720" rIns="91440" bIns="45720" rtlCol="0" anchor="t">
            <a:normAutofit/>
          </a:bodyPr>
          <a:lstStyle/>
          <a:p>
            <a:r>
              <a:rPr lang="el-GR" b="1" u="sng" dirty="0"/>
              <a:t>Ποια είναι η οικογένεια αυτή;</a:t>
            </a:r>
            <a:r>
              <a:rPr lang="el-GR" dirty="0"/>
              <a:t> Είναι η αληθινή οικογένεια της Πηνελόπης Δέλτα.</a:t>
            </a:r>
          </a:p>
          <a:p>
            <a:r>
              <a:rPr lang="el-GR" b="1" u="sng" dirty="0"/>
              <a:t>Πού έζησε τα παιδικά της χρόνια με την οικογένεια της η Π. Δέλτα;</a:t>
            </a:r>
          </a:p>
          <a:p>
            <a:pPr marL="0" indent="0">
              <a:buNone/>
            </a:pPr>
            <a:r>
              <a:rPr lang="el-GR" dirty="0"/>
              <a:t> '</a:t>
            </a:r>
            <a:r>
              <a:rPr lang="el-GR" dirty="0" err="1"/>
              <a:t>Εζησε</a:t>
            </a:r>
            <a:r>
              <a:rPr lang="el-GR" dirty="0"/>
              <a:t> στην Αλεξάνδρεια της Αιγύπτου, </a:t>
            </a:r>
            <a:r>
              <a:rPr lang="el-GR" dirty="0" err="1"/>
              <a:t>στηνελληνική</a:t>
            </a:r>
            <a:r>
              <a:rPr lang="el-GR" dirty="0"/>
              <a:t> παροικία, σε μία πλούσια οικογένεια</a:t>
            </a:r>
          </a:p>
          <a:p>
            <a:pPr marL="0" indent="0">
              <a:buNone/>
            </a:pPr>
            <a:r>
              <a:rPr lang="el-GR" dirty="0"/>
              <a:t> </a:t>
            </a:r>
            <a:r>
              <a:rPr lang="el-GR" b="1" u="sng" dirty="0"/>
              <a:t>Ποιος μας διηγείται την ιστορία στο βιβλίο &lt;&lt; Ο Μάγκας &gt;&gt;;</a:t>
            </a:r>
          </a:p>
          <a:p>
            <a:pPr marL="0" indent="0">
              <a:buNone/>
            </a:pPr>
            <a:r>
              <a:rPr lang="el-GR" dirty="0"/>
              <a:t>Την ιστορία μας διηγείται πολύ συχνά το σκυλάκι τους ο Μάγκας και σε ορισμένες περιπτώσεις, ένας αφηγητής.</a:t>
            </a:r>
          </a:p>
          <a:p>
            <a:endParaRPr lang="el-GR" dirty="0"/>
          </a:p>
        </p:txBody>
      </p:sp>
    </p:spTree>
    <p:extLst>
      <p:ext uri="{BB962C8B-B14F-4D97-AF65-F5344CB8AC3E}">
        <p14:creationId xmlns:p14="http://schemas.microsoft.com/office/powerpoint/2010/main" val="234259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p:cNvSpPr>
            <a:spLocks noGrp="1"/>
          </p:cNvSpPr>
          <p:nvPr>
            <p:ph type="ctrTitle"/>
          </p:nvPr>
        </p:nvSpPr>
        <p:spPr>
          <a:xfrm>
            <a:off x="4038600" y="1939159"/>
            <a:ext cx="7644627" cy="2751086"/>
          </a:xfrm>
        </p:spPr>
        <p:txBody>
          <a:bodyPr>
            <a:normAutofit/>
          </a:bodyPr>
          <a:lstStyle/>
          <a:p>
            <a:pPr algn="r"/>
            <a:r>
              <a:rPr lang="el-GR" dirty="0"/>
              <a:t>Η Πηνελόπη Δέλτα</a:t>
            </a:r>
            <a:endParaRPr lang="el-GR"/>
          </a:p>
        </p:txBody>
      </p:sp>
      <p:sp>
        <p:nvSpPr>
          <p:cNvPr id="3" name="Υπότιτλος 2"/>
          <p:cNvSpPr>
            <a:spLocks noGrp="1"/>
          </p:cNvSpPr>
          <p:nvPr>
            <p:ph type="subTitle" idx="1"/>
          </p:nvPr>
        </p:nvSpPr>
        <p:spPr>
          <a:xfrm>
            <a:off x="4038600" y="4782320"/>
            <a:ext cx="7644627" cy="1329443"/>
          </a:xfr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t">
            <a:normAutofit/>
          </a:bodyPr>
          <a:lstStyle/>
          <a:p>
            <a:pPr algn="r"/>
            <a:r>
              <a:rPr lang="el-GR" sz="6000" dirty="0"/>
              <a:t>0 Μάγκας</a:t>
            </a:r>
          </a:p>
        </p:txBody>
      </p:sp>
    </p:spTree>
    <p:extLst>
      <p:ext uri="{BB962C8B-B14F-4D97-AF65-F5344CB8AC3E}">
        <p14:creationId xmlns:p14="http://schemas.microsoft.com/office/powerpoint/2010/main" val="23251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3763FE-E0BE-2900-E3E3-A2EACE226168}"/>
              </a:ext>
            </a:extLst>
          </p:cNvPr>
          <p:cNvSpPr>
            <a:spLocks noGrp="1"/>
          </p:cNvSpPr>
          <p:nvPr>
            <p:ph type="title"/>
          </p:nvPr>
        </p:nvSpPr>
        <p:spPr/>
        <p:txBody>
          <a:bodyPr>
            <a:normAutofit fontScale="90000"/>
          </a:bodyPr>
          <a:lstStyle/>
          <a:p>
            <a:r>
              <a:rPr lang="el-GR" dirty="0"/>
              <a:t>Μπορεί ένας σκύλος να διηγηθεί τη ζωή μιας οικογένειας, ακόμη και μέσα στη φαντασία μας;</a:t>
            </a:r>
          </a:p>
        </p:txBody>
      </p:sp>
      <p:pic>
        <p:nvPicPr>
          <p:cNvPr id="4" name="Θέση περιεχομένου 3" descr="Εικόνα που περιέχει σκύλος, θηλαστικό, Ράτσα σκύλου, κατοικίδιο ζώο&#10;&#10;Περιγραφή που δημιουργήθηκε αυτόματα">
            <a:extLst>
              <a:ext uri="{FF2B5EF4-FFF2-40B4-BE49-F238E27FC236}">
                <a16:creationId xmlns:a16="http://schemas.microsoft.com/office/drawing/2014/main" id="{DB317C56-1468-15D5-2D70-3D8080F81442}"/>
              </a:ext>
            </a:extLst>
          </p:cNvPr>
          <p:cNvPicPr>
            <a:picLocks noGrp="1" noChangeAspect="1"/>
          </p:cNvPicPr>
          <p:nvPr>
            <p:ph idx="1"/>
          </p:nvPr>
        </p:nvPicPr>
        <p:blipFill>
          <a:blip r:embed="rId2"/>
          <a:stretch>
            <a:fillRect/>
          </a:stretch>
        </p:blipFill>
        <p:spPr>
          <a:xfrm>
            <a:off x="4552950" y="1943894"/>
            <a:ext cx="3086100" cy="4114800"/>
          </a:xfrm>
        </p:spPr>
      </p:pic>
    </p:spTree>
    <p:extLst>
      <p:ext uri="{BB962C8B-B14F-4D97-AF65-F5344CB8AC3E}">
        <p14:creationId xmlns:p14="http://schemas.microsoft.com/office/powerpoint/2010/main" val="245762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AB680-F21F-7EE0-BBBD-91C32696D83C}"/>
              </a:ext>
            </a:extLst>
          </p:cNvPr>
          <p:cNvSpPr>
            <a:spLocks noGrp="1"/>
          </p:cNvSpPr>
          <p:nvPr>
            <p:ph type="title"/>
          </p:nvPr>
        </p:nvSpPr>
        <p:spPr>
          <a:noFill/>
          <a:ln>
            <a:solidFill>
              <a:schemeClr val="tx1"/>
            </a:solidFill>
          </a:ln>
        </p:spPr>
        <p:txBody>
          <a:bodyPr/>
          <a:lstStyle/>
          <a:p>
            <a:r>
              <a:rPr lang="el-GR" dirty="0">
                <a:solidFill>
                  <a:srgbClr val="00B0F0"/>
                </a:solidFill>
              </a:rPr>
              <a:t> </a:t>
            </a:r>
            <a:r>
              <a:rPr lang="el-GR" dirty="0">
                <a:solidFill>
                  <a:schemeClr val="accent1">
                    <a:lumMod val="60000"/>
                    <a:lumOff val="40000"/>
                  </a:schemeClr>
                </a:solidFill>
              </a:rPr>
              <a:t>Ποια είναι τα βασικά μηνύματα που μας μεταδίδει ο Μάγκας;</a:t>
            </a:r>
          </a:p>
        </p:txBody>
      </p:sp>
      <p:sp>
        <p:nvSpPr>
          <p:cNvPr id="3" name="Θέση περιεχομένου 2">
            <a:extLst>
              <a:ext uri="{FF2B5EF4-FFF2-40B4-BE49-F238E27FC236}">
                <a16:creationId xmlns:a16="http://schemas.microsoft.com/office/drawing/2014/main" id="{8AD84452-402D-2499-CC80-42E3664F75D3}"/>
              </a:ext>
            </a:extLst>
          </p:cNvPr>
          <p:cNvSpPr>
            <a:spLocks noGrp="1"/>
          </p:cNvSpPr>
          <p:nvPr>
            <p:ph idx="1"/>
          </p:nvPr>
        </p:nvSpPr>
        <p:spPr>
          <a:ln>
            <a:solidFill>
              <a:srgbClr val="FF0000"/>
            </a:solidFill>
          </a:ln>
        </p:spPr>
        <p:txBody>
          <a:bodyPr vert="horz" lIns="91440" tIns="45720" rIns="91440" bIns="45720" rtlCol="0" anchor="t">
            <a:normAutofit/>
          </a:bodyPr>
          <a:lstStyle/>
          <a:p>
            <a:pPr marL="0" indent="0">
              <a:buNone/>
            </a:pPr>
            <a:r>
              <a:rPr lang="el-GR" b="1" dirty="0">
                <a:solidFill>
                  <a:srgbClr val="FF0000"/>
                </a:solidFill>
              </a:rPr>
              <a:t>  Το βασικό μήνυμα είναι ότι πρέπει να αντέχουμε σε δύσκολες καταστάσεις και να μην επιτρέπουμε στον χαρακτήρα μας να αλλοτριωθεί. Αυτό διακρίνεται και από τη σχέση ανάμεσα στον Μάγκα, που είναι αποδέκτης φροντίδας και στον Αφράτο, που είναι ένας αφρόντιστος σκύλος , δίχως σπιτικό, αλλά έχει αδαμάντινο χαρακτήρα. Ο Μάγκας θα γίνει καλύτερος μέσα από τη σχέση του με τον Αφράτο.</a:t>
            </a:r>
          </a:p>
        </p:txBody>
      </p:sp>
    </p:spTree>
    <p:extLst>
      <p:ext uri="{BB962C8B-B14F-4D97-AF65-F5344CB8AC3E}">
        <p14:creationId xmlns:p14="http://schemas.microsoft.com/office/powerpoint/2010/main" val="218148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1571A7-D538-D537-7AD2-32F697E6FBB7}"/>
              </a:ext>
            </a:extLst>
          </p:cNvPr>
          <p:cNvSpPr>
            <a:spLocks noGrp="1"/>
          </p:cNvSpPr>
          <p:nvPr>
            <p:ph type="title"/>
          </p:nvPr>
        </p:nvSpPr>
        <p:spPr/>
        <p:txBody>
          <a:bodyPr/>
          <a:lstStyle/>
          <a:p>
            <a:r>
              <a:rPr lang="el-GR" dirty="0"/>
              <a:t>    </a:t>
            </a:r>
            <a:r>
              <a:rPr lang="el-GR" b="1" dirty="0"/>
              <a:t>Πώς είδαν οι κριτικοί το έργο ο   Μάγκας ;</a:t>
            </a:r>
          </a:p>
        </p:txBody>
      </p:sp>
      <p:sp>
        <p:nvSpPr>
          <p:cNvPr id="3" name="Θέση περιεχομένου 2">
            <a:extLst>
              <a:ext uri="{FF2B5EF4-FFF2-40B4-BE49-F238E27FC236}">
                <a16:creationId xmlns:a16="http://schemas.microsoft.com/office/drawing/2014/main" id="{E818A196-2812-4D89-12D8-C1DAB0C5287C}"/>
              </a:ext>
            </a:extLst>
          </p:cNvPr>
          <p:cNvSpPr>
            <a:spLocks noGrp="1"/>
          </p:cNvSpPr>
          <p:nvPr>
            <p:ph idx="1"/>
          </p:nvPr>
        </p:nvSpPr>
        <p:spPr/>
        <p:txBody>
          <a:bodyPr vert="horz" lIns="91440" tIns="45720" rIns="91440" bIns="45720" rtlCol="0" anchor="t">
            <a:normAutofit fontScale="77500" lnSpcReduction="20000"/>
          </a:bodyPr>
          <a:lstStyle/>
          <a:p>
            <a:endParaRPr lang="el-GR" b="1" dirty="0">
              <a:solidFill>
                <a:srgbClr val="FFFFFF"/>
              </a:solidFill>
            </a:endParaRPr>
          </a:p>
          <a:p>
            <a:r>
              <a:rPr lang="el-GR" sz="3600" b="1" dirty="0">
                <a:latin typeface="Roboto"/>
                <a:ea typeface="Roboto"/>
                <a:cs typeface="Roboto"/>
              </a:rPr>
              <a:t>Το μυθιστόρημα ο “Μάγκας”, αν το δώσεις στο παιδί</a:t>
            </a:r>
          </a:p>
          <a:p>
            <a:r>
              <a:rPr lang="el-GR" sz="3600" b="1" dirty="0">
                <a:latin typeface="Roboto"/>
                <a:ea typeface="Roboto"/>
                <a:cs typeface="Roboto"/>
              </a:rPr>
              <a:t> σου θα το κάνει ζωόφιλο. Η Πηνελόπη Δέλτα, μέσα</a:t>
            </a:r>
            <a:endParaRPr lang="el-GR" dirty="0">
              <a:latin typeface="Aptos" panose="020B0004020202020204"/>
              <a:ea typeface="Roboto"/>
              <a:cs typeface="Roboto"/>
            </a:endParaRPr>
          </a:p>
          <a:p>
            <a:r>
              <a:rPr lang="el-GR" sz="3600" b="1" dirty="0">
                <a:latin typeface="Roboto"/>
                <a:ea typeface="Roboto"/>
                <a:cs typeface="Roboto"/>
              </a:rPr>
              <a:t> στην “αφέλεια” του τρισχαριτωμένου κουταβιού</a:t>
            </a:r>
            <a:endParaRPr lang="el-GR" dirty="0">
              <a:latin typeface="Aptos" panose="020B0004020202020204"/>
              <a:ea typeface="Roboto"/>
              <a:cs typeface="Roboto"/>
            </a:endParaRPr>
          </a:p>
          <a:p>
            <a:r>
              <a:rPr lang="el-GR" sz="3600" b="1" dirty="0">
                <a:latin typeface="Roboto"/>
                <a:ea typeface="Roboto"/>
                <a:cs typeface="Roboto"/>
              </a:rPr>
              <a:t> κρύβει μερικά διαμάντια ανθρώπινων αξιών και</a:t>
            </a:r>
            <a:endParaRPr lang="el-GR" dirty="0">
              <a:latin typeface="Aptos" panose="020B0004020202020204"/>
              <a:ea typeface="Roboto"/>
              <a:cs typeface="Roboto"/>
            </a:endParaRPr>
          </a:p>
          <a:p>
            <a:r>
              <a:rPr lang="el-GR" sz="3600" b="1" dirty="0">
                <a:latin typeface="Roboto"/>
                <a:ea typeface="Roboto"/>
                <a:cs typeface="Roboto"/>
              </a:rPr>
              <a:t> υψηλών ιδανικών. Ότι χρειάζεται η σημερινή “άδεια” κοινωνίας μας. </a:t>
            </a:r>
            <a:endParaRPr lang="el-GR"/>
          </a:p>
          <a:p>
            <a:r>
              <a:rPr lang="el-GR" sz="3600" b="1" dirty="0">
                <a:latin typeface="Roboto"/>
                <a:ea typeface="Roboto"/>
                <a:cs typeface="Roboto"/>
              </a:rPr>
              <a:t>Η ζωοφιλία, η δικαιοσύνη, η πάλη του αδύνατου με τον δυνατό, η ανάγκη του ήρωα να κάνει κάτι σπουδαίο, η αγάπη για αυτό που ονομάζουμε πατρίδα, είναι μόνο μερικά από αυτά. </a:t>
            </a:r>
          </a:p>
          <a:p>
            <a:pPr marL="0" indent="0">
              <a:buNone/>
            </a:pPr>
            <a:endParaRPr lang="el-GR" sz="3600" dirty="0">
              <a:latin typeface="Roboto"/>
              <a:ea typeface="Roboto"/>
              <a:cs typeface="Roboto"/>
            </a:endParaRPr>
          </a:p>
        </p:txBody>
      </p:sp>
    </p:spTree>
    <p:extLst>
      <p:ext uri="{BB962C8B-B14F-4D97-AF65-F5344CB8AC3E}">
        <p14:creationId xmlns:p14="http://schemas.microsoft.com/office/powerpoint/2010/main" val="99845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70908D-9C50-6FD9-0F32-D2B9F8F5A783}"/>
              </a:ext>
            </a:extLst>
          </p:cNvPr>
          <p:cNvSpPr>
            <a:spLocks noGrp="1"/>
          </p:cNvSpPr>
          <p:nvPr>
            <p:ph type="title"/>
          </p:nvPr>
        </p:nvSpPr>
        <p:spPr/>
        <p:txBody>
          <a:bodyPr/>
          <a:lstStyle/>
          <a:p>
            <a:r>
              <a:rPr lang="el-GR"/>
              <a:t>Πόσο πολυδιαβασμένο είναι το βιβλίο αυτό;</a:t>
            </a:r>
            <a:endParaRPr lang="el-GR" dirty="0"/>
          </a:p>
        </p:txBody>
      </p:sp>
      <p:sp>
        <p:nvSpPr>
          <p:cNvPr id="3" name="Θέση περιεχομένου 2">
            <a:extLst>
              <a:ext uri="{FF2B5EF4-FFF2-40B4-BE49-F238E27FC236}">
                <a16:creationId xmlns:a16="http://schemas.microsoft.com/office/drawing/2014/main" id="{86F0FD7D-C52B-D423-5DAE-154AFE5BD6F1}"/>
              </a:ext>
            </a:extLst>
          </p:cNvPr>
          <p:cNvSpPr>
            <a:spLocks noGrp="1"/>
          </p:cNvSpPr>
          <p:nvPr>
            <p:ph idx="1"/>
          </p:nvPr>
        </p:nvSpPr>
        <p:spPr>
          <a:xfrm>
            <a:off x="838200" y="1825625"/>
            <a:ext cx="10515600" cy="5024990"/>
          </a:xfrm>
        </p:spPr>
        <p:txBody>
          <a:bodyPr vert="horz" lIns="91440" tIns="45720" rIns="91440" bIns="45720" rtlCol="0" anchor="t">
            <a:noAutofit/>
          </a:bodyPr>
          <a:lstStyle/>
          <a:p>
            <a:endParaRPr lang="el-GR" sz="3600" dirty="0">
              <a:latin typeface="Roboto"/>
              <a:ea typeface="Roboto"/>
              <a:cs typeface="Roboto"/>
            </a:endParaRPr>
          </a:p>
          <a:p>
            <a:r>
              <a:rPr lang="el-GR" sz="3600">
                <a:latin typeface="Roboto"/>
                <a:ea typeface="Roboto"/>
                <a:cs typeface="Roboto"/>
              </a:rPr>
              <a:t>Το μυθιστόρημα αυτό της Πηνελόπης Δέλτα μεγάλωσε πολλές γενιές παιδιών. Όμως αυτό το στερεότυπο – σκυλί ήρωας ίσον παιδικό βιβλίο – ίσως θα ‘πρεπε να καταργηθεί, αφού το νόημα το βιβλίου είναι σημαντικότερο από τη φόρμα του. Για να εκτιμήσεις την αξία αυτού του βιβλίου, καλύτερα να το διαβάσεις μεγάλος. </a:t>
            </a:r>
            <a:endParaRPr lang="el-GR"/>
          </a:p>
        </p:txBody>
      </p:sp>
    </p:spTree>
    <p:extLst>
      <p:ext uri="{BB962C8B-B14F-4D97-AF65-F5344CB8AC3E}">
        <p14:creationId xmlns:p14="http://schemas.microsoft.com/office/powerpoint/2010/main" val="15297068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            Λίγα λόγια για την Πηνελόπη Δέλτα</vt:lpstr>
      <vt:lpstr>                         Ποια είναι η Πηνελόπη Δέλτα</vt:lpstr>
      <vt:lpstr>ΠΙστορία Νεοελληνικής Λογοια ήταν η πατρική οικογένεια της;</vt:lpstr>
      <vt:lpstr>  Λίγα λόγια για την ιστορία μιας οικογένειας</vt:lpstr>
      <vt:lpstr>Η Πηνελόπη Δέλτα</vt:lpstr>
      <vt:lpstr>Μπορεί ένας σκύλος να διηγηθεί τη ζωή μιας οικογένειας, ακόμη και μέσα στη φαντασία μας;</vt:lpstr>
      <vt:lpstr> Ποια είναι τα βασικά μηνύματα που μας μεταδίδει ο Μάγκας;</vt:lpstr>
      <vt:lpstr>    Πώς είδαν οι κριτικοί το έργο ο   Μάγκας ;</vt:lpstr>
      <vt:lpstr>Πόσο πολυδιαβασμένο είναι το βιβλίο αυτό;</vt:lpstr>
      <vt:lpstr>      Γιατί  η συγγραφέας διάλεξε για αφηγητή    έναν σκύλο;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352</cp:revision>
  <dcterms:created xsi:type="dcterms:W3CDTF">2024-11-25T05:20:41Z</dcterms:created>
  <dcterms:modified xsi:type="dcterms:W3CDTF">2024-12-01T11:59:31Z</dcterms:modified>
</cp:coreProperties>
</file>