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browse/>
    <p:sldRg st="1" end="16"/>
    <p:penClr>
      <a:srgbClr val="FF0000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>
        <p:scale>
          <a:sx n="65" d="100"/>
          <a:sy n="65" d="100"/>
        </p:scale>
        <p:origin x="-1314" y="-4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- Τίτλος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28" name="27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D7DD6-0188-456C-BB36-5E48300CCD1F}" type="datetimeFigureOut">
              <a:rPr lang="el-GR" smtClean="0"/>
              <a:t>8/1/2021</a:t>
            </a:fld>
            <a:endParaRPr lang="el-GR"/>
          </a:p>
        </p:txBody>
      </p:sp>
      <p:sp>
        <p:nvSpPr>
          <p:cNvPr id="17" name="16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29" name="2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FB3E7-6734-4002-8E15-58E544887232}" type="slidenum">
              <a:rPr lang="el-GR" smtClean="0"/>
              <a:t>‹#›</a:t>
            </a:fld>
            <a:endParaRPr lang="el-GR"/>
          </a:p>
        </p:txBody>
      </p:sp>
      <p:sp>
        <p:nvSpPr>
          <p:cNvPr id="9" name="8 - Υπότιτλος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l-GR" smtClean="0"/>
              <a:t>Κάντε κλικ για να επεξεργαστείτε τον υπότιτλο του υποδείγματος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D7DD6-0188-456C-BB36-5E48300CCD1F}" type="datetimeFigureOut">
              <a:rPr lang="el-GR" smtClean="0"/>
              <a:t>8/1/2021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FB3E7-6734-4002-8E15-58E544887232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D7DD6-0188-456C-BB36-5E48300CCD1F}" type="datetimeFigureOut">
              <a:rPr lang="el-GR" smtClean="0"/>
              <a:t>8/1/2021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FB3E7-6734-4002-8E15-58E544887232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D7DD6-0188-456C-BB36-5E48300CCD1F}" type="datetimeFigureOut">
              <a:rPr lang="el-GR" smtClean="0"/>
              <a:t>8/1/2021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FB3E7-6734-4002-8E15-58E544887232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D7DD6-0188-456C-BB36-5E48300CCD1F}" type="datetimeFigureOut">
              <a:rPr lang="el-GR" smtClean="0"/>
              <a:t>8/1/2021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D12FB3E7-6734-4002-8E15-58E544887232}" type="slidenum">
              <a:rPr lang="el-GR" smtClean="0"/>
              <a:t>‹#›</a:t>
            </a:fld>
            <a:endParaRPr lang="el-G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D7DD6-0188-456C-BB36-5E48300CCD1F}" type="datetimeFigureOut">
              <a:rPr lang="el-GR" smtClean="0"/>
              <a:t>8/1/2021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FB3E7-6734-4002-8E15-58E544887232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περιεχομένου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D7DD6-0188-456C-BB36-5E48300CCD1F}" type="datetimeFigureOut">
              <a:rPr lang="el-GR" smtClean="0"/>
              <a:t>8/1/2021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FB3E7-6734-4002-8E15-58E544887232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D7DD6-0188-456C-BB36-5E48300CCD1F}" type="datetimeFigureOut">
              <a:rPr lang="el-GR" smtClean="0"/>
              <a:t>8/1/2021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FB3E7-6734-4002-8E15-58E544887232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D7DD6-0188-456C-BB36-5E48300CCD1F}" type="datetimeFigureOut">
              <a:rPr lang="el-GR" smtClean="0"/>
              <a:t>8/1/2021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FB3E7-6734-4002-8E15-58E544887232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D7DD6-0188-456C-BB36-5E48300CCD1F}" type="datetimeFigureOut">
              <a:rPr lang="el-GR" smtClean="0"/>
              <a:t>8/1/2021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FB3E7-6734-4002-8E15-58E544887232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l-GR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Κάντε κλικ στο εικονίδιο για να προσθέσετε μια εικόνα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D7DD6-0188-456C-BB36-5E48300CCD1F}" type="datetimeFigureOut">
              <a:rPr lang="el-GR" smtClean="0"/>
              <a:t>8/1/2021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FB3E7-6734-4002-8E15-58E544887232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21 - Θέση τίτλου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13" name="1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kumimoji="0" lang="el-GR" smtClean="0"/>
              <a:t>Δεύτερου επιπέδου</a:t>
            </a:r>
          </a:p>
          <a:p>
            <a:pPr lvl="2" eaLnBrk="1" latinLnBrk="0" hangingPunct="1"/>
            <a:r>
              <a:rPr kumimoji="0" lang="el-GR" smtClean="0"/>
              <a:t>Τρίτου επιπέδου</a:t>
            </a:r>
          </a:p>
          <a:p>
            <a:pPr lvl="3" eaLnBrk="1" latinLnBrk="0" hangingPunct="1"/>
            <a:r>
              <a:rPr kumimoji="0" lang="el-GR" smtClean="0"/>
              <a:t>Τέταρτου επιπέδου</a:t>
            </a:r>
          </a:p>
          <a:p>
            <a:pPr lvl="4" eaLnBrk="1" latinLnBrk="0" hangingPunct="1"/>
            <a:r>
              <a:rPr kumimoji="0" lang="el-GR" smtClean="0"/>
              <a:t>Πέμπτου επιπέδου</a:t>
            </a:r>
            <a:endParaRPr kumimoji="0" lang="en-US"/>
          </a:p>
        </p:txBody>
      </p:sp>
      <p:sp>
        <p:nvSpPr>
          <p:cNvPr id="14" name="1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1A7D7DD6-0188-456C-BB36-5E48300CCD1F}" type="datetimeFigureOut">
              <a:rPr lang="el-GR" smtClean="0"/>
              <a:t>8/1/2021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23" name="22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D12FB3E7-6734-4002-8E15-58E544887232}" type="slidenum">
              <a:rPr lang="el-GR" smtClean="0"/>
              <a:t>‹#›</a:t>
            </a:fld>
            <a:endParaRPr lang="el-GR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hyperlink" Target="https://docs.google.com/document/d/1pxLK-XkHdCHIlNL10oqICYPllmOCoFnuvfy40bVWbBw/edit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 smtClean="0"/>
              <a:t>ΣΧΗΜΑΤΑ ΛΟΓΟΥ</a:t>
            </a:r>
            <a:endParaRPr lang="el-GR" dirty="0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l-GR" b="1" dirty="0" smtClean="0"/>
              <a:t>Τα συχνότερα σχήματα λόγου που αφορούν ένα λογοτεχνικό κείμενο!</a:t>
            </a:r>
            <a:endParaRPr lang="el-GR" b="1" dirty="0"/>
          </a:p>
        </p:txBody>
      </p:sp>
      <p:pic>
        <p:nvPicPr>
          <p:cNvPr id="1026" name="Picture 2" descr="C:\Program Files (x86)\Microsoft Office\MEDIA\CAGCAT10\j0281904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14414" y="571480"/>
            <a:ext cx="1825142" cy="1725473"/>
          </a:xfrm>
          <a:prstGeom prst="rect">
            <a:avLst/>
          </a:prstGeom>
          <a:noFill/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/>
              <a:t>Οξύμωρο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b="1" dirty="0" smtClean="0"/>
              <a:t>Αυτός </a:t>
            </a:r>
            <a:r>
              <a:rPr lang="el-GR" b="1" dirty="0"/>
              <a:t>ὁ κόσμος ὁ μικρός, ὁ Μέγας</a:t>
            </a:r>
            <a:r>
              <a:rPr lang="el-GR" dirty="0" smtClean="0"/>
              <a:t>!</a:t>
            </a:r>
          </a:p>
          <a:p>
            <a:r>
              <a:rPr lang="el-GR" dirty="0" smtClean="0"/>
              <a:t>Δυο </a:t>
            </a:r>
            <a:r>
              <a:rPr lang="el-GR" dirty="0"/>
              <a:t>λέξεις ή έννοιες που φαίνεται ότι είναι αντίθετες μεταξύ τους βρίσκονται κοντά στον λόγο. Αυτός ο παραλογισμός του λόγου δημιουργεί έντονη </a:t>
            </a:r>
            <a:r>
              <a:rPr lang="el-GR" b="1" dirty="0"/>
              <a:t>έκπληξη</a:t>
            </a:r>
            <a:r>
              <a:rPr lang="el-GR" dirty="0"/>
              <a:t>, π.χ. </a:t>
            </a:r>
            <a:r>
              <a:rPr lang="el-GR" b="1" dirty="0"/>
              <a:t>Μέσα στα χιόνια καίγομαι και στη φωτιά μαργώνω</a:t>
            </a:r>
            <a:r>
              <a:rPr lang="el-GR" dirty="0" smtClean="0"/>
              <a:t>.</a:t>
            </a:r>
          </a:p>
          <a:p>
            <a:r>
              <a:rPr lang="el-GR" dirty="0" smtClean="0"/>
              <a:t> </a:t>
            </a:r>
            <a:r>
              <a:rPr lang="el-GR" b="1" dirty="0" smtClean="0"/>
              <a:t>Αυτός </a:t>
            </a:r>
            <a:r>
              <a:rPr lang="el-GR" b="1" dirty="0"/>
              <a:t>ὁ κόσμος ὁ μικρός, ὁ Μέγας!  </a:t>
            </a:r>
            <a:r>
              <a:rPr lang="el-GR" dirty="0"/>
              <a:t>Το οξύμωρο είναι μια αγεφύρωτη αντίθεση που όμως είναι ή μπορεί να γίνει πραγματική. </a:t>
            </a:r>
            <a:endParaRPr lang="el-GR" dirty="0" smtClean="0"/>
          </a:p>
          <a:p>
            <a:r>
              <a:rPr lang="el-GR" dirty="0" smtClean="0"/>
              <a:t>Συνήθως </a:t>
            </a:r>
            <a:r>
              <a:rPr lang="el-GR" dirty="0"/>
              <a:t>συνοδεύεται από </a:t>
            </a:r>
            <a:r>
              <a:rPr lang="el-GR" dirty="0" smtClean="0"/>
              <a:t>μεταφορά.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/>
              <a:t>Ετυμολογικό σχήμα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b="1" dirty="0"/>
              <a:t>Για να </a:t>
            </a:r>
            <a:r>
              <a:rPr lang="el-GR" b="1" dirty="0" smtClean="0"/>
              <a:t>χαρώ </a:t>
            </a:r>
            <a:r>
              <a:rPr lang="el-GR" b="1" dirty="0"/>
              <a:t>τη χάρη μου θα ’πρεπε να χαρίσω[Ρίτσος</a:t>
            </a:r>
            <a:r>
              <a:rPr lang="el-GR" b="1" dirty="0" smtClean="0"/>
              <a:t>].</a:t>
            </a:r>
          </a:p>
          <a:p>
            <a:r>
              <a:rPr lang="el-GR" dirty="0" smtClean="0"/>
              <a:t>Πάλι </a:t>
            </a:r>
            <a:r>
              <a:rPr lang="el-GR" dirty="0"/>
              <a:t>για λόγους </a:t>
            </a:r>
            <a:r>
              <a:rPr lang="el-GR" b="1" dirty="0"/>
              <a:t>έμφασης</a:t>
            </a:r>
            <a:r>
              <a:rPr lang="el-GR" dirty="0"/>
              <a:t> χρησιμοποιούνται λέξεις με την ίδια ετυμολογική ρίζα </a:t>
            </a:r>
            <a:r>
              <a:rPr lang="el-GR" b="1" dirty="0"/>
              <a:t>για να τονιστεί η έννοια της λέξης</a:t>
            </a:r>
            <a:r>
              <a:rPr lang="el-GR" dirty="0"/>
              <a:t>.  Συνήθως πρόκειται για ρήμα και </a:t>
            </a:r>
            <a:r>
              <a:rPr lang="el-GR" dirty="0" smtClean="0"/>
              <a:t>ουσιαστικό.</a:t>
            </a:r>
            <a:endParaRPr lang="el-GR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/>
              <a:t>Κλιμακωτό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l-GR" b="1" dirty="0"/>
              <a:t>Για τους μεγάλους, για τούς ελεύθερους, για τους γενναίους, </a:t>
            </a:r>
            <a:r>
              <a:rPr lang="el-GR" b="1" dirty="0" smtClean="0"/>
              <a:t>τους δυνατούς.</a:t>
            </a:r>
          </a:p>
          <a:p>
            <a:pPr>
              <a:buNone/>
            </a:pPr>
            <a:r>
              <a:rPr lang="el-GR" b="1" dirty="0" smtClean="0"/>
              <a:t>     [Εγγονόπουλος</a:t>
            </a:r>
            <a:r>
              <a:rPr lang="el-GR" dirty="0" smtClean="0"/>
              <a:t>]</a:t>
            </a:r>
            <a:r>
              <a:rPr lang="el-GR" dirty="0"/>
              <a:t> βαθμιαία και αυξητική ανάβαση από ασθενέστερες σε ισχυρότερες φράσεις για να δηλωθεί η μετάβαση, τα στάδια και η απόληξη ενός γεγονότος και για να έχει την ευκαιρία ο αναγνώστης να παρακολουθήσει όλη τη διαδικασία μέσω της οποίας κάποιος φθάνει κάπου ή για να καταλάβει ο δέκτης ότι υπάρχουν σταδιακές καταστάσεις στη ζωή και ακόμα μια </a:t>
            </a:r>
            <a:r>
              <a:rPr lang="el-GR" dirty="0" smtClean="0"/>
              <a:t>εξελικτική διαδικασί</a:t>
            </a:r>
            <a:r>
              <a:rPr lang="el-GR" dirty="0" smtClean="0"/>
              <a:t>α </a:t>
            </a:r>
            <a:r>
              <a:rPr lang="el-GR" dirty="0"/>
              <a:t>την οποία δεν θα πρέπει να παραβλέπουμε.  Τέλος ότι </a:t>
            </a:r>
            <a:r>
              <a:rPr lang="el-GR" dirty="0" smtClean="0"/>
              <a:t>οι </a:t>
            </a:r>
            <a:r>
              <a:rPr lang="el-GR" dirty="0"/>
              <a:t>καταστάσεις των ανθρώπων είναι μια συνεχής μεταβολή από το χειρότερο στο καλύτερο αλλά και αντίστροφα και αυτό επιφέρει ένα είδος ισορροπίας στον </a:t>
            </a:r>
            <a:r>
              <a:rPr lang="el-GR" dirty="0" smtClean="0"/>
              <a:t>κόσμο.</a:t>
            </a:r>
          </a:p>
          <a:p>
            <a:pPr>
              <a:buNone/>
            </a:pPr>
            <a:r>
              <a:rPr lang="el-GR" b="1" dirty="0" smtClean="0"/>
              <a:t>Τον έδεσαν </a:t>
            </a:r>
            <a:r>
              <a:rPr lang="el-GR" b="1" dirty="0"/>
              <a:t>χειροπόδαρα, </a:t>
            </a:r>
            <a:r>
              <a:rPr lang="el-GR" b="1" dirty="0" smtClean="0"/>
              <a:t>τον έριξαν </a:t>
            </a:r>
            <a:r>
              <a:rPr lang="el-GR" b="1" dirty="0"/>
              <a:t>χάμω και </a:t>
            </a:r>
            <a:r>
              <a:rPr lang="el-GR" b="1" dirty="0" smtClean="0"/>
              <a:t>τον έγδαραν</a:t>
            </a:r>
            <a:r>
              <a:rPr lang="el-GR" b="1" dirty="0"/>
              <a:t>, </a:t>
            </a:r>
            <a:r>
              <a:rPr lang="el-GR" b="1" dirty="0" smtClean="0"/>
              <a:t>τον έσυραν </a:t>
            </a:r>
            <a:r>
              <a:rPr lang="el-GR" b="1" dirty="0"/>
              <a:t>παράμερα</a:t>
            </a:r>
            <a:r>
              <a:rPr lang="el-GR" b="1" dirty="0" smtClean="0"/>
              <a:t>, τον </a:t>
            </a:r>
            <a:r>
              <a:rPr lang="el-GR" b="1" dirty="0"/>
              <a:t>καταξέσκισαν, </a:t>
            </a:r>
            <a:r>
              <a:rPr lang="el-GR" b="1" dirty="0" smtClean="0"/>
              <a:t>απάνω στους αγκαθερούς ασπάλαθους</a:t>
            </a:r>
            <a:r>
              <a:rPr lang="el-GR" b="1" dirty="0"/>
              <a:t>, </a:t>
            </a:r>
            <a:r>
              <a:rPr lang="el-GR" b="1" dirty="0" smtClean="0"/>
              <a:t>και πήγαν και </a:t>
            </a:r>
            <a:r>
              <a:rPr lang="el-GR" b="1" dirty="0"/>
              <a:t>τον πέταξαν στον Τάρταρο κουρέλι.</a:t>
            </a:r>
          </a:p>
          <a:p>
            <a:pPr>
              <a:buNone/>
            </a:pP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/>
              <a:t>Υποφορά και ανθυποφορά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l-GR" b="1" dirty="0"/>
              <a:t>Γιατί είναι μαύρα τα βουνά, και στέκουν βουρκωμένα; Μην άνεμος τα πολεμά μήνα βροχή τα δέρνει; Κι </a:t>
            </a:r>
            <a:r>
              <a:rPr lang="el-GR" b="1" dirty="0" err="1"/>
              <a:t>ουδ</a:t>
            </a:r>
            <a:r>
              <a:rPr lang="el-GR" b="1" dirty="0"/>
              <a:t>’ άνεμος τα πολεμά ουδέ βροχή τα δέρνει.  Μόνο διαβαίνει ο Χάροντας με τους </a:t>
            </a:r>
            <a:r>
              <a:rPr lang="el-GR" b="1" dirty="0" smtClean="0"/>
              <a:t>αποθαμένους.</a:t>
            </a:r>
          </a:p>
          <a:p>
            <a:r>
              <a:rPr lang="el-GR" b="1" dirty="0"/>
              <a:t>ε</a:t>
            </a:r>
            <a:r>
              <a:rPr lang="el-GR" dirty="0" smtClean="0"/>
              <a:t>ίναι </a:t>
            </a:r>
            <a:r>
              <a:rPr lang="el-GR" dirty="0"/>
              <a:t>μια </a:t>
            </a:r>
            <a:r>
              <a:rPr lang="el-GR" b="1" dirty="0"/>
              <a:t>μορφή ερωτήσεων </a:t>
            </a:r>
            <a:r>
              <a:rPr lang="el-GR" dirty="0"/>
              <a:t>στην οποία </a:t>
            </a:r>
            <a:r>
              <a:rPr lang="el-GR" b="1" dirty="0"/>
              <a:t>απαντά </a:t>
            </a:r>
            <a:r>
              <a:rPr lang="el-GR" dirty="0"/>
              <a:t>ο ίδιος που ρωτά και μάλιστα με μια σειρά ενδιάμεσων απαντήσεων που φαίνονται περιττές.  Όλο αυτό γίνεται </a:t>
            </a:r>
            <a:r>
              <a:rPr lang="el-GR" b="1" dirty="0"/>
              <a:t>για να φανεί μια σταδιακή διαδικασία της οποίας το αποτέλεσμα αναμένεται να είναι ιδιαίτερα σημαντικό και σοβαρό μπορεί και </a:t>
            </a:r>
            <a:r>
              <a:rPr lang="el-GR" b="1" dirty="0" smtClean="0"/>
              <a:t>απροσδόκητο.</a:t>
            </a:r>
            <a:endParaRPr lang="el-GR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/>
              <a:t> Κύκλος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b="1" dirty="0"/>
              <a:t>Κάτι </a:t>
            </a:r>
            <a:r>
              <a:rPr lang="el-GR" b="1" dirty="0" smtClean="0"/>
              <a:t>σα </a:t>
            </a:r>
            <a:r>
              <a:rPr lang="el-GR" b="1" dirty="0"/>
              <a:t>γλυκοχάραμα, σα χαμογέλιο κάτι. </a:t>
            </a:r>
            <a:endParaRPr lang="el-GR" b="1" dirty="0" smtClean="0"/>
          </a:p>
          <a:p>
            <a:r>
              <a:rPr lang="el-GR" b="1" dirty="0"/>
              <a:t>Μοναχή το δρόμο επήρες, </a:t>
            </a:r>
            <a:r>
              <a:rPr lang="el-GR" b="1" dirty="0" err="1"/>
              <a:t>εξανάλθες</a:t>
            </a:r>
            <a:r>
              <a:rPr lang="el-GR" b="1" dirty="0"/>
              <a:t> μοναχή. </a:t>
            </a:r>
          </a:p>
          <a:p>
            <a:r>
              <a:rPr lang="el-GR" dirty="0" smtClean="0"/>
              <a:t>Μια </a:t>
            </a:r>
            <a:r>
              <a:rPr lang="el-GR" dirty="0"/>
              <a:t>πρόταση ή μια περίοδος λόγου ξεκινά και τελειώνει με την ίδια </a:t>
            </a:r>
            <a:r>
              <a:rPr lang="el-GR" dirty="0" smtClean="0"/>
              <a:t>λέξη.</a:t>
            </a:r>
          </a:p>
          <a:p>
            <a:r>
              <a:rPr lang="el-GR" dirty="0"/>
              <a:t>Σχηματίζεται έτσι η εντύπωση της </a:t>
            </a:r>
            <a:r>
              <a:rPr lang="el-GR" b="1" dirty="0"/>
              <a:t>μονιμότητας</a:t>
            </a:r>
            <a:r>
              <a:rPr lang="el-GR" dirty="0"/>
              <a:t> μιας κατάστασης ,η </a:t>
            </a:r>
            <a:r>
              <a:rPr lang="el-GR" b="1" dirty="0" err="1"/>
              <a:t>επαναληπτικότητα</a:t>
            </a:r>
            <a:r>
              <a:rPr lang="el-GR" dirty="0"/>
              <a:t> μιας κατάστασης ή το </a:t>
            </a:r>
            <a:r>
              <a:rPr lang="el-GR" b="1" dirty="0"/>
              <a:t>αναπόφευκτο</a:t>
            </a:r>
            <a:r>
              <a:rPr lang="el-GR" dirty="0"/>
              <a:t> και αλυσιτελές της.</a:t>
            </a:r>
          </a:p>
          <a:p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/>
              <a:t>Αποσιώπηση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fontAlgn="base"/>
            <a:r>
              <a:rPr lang="el-GR" dirty="0"/>
              <a:t>Κι οι δυο αρκούδες τότε στα δυο τους σηκώθηκαν βαριά</a:t>
            </a:r>
            <a:r>
              <a:rPr lang="el-GR" dirty="0" smtClean="0"/>
              <a:t>…</a:t>
            </a:r>
          </a:p>
          <a:p>
            <a:pPr lvl="0" fontAlgn="base"/>
            <a:r>
              <a:rPr lang="el-GR" dirty="0" smtClean="0"/>
              <a:t>Η </a:t>
            </a:r>
            <a:r>
              <a:rPr lang="el-GR" dirty="0"/>
              <a:t>φράση τελειώνει με αποσιωπητικά γιατί ο αφηγητής αισθάνεται αμηχανία,  ντροπή ή απέχθεια για κάτι το οποίο αποφεύγει να κατονομάσει. Μπορεί ακόμα να δηλώνει </a:t>
            </a:r>
            <a:r>
              <a:rPr lang="el-GR" dirty="0" smtClean="0"/>
              <a:t>δισταγμό.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/>
              <a:t>Αντίθεση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/>
            <a:r>
              <a:rPr lang="el-GR" b="1" dirty="0"/>
              <a:t>τέτοιαν ώρα οι ψυχές διψούν και πάνε στης λησμονιάς την κρουσταλλένια βρύση, μα βούρκος το νεράκι θα μαυρίσει.</a:t>
            </a:r>
          </a:p>
          <a:p>
            <a:r>
              <a:rPr lang="el-GR" dirty="0"/>
              <a:t>Φ</a:t>
            </a:r>
            <a:r>
              <a:rPr lang="el-GR" dirty="0" smtClean="0"/>
              <a:t>υσικά </a:t>
            </a:r>
            <a:r>
              <a:rPr lang="el-GR" dirty="0"/>
              <a:t>με την αντίθεση δηλώνεται η </a:t>
            </a:r>
            <a:r>
              <a:rPr lang="el-GR" dirty="0" err="1"/>
              <a:t>χασματική</a:t>
            </a:r>
            <a:r>
              <a:rPr lang="el-GR" dirty="0"/>
              <a:t> διαφορά ανάμεσα σε δύο καταστάσεις που πολύ συχνά αντικρούονται.  Παρουσιάζεται έτσι από τον συγγραφέα η διαφορετική όψη των πραγμάτων,  η τραγική απόσταση μεταξύ καταστάσεων ή προσώπων,  αλλά και η ισορροπία την οποία επιτυγχάνουν τελικά οι αντιθέσεις που είναι αναπόφευκτες όσο και </a:t>
            </a:r>
            <a:r>
              <a:rPr lang="el-GR" dirty="0" smtClean="0"/>
              <a:t>φυσικές.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ΠΗΓΗ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b="1" u="sng" dirty="0" smtClean="0">
                <a:hlinkClick r:id="rId2"/>
              </a:rPr>
              <a:t>https://docs.google.com/document/d/1pxLK-XkHdCHIlNL10oqICYPllmOCoFnuvfy40bVWbBw/edit</a:t>
            </a:r>
            <a:endParaRPr lang="el-GR" dirty="0" smtClean="0"/>
          </a:p>
          <a:p>
            <a:endParaRPr lang="el-G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Ταυτολογία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l-GR" dirty="0" smtClean="0"/>
          </a:p>
          <a:p>
            <a:r>
              <a:rPr lang="el-GR" b="1" dirty="0" smtClean="0"/>
              <a:t>«Έφυγες  </a:t>
            </a:r>
            <a:r>
              <a:rPr lang="el-GR" b="1" dirty="0"/>
              <a:t>κι  </a:t>
            </a:r>
            <a:r>
              <a:rPr lang="el-GR" b="1" dirty="0" smtClean="0"/>
              <a:t>έχουμε  </a:t>
            </a:r>
            <a:r>
              <a:rPr lang="el-GR" b="1" dirty="0"/>
              <a:t>ρημάξει ξανά και </a:t>
            </a:r>
            <a:r>
              <a:rPr lang="el-GR" b="1" dirty="0" smtClean="0"/>
              <a:t>πάλι».</a:t>
            </a:r>
          </a:p>
          <a:p>
            <a:endParaRPr lang="el-GR" dirty="0" smtClean="0"/>
          </a:p>
          <a:p>
            <a:r>
              <a:rPr lang="el-GR" dirty="0" smtClean="0"/>
              <a:t>Επαναλαμβάνεται </a:t>
            </a:r>
            <a:r>
              <a:rPr lang="el-GR" dirty="0"/>
              <a:t>ουσιαστικά η έννοια μιας λέξης που έχει προηγηθεί και αυτό γίνεται για να δοθεί </a:t>
            </a:r>
            <a:r>
              <a:rPr lang="el-GR" b="1" dirty="0"/>
              <a:t>έμφαση</a:t>
            </a:r>
            <a:r>
              <a:rPr lang="el-GR" dirty="0"/>
              <a:t> στην έννοια αυτή.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/>
              <a:t>Ασύνδετο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b="1" dirty="0"/>
              <a:t> </a:t>
            </a:r>
            <a:r>
              <a:rPr lang="el-GR" b="1" dirty="0" err="1"/>
              <a:t>Ἐκεῖ</a:t>
            </a:r>
            <a:r>
              <a:rPr lang="el-GR" b="1" dirty="0"/>
              <a:t> κερήθρα </a:t>
            </a:r>
            <a:r>
              <a:rPr lang="el-GR" b="1" dirty="0" err="1"/>
              <a:t>μὄφερε</a:t>
            </a:r>
            <a:r>
              <a:rPr lang="el-GR" b="1" dirty="0"/>
              <a:t>, ψωμί σταρένιο, κρύο νερό.</a:t>
            </a:r>
          </a:p>
          <a:p>
            <a:r>
              <a:rPr lang="el-GR" b="1" dirty="0"/>
              <a:t>Λάμπετε, σβήνετε μακριά μας</a:t>
            </a:r>
            <a:r>
              <a:rPr lang="el-GR" dirty="0"/>
              <a:t>.</a:t>
            </a:r>
          </a:p>
          <a:p>
            <a:r>
              <a:rPr lang="el-GR" dirty="0"/>
              <a:t>για να δοθεί στον λόγο </a:t>
            </a:r>
            <a:r>
              <a:rPr lang="el-GR" b="1" dirty="0"/>
              <a:t>ταχύτητα</a:t>
            </a:r>
            <a:r>
              <a:rPr lang="el-GR" dirty="0"/>
              <a:t> και για να δημιουργηθεί </a:t>
            </a:r>
            <a:r>
              <a:rPr lang="el-GR" b="1" dirty="0"/>
              <a:t>ένταση</a:t>
            </a:r>
            <a:r>
              <a:rPr lang="el-GR" dirty="0"/>
              <a:t> στον αναγνώστη, ο συγγραφέας χωρίζει τις λέξεις μεταξύ τους μόνο με κόμμα. Στον λόγο δίνεται κίνηση, ζωηρότητα και πάθος.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/>
              <a:t>Πολυσύνδετο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b="1" dirty="0"/>
              <a:t>Διάβασε και προσπάθησε και πολέμησε.</a:t>
            </a:r>
          </a:p>
          <a:p>
            <a:endParaRPr lang="el-GR" dirty="0" smtClean="0"/>
          </a:p>
          <a:p>
            <a:r>
              <a:rPr lang="el-GR" dirty="0" smtClean="0"/>
              <a:t>Δίνεται </a:t>
            </a:r>
            <a:r>
              <a:rPr lang="el-GR" dirty="0"/>
              <a:t>στη φράση πλούτος και ένταση γιατί χρησιμοποιούνται κατά </a:t>
            </a:r>
            <a:r>
              <a:rPr lang="el-GR" dirty="0" smtClean="0"/>
              <a:t>κόρον  </a:t>
            </a:r>
          </a:p>
          <a:p>
            <a:pPr>
              <a:buNone/>
            </a:pPr>
            <a:r>
              <a:rPr lang="el-GR" dirty="0" smtClean="0"/>
              <a:t> </a:t>
            </a:r>
            <a:r>
              <a:rPr lang="el-GR" dirty="0"/>
              <a:t>οι συμπλεκτικοί σύνδεσμοι. Το ασύνδετο και το πολυσύνδετο σχήμα λέγονται και </a:t>
            </a:r>
            <a:r>
              <a:rPr lang="el-GR" dirty="0" err="1" smtClean="0"/>
              <a:t>συναθροισμός</a:t>
            </a:r>
            <a:r>
              <a:rPr lang="el-GR" dirty="0" smtClean="0"/>
              <a:t>  </a:t>
            </a:r>
            <a:r>
              <a:rPr lang="el-GR" dirty="0"/>
              <a:t>ή </a:t>
            </a:r>
            <a:r>
              <a:rPr lang="el-GR" dirty="0" smtClean="0"/>
              <a:t> </a:t>
            </a:r>
            <a:r>
              <a:rPr lang="el-GR" dirty="0" err="1" smtClean="0"/>
              <a:t>επιτροχασμός</a:t>
            </a:r>
            <a:r>
              <a:rPr lang="el-GR" dirty="0"/>
              <a:t>.</a:t>
            </a:r>
            <a:endParaRPr lang="el-GR" b="1" dirty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/>
              <a:t>Επαναφορά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l-GR" b="1" dirty="0" smtClean="0"/>
              <a:t>Χαίρε που αφέθηκες να </a:t>
            </a:r>
            <a:r>
              <a:rPr lang="el-GR" b="1" dirty="0" err="1" smtClean="0"/>
              <a:t>γοητευθής</a:t>
            </a:r>
            <a:r>
              <a:rPr lang="el-GR" b="1" dirty="0" smtClean="0"/>
              <a:t> από τις Σειρήνες,</a:t>
            </a:r>
          </a:p>
          <a:p>
            <a:r>
              <a:rPr lang="el-GR" b="1" dirty="0" smtClean="0"/>
              <a:t>Χαίρε πού δεν φοβήθηκες ποτέ τις συμπληγάδες[Εμπειρίκος].</a:t>
            </a:r>
          </a:p>
          <a:p>
            <a:r>
              <a:rPr lang="el-GR" dirty="0" err="1"/>
              <a:t>Μαῦρος</a:t>
            </a:r>
            <a:r>
              <a:rPr lang="el-GR" dirty="0"/>
              <a:t> </a:t>
            </a:r>
            <a:r>
              <a:rPr lang="el-GR" dirty="0" err="1"/>
              <a:t>ἦταν</a:t>
            </a:r>
            <a:r>
              <a:rPr lang="el-GR" dirty="0"/>
              <a:t>, </a:t>
            </a:r>
            <a:r>
              <a:rPr lang="el-GR" dirty="0" err="1"/>
              <a:t>μαῦρα</a:t>
            </a:r>
            <a:r>
              <a:rPr lang="el-GR" dirty="0"/>
              <a:t>  </a:t>
            </a:r>
            <a:r>
              <a:rPr lang="el-GR" dirty="0" err="1"/>
              <a:t>φορεῖ</a:t>
            </a:r>
            <a:r>
              <a:rPr lang="el-GR" dirty="0"/>
              <a:t>, </a:t>
            </a:r>
            <a:r>
              <a:rPr lang="el-GR" dirty="0" err="1"/>
              <a:t>μαῦρο</a:t>
            </a:r>
            <a:r>
              <a:rPr lang="el-GR" dirty="0"/>
              <a:t> </a:t>
            </a:r>
            <a:r>
              <a:rPr lang="el-GR" dirty="0" err="1"/>
              <a:t>καί</a:t>
            </a:r>
            <a:r>
              <a:rPr lang="el-GR" dirty="0"/>
              <a:t> </a:t>
            </a:r>
            <a:r>
              <a:rPr lang="el-GR" dirty="0" err="1"/>
              <a:t>τ’ἄλογό</a:t>
            </a:r>
            <a:r>
              <a:rPr lang="el-GR" dirty="0"/>
              <a:t> του.</a:t>
            </a:r>
          </a:p>
          <a:p>
            <a:pPr>
              <a:buNone/>
            </a:pPr>
            <a:r>
              <a:rPr lang="el-GR" dirty="0" smtClean="0"/>
              <a:t>     </a:t>
            </a:r>
            <a:r>
              <a:rPr lang="el-GR" b="1" dirty="0" smtClean="0"/>
              <a:t>Οι </a:t>
            </a:r>
            <a:r>
              <a:rPr lang="el-GR" b="1" dirty="0"/>
              <a:t>φράσεις ξεκινούν με την ίδια επαναλαμβανόμενη λέξη </a:t>
            </a:r>
            <a:r>
              <a:rPr lang="el-GR" dirty="0"/>
              <a:t>για να τονιστεί η σημασία της και η βαρύτητά της, αλλά και για να γίνει πιο κατανοητή η φράση που διατυπώνεται.</a:t>
            </a:r>
          </a:p>
          <a:p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 err="1"/>
              <a:t>Επιφορά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b="1" dirty="0"/>
              <a:t>Ό</a:t>
            </a:r>
            <a:r>
              <a:rPr lang="el-GR" b="1" dirty="0" smtClean="0"/>
              <a:t>λα </a:t>
            </a:r>
            <a:r>
              <a:rPr lang="el-GR" b="1" dirty="0"/>
              <a:t>γίνονται κατά λάθος, α</a:t>
            </a:r>
            <a:r>
              <a:rPr lang="el-GR" b="1" dirty="0" smtClean="0"/>
              <a:t>ναγνωρίζονται </a:t>
            </a:r>
            <a:r>
              <a:rPr lang="el-GR" b="1" dirty="0"/>
              <a:t>κατά λάθος, μένουν </a:t>
            </a:r>
            <a:r>
              <a:rPr lang="el-GR" b="1" dirty="0" err="1"/>
              <a:t>μισοφτιαγμένα</a:t>
            </a:r>
            <a:r>
              <a:rPr lang="el-GR" b="1" dirty="0"/>
              <a:t> κατά λάθος[Ρίτσος].</a:t>
            </a:r>
          </a:p>
          <a:p>
            <a:r>
              <a:rPr lang="el-GR" dirty="0" smtClean="0"/>
              <a:t>Δύο </a:t>
            </a:r>
            <a:r>
              <a:rPr lang="el-GR" dirty="0"/>
              <a:t>ή περισσότερες λέξεις και φράσεις τελειώνουν με τον ίδιο τρόπο ή με την ίδια λέξη( λέγεται και </a:t>
            </a:r>
            <a:r>
              <a:rPr lang="el-GR" b="1" dirty="0"/>
              <a:t>ομοιοτέλευτο</a:t>
            </a:r>
            <a:r>
              <a:rPr lang="el-GR" dirty="0"/>
              <a:t>).</a:t>
            </a:r>
          </a:p>
          <a:p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/>
              <a:t>Επανάληψη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l-GR" b="1" dirty="0"/>
              <a:t>βρίσκει την πόρτα α</a:t>
            </a:r>
            <a:r>
              <a:rPr lang="el-GR" b="1" dirty="0" smtClean="0"/>
              <a:t>νοιχτή </a:t>
            </a:r>
            <a:r>
              <a:rPr lang="el-GR" b="1" dirty="0"/>
              <a:t>, την πόρτα </a:t>
            </a:r>
            <a:r>
              <a:rPr lang="el-GR" b="1" dirty="0" smtClean="0"/>
              <a:t>ανοιγμένη</a:t>
            </a:r>
            <a:r>
              <a:rPr lang="el-GR" b="1" dirty="0"/>
              <a:t>.</a:t>
            </a:r>
          </a:p>
          <a:p>
            <a:r>
              <a:rPr lang="el-GR" b="1" dirty="0"/>
              <a:t> </a:t>
            </a:r>
            <a:r>
              <a:rPr lang="el-GR" b="1" dirty="0" smtClean="0"/>
              <a:t>Από </a:t>
            </a:r>
            <a:r>
              <a:rPr lang="el-GR" b="1" dirty="0"/>
              <a:t>δόξες </a:t>
            </a:r>
            <a:r>
              <a:rPr lang="el-GR" b="1" dirty="0" smtClean="0"/>
              <a:t>αλάργα</a:t>
            </a:r>
            <a:r>
              <a:rPr lang="el-GR" b="1" dirty="0"/>
              <a:t>, </a:t>
            </a:r>
            <a:r>
              <a:rPr lang="el-GR" b="1" dirty="0" smtClean="0"/>
              <a:t>αλάργα </a:t>
            </a:r>
            <a:r>
              <a:rPr lang="el-GR" b="1" dirty="0"/>
              <a:t>κι </a:t>
            </a:r>
            <a:r>
              <a:rPr lang="el-GR" b="1" dirty="0" smtClean="0"/>
              <a:t>από </a:t>
            </a:r>
            <a:r>
              <a:rPr lang="el-GR" b="1" dirty="0"/>
              <a:t>μίση.</a:t>
            </a:r>
          </a:p>
          <a:p>
            <a:r>
              <a:rPr lang="el-GR" dirty="0"/>
              <a:t>πάλι για λόγους έμφασης και έντασης της φράσης ο αφηγητής επαναλαμβάνει με διάφορους τρόπους λέξεις ή φράσεις για να δείξει τη σπουδαιότητά τους στη φράση ή ακόμα να δείξει και κάποια αναγκαιότητα</a:t>
            </a:r>
            <a:r>
              <a:rPr lang="el-GR" dirty="0" smtClean="0"/>
              <a:t>, κάτι </a:t>
            </a:r>
            <a:r>
              <a:rPr lang="el-GR" dirty="0"/>
              <a:t>αναπόφευκτο ή κάτι που είναι υποχρεωτικό και επιβεβλημένο να </a:t>
            </a:r>
            <a:r>
              <a:rPr lang="el-GR" dirty="0" smtClean="0"/>
              <a:t>γίνει,  όπως </a:t>
            </a:r>
            <a:r>
              <a:rPr lang="el-GR" dirty="0"/>
              <a:t>μια συμβουλή ή μια διαταγή</a:t>
            </a:r>
            <a:endParaRPr lang="el-GR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/>
              <a:t>Υπερβολή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fontAlgn="base"/>
            <a:r>
              <a:rPr lang="el-GR" dirty="0" smtClean="0"/>
              <a:t>στο </a:t>
            </a:r>
            <a:r>
              <a:rPr lang="el-GR" dirty="0"/>
              <a:t>έ</a:t>
            </a:r>
            <a:r>
              <a:rPr lang="el-GR" dirty="0" smtClean="0"/>
              <a:t>μπα </a:t>
            </a:r>
            <a:r>
              <a:rPr lang="el-GR" dirty="0"/>
              <a:t>χίλιους </a:t>
            </a:r>
            <a:r>
              <a:rPr lang="el-GR" dirty="0" err="1" smtClean="0"/>
              <a:t>έκοψε,στο</a:t>
            </a:r>
            <a:r>
              <a:rPr lang="el-GR" dirty="0" smtClean="0"/>
              <a:t> έβγα δυο </a:t>
            </a:r>
            <a:r>
              <a:rPr lang="el-GR" dirty="0"/>
              <a:t>χιλιάδες.</a:t>
            </a:r>
          </a:p>
          <a:p>
            <a:pPr fontAlgn="base">
              <a:buNone/>
            </a:pPr>
            <a:r>
              <a:rPr lang="el-GR" dirty="0"/>
              <a:t> </a:t>
            </a:r>
          </a:p>
          <a:p>
            <a:pPr fontAlgn="base"/>
            <a:r>
              <a:rPr lang="el-GR" dirty="0" smtClean="0"/>
              <a:t>Σα </a:t>
            </a:r>
            <a:r>
              <a:rPr lang="el-GR" dirty="0"/>
              <a:t>δύο βουνά </a:t>
            </a:r>
            <a:r>
              <a:rPr lang="el-GR" dirty="0" err="1" smtClean="0"/>
              <a:t>είν</a:t>
            </a:r>
            <a:r>
              <a:rPr lang="el-GR" dirty="0" smtClean="0"/>
              <a:t>’ οι </a:t>
            </a:r>
            <a:r>
              <a:rPr lang="el-GR" dirty="0"/>
              <a:t>πλάτες του</a:t>
            </a:r>
            <a:r>
              <a:rPr lang="el-GR" dirty="0" smtClean="0"/>
              <a:t>, σαν </a:t>
            </a:r>
            <a:r>
              <a:rPr lang="el-GR" dirty="0"/>
              <a:t>κάστρο </a:t>
            </a:r>
            <a:r>
              <a:rPr lang="el-GR" dirty="0" smtClean="0"/>
              <a:t>η </a:t>
            </a:r>
            <a:r>
              <a:rPr lang="el-GR" dirty="0"/>
              <a:t>κεφαλή του</a:t>
            </a:r>
            <a:r>
              <a:rPr lang="el-GR" dirty="0" smtClean="0"/>
              <a:t>.</a:t>
            </a:r>
          </a:p>
          <a:p>
            <a:pPr fontAlgn="base"/>
            <a:r>
              <a:rPr lang="el-GR" dirty="0" smtClean="0"/>
              <a:t>Φυσικά </a:t>
            </a:r>
            <a:r>
              <a:rPr lang="el-GR" dirty="0"/>
              <a:t>υπερτονίζεται κάποια ιδιότητα ενός προσώπου ή κάποια του ενέργεια.</a:t>
            </a:r>
          </a:p>
          <a:p>
            <a:pPr fontAlgn="base"/>
            <a:endParaRPr lang="el-GR" dirty="0"/>
          </a:p>
          <a:p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/>
              <a:t>Παρήχηση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lvl="0"/>
            <a:r>
              <a:rPr lang="el-GR" b="1" dirty="0"/>
              <a:t>Χ</a:t>
            </a:r>
            <a:r>
              <a:rPr lang="el-GR" b="1" dirty="0" smtClean="0"/>
              <a:t>ρησιμοποιούνται </a:t>
            </a:r>
            <a:r>
              <a:rPr lang="el-GR" b="1" dirty="0"/>
              <a:t>τα ίδια σύμφωνα ή φωνήεντα στη σειρά</a:t>
            </a:r>
            <a:r>
              <a:rPr lang="el-GR" dirty="0"/>
              <a:t> για να δηλωθεί </a:t>
            </a:r>
            <a:r>
              <a:rPr lang="el-GR" dirty="0" err="1"/>
              <a:t>ηχοποιητικά</a:t>
            </a:r>
            <a:r>
              <a:rPr lang="el-GR" dirty="0"/>
              <a:t> η σημασία μιας φράσης. Η </a:t>
            </a:r>
            <a:r>
              <a:rPr lang="el-GR" b="1" dirty="0" err="1"/>
              <a:t>ηχοποίηση</a:t>
            </a:r>
            <a:r>
              <a:rPr lang="el-GR" dirty="0"/>
              <a:t> μπορεί </a:t>
            </a:r>
            <a:r>
              <a:rPr lang="el-GR" b="1" dirty="0"/>
              <a:t>να δηλώνει διάφορες καταστάσεις ή συναισθήματα</a:t>
            </a:r>
            <a:r>
              <a:rPr lang="el-GR" dirty="0"/>
              <a:t> ανάλογα με τα φωνήεντα ή τα σύμφωνα που χρησιμοποιούνται, π.χ. </a:t>
            </a:r>
            <a:r>
              <a:rPr lang="el-GR" b="1" dirty="0" err="1"/>
              <a:t>Ἐκοίταα</a:t>
            </a:r>
            <a:r>
              <a:rPr lang="el-GR" b="1" dirty="0"/>
              <a:t> κι </a:t>
            </a:r>
            <a:r>
              <a:rPr lang="el-GR" b="1" dirty="0" err="1"/>
              <a:t>ἤτανε</a:t>
            </a:r>
            <a:r>
              <a:rPr lang="el-GR" b="1" dirty="0"/>
              <a:t> μακριά </a:t>
            </a:r>
            <a:r>
              <a:rPr lang="el-GR" b="1" dirty="0" err="1"/>
              <a:t>ἀκόμη</a:t>
            </a:r>
            <a:r>
              <a:rPr lang="el-GR" b="1" dirty="0"/>
              <a:t> </a:t>
            </a:r>
            <a:r>
              <a:rPr lang="el-GR" b="1" dirty="0" err="1"/>
              <a:t>τ’ἀκρογιάλι</a:t>
            </a:r>
            <a:r>
              <a:rPr lang="el-GR" dirty="0"/>
              <a:t>=  </a:t>
            </a:r>
            <a:r>
              <a:rPr lang="el-GR" b="1" dirty="0"/>
              <a:t>παρήχηση του α </a:t>
            </a:r>
            <a:r>
              <a:rPr lang="el-GR" dirty="0"/>
              <a:t>για να φανεί η απόσταση του κολυμβητή από το ακρογιάλι</a:t>
            </a:r>
            <a:r>
              <a:rPr lang="el-GR" dirty="0" smtClean="0"/>
              <a:t>.</a:t>
            </a:r>
          </a:p>
          <a:p>
            <a:pPr lvl="0"/>
            <a:r>
              <a:rPr lang="el-GR" dirty="0" smtClean="0"/>
              <a:t> </a:t>
            </a:r>
            <a:r>
              <a:rPr lang="el-GR" b="1" dirty="0"/>
              <a:t>Βαρώντας γύρω </a:t>
            </a:r>
            <a:r>
              <a:rPr lang="el-GR" b="1" dirty="0" err="1"/>
              <a:t>ὀλόγυρα</a:t>
            </a:r>
            <a:r>
              <a:rPr lang="el-GR" b="1" dirty="0"/>
              <a:t> , </a:t>
            </a:r>
            <a:r>
              <a:rPr lang="el-GR" b="1" dirty="0" err="1"/>
              <a:t>ὀλόγυρα</a:t>
            </a:r>
            <a:r>
              <a:rPr lang="el-GR" b="1" dirty="0"/>
              <a:t> </a:t>
            </a:r>
            <a:r>
              <a:rPr lang="el-GR" b="1" dirty="0" err="1"/>
              <a:t>καί</a:t>
            </a:r>
            <a:r>
              <a:rPr lang="el-GR" b="1" dirty="0"/>
              <a:t> πέρα</a:t>
            </a:r>
            <a:r>
              <a:rPr lang="el-GR" dirty="0"/>
              <a:t> =</a:t>
            </a:r>
            <a:r>
              <a:rPr lang="el-GR" b="1" dirty="0"/>
              <a:t>παρήχηση του ρ </a:t>
            </a:r>
            <a:r>
              <a:rPr lang="el-GR" dirty="0"/>
              <a:t>για να δηλωθεί η σφοδρότητα της μάχης. Αν τα σύμφωνα που χρησιμοποιούνται είναι πιο έντονα ηχητικά,  όπως το ξ ή το κ , τότε πιθανότατα δηλώνεται η </a:t>
            </a:r>
            <a:r>
              <a:rPr lang="el-GR" b="1" dirty="0"/>
              <a:t>οξύτητα ή</a:t>
            </a:r>
            <a:r>
              <a:rPr lang="el-GR" dirty="0"/>
              <a:t> η αγριότητα μιας κατάστασης.</a:t>
            </a:r>
          </a:p>
          <a:p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Αποκορύφωμα">
  <a:themeElements>
    <a:clrScheme name="Αποκορύφωμα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Αποκορύφωμα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Αποκορύφωμα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83</TotalTime>
  <Words>779</Words>
  <Application>Microsoft Office PowerPoint</Application>
  <PresentationFormat>Προβολή στην οθόνη (4:3)</PresentationFormat>
  <Paragraphs>64</Paragraphs>
  <Slides>17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17</vt:i4>
      </vt:variant>
    </vt:vector>
  </HeadingPairs>
  <TitlesOfParts>
    <vt:vector size="18" baseType="lpstr">
      <vt:lpstr>Αποκορύφωμα</vt:lpstr>
      <vt:lpstr>ΣΧΗΜΑΤΑ ΛΟΓΟΥ</vt:lpstr>
      <vt:lpstr>Ταυτολογία</vt:lpstr>
      <vt:lpstr>Ασύνδετο</vt:lpstr>
      <vt:lpstr>Πολυσύνδετο</vt:lpstr>
      <vt:lpstr>Επαναφορά</vt:lpstr>
      <vt:lpstr>Επιφορά</vt:lpstr>
      <vt:lpstr>Επανάληψη</vt:lpstr>
      <vt:lpstr>Υπερβολή</vt:lpstr>
      <vt:lpstr>Παρήχηση</vt:lpstr>
      <vt:lpstr>Οξύμωρο</vt:lpstr>
      <vt:lpstr>Ετυμολογικό σχήμα</vt:lpstr>
      <vt:lpstr>Κλιμακωτό</vt:lpstr>
      <vt:lpstr>Υποφορά και ανθυποφορά</vt:lpstr>
      <vt:lpstr> Κύκλος</vt:lpstr>
      <vt:lpstr>Αποσιώπηση</vt:lpstr>
      <vt:lpstr>Αντίθεση</vt:lpstr>
      <vt:lpstr>ΠΗΓΗ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Διαφάνεια 1</dc:title>
  <dc:creator>user</dc:creator>
  <cp:lastModifiedBy>user</cp:lastModifiedBy>
  <cp:revision>9</cp:revision>
  <dcterms:created xsi:type="dcterms:W3CDTF">2021-01-08T19:22:22Z</dcterms:created>
  <dcterms:modified xsi:type="dcterms:W3CDTF">2021-01-08T20:46:09Z</dcterms:modified>
</cp:coreProperties>
</file>