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90" r:id="rId3"/>
    <p:sldId id="292" r:id="rId4"/>
    <p:sldId id="293" r:id="rId5"/>
    <p:sldId id="295" r:id="rId6"/>
    <p:sldId id="274" r:id="rId7"/>
    <p:sldId id="296" r:id="rId8"/>
    <p:sldId id="275" r:id="rId9"/>
    <p:sldId id="297" r:id="rId10"/>
    <p:sldId id="281" r:id="rId11"/>
    <p:sldId id="278" r:id="rId12"/>
    <p:sldId id="258" r:id="rId13"/>
    <p:sldId id="259" r:id="rId14"/>
    <p:sldId id="280" r:id="rId15"/>
    <p:sldId id="260" r:id="rId16"/>
    <p:sldId id="279" r:id="rId17"/>
    <p:sldId id="261" r:id="rId18"/>
    <p:sldId id="262" r:id="rId19"/>
    <p:sldId id="263" r:id="rId20"/>
    <p:sldId id="273" r:id="rId21"/>
    <p:sldId id="264" r:id="rId22"/>
    <p:sldId id="276" r:id="rId23"/>
    <p:sldId id="265" r:id="rId24"/>
    <p:sldId id="277" r:id="rId25"/>
    <p:sldId id="266" r:id="rId26"/>
    <p:sldId id="267" r:id="rId27"/>
    <p:sldId id="283"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Kanak" userId="d34447915eeeb882" providerId="LiveId" clId="{24223DE1-BA7D-4A93-8BD3-F453B0E4E340}"/>
    <pc:docChg chg="modSld">
      <pc:chgData name="Maria Kanak" userId="d34447915eeeb882" providerId="LiveId" clId="{24223DE1-BA7D-4A93-8BD3-F453B0E4E340}" dt="2023-03-23T05:33:11.104" v="5" actId="20577"/>
      <pc:docMkLst>
        <pc:docMk/>
      </pc:docMkLst>
      <pc:sldChg chg="modSp mod">
        <pc:chgData name="Maria Kanak" userId="d34447915eeeb882" providerId="LiveId" clId="{24223DE1-BA7D-4A93-8BD3-F453B0E4E340}" dt="2023-03-23T05:33:11.104" v="5" actId="20577"/>
        <pc:sldMkLst>
          <pc:docMk/>
          <pc:sldMk cId="2868808524" sldId="286"/>
        </pc:sldMkLst>
        <pc:spChg chg="mod">
          <ac:chgData name="Maria Kanak" userId="d34447915eeeb882" providerId="LiveId" clId="{24223DE1-BA7D-4A93-8BD3-F453B0E4E340}" dt="2023-03-23T05:33:11.104" v="5" actId="20577"/>
          <ac:spMkLst>
            <pc:docMk/>
            <pc:sldMk cId="2868808524" sldId="286"/>
            <ac:spMk id="2" creationId="{C6B4F1FF-4CEF-4803-840C-1263EEA887B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91249F-80C5-4BA5-BF5D-CB3C4269CC3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2AF171F-1C36-4EAC-9C7C-960A87434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675D99A-C122-4A0D-9B3F-CAEAE510452B}"/>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5" name="Θέση υποσέλιδου 4">
            <a:extLst>
              <a:ext uri="{FF2B5EF4-FFF2-40B4-BE49-F238E27FC236}">
                <a16:creationId xmlns:a16="http://schemas.microsoft.com/office/drawing/2014/main" id="{3B4DE2E3-8D7B-456B-B72D-391605FEF3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1561F6-D3FA-4634-A1B7-A2F4EC1C208A}"/>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10923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F397E4-E42D-4520-8E49-419F787B02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C6AFB74-56C0-4EED-8033-B9E0C65BC77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507FE10-E5EE-4D44-9232-9EB92F141913}"/>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5" name="Θέση υποσέλιδου 4">
            <a:extLst>
              <a:ext uri="{FF2B5EF4-FFF2-40B4-BE49-F238E27FC236}">
                <a16:creationId xmlns:a16="http://schemas.microsoft.com/office/drawing/2014/main" id="{A00CF3BC-EC78-442A-8B6F-8AFC94E8100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E3C3092-9276-4AAF-A56A-49DAFD33CBB9}"/>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30385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D78E6E5-4D46-46B2-8F97-A0911FDD62E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1C3D731-57B5-4CDF-9F02-5F1223B4BA6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E6B978-683A-488F-8DA3-3AF079434489}"/>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5" name="Θέση υποσέλιδου 4">
            <a:extLst>
              <a:ext uri="{FF2B5EF4-FFF2-40B4-BE49-F238E27FC236}">
                <a16:creationId xmlns:a16="http://schemas.microsoft.com/office/drawing/2014/main" id="{542FCD63-7DB3-44DE-B94E-61B6E3FFA8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37D1C27-0386-4051-B13D-46696B52AF06}"/>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240373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6CFEB1-12C5-401D-9BF6-28B0B62A4DC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163B80-7871-400C-BC76-CEC62F98E68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0BFC11A-4526-4C94-8246-04D12EB924A1}"/>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5" name="Θέση υποσέλιδου 4">
            <a:extLst>
              <a:ext uri="{FF2B5EF4-FFF2-40B4-BE49-F238E27FC236}">
                <a16:creationId xmlns:a16="http://schemas.microsoft.com/office/drawing/2014/main" id="{A1462E5C-3738-456E-A28C-18D61A1A290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45D42F8-91A6-4187-B370-30CD4180CCD4}"/>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175910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76719-CCCC-432B-96F9-116735A5237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66F5B78-0BD6-44C4-A786-2F0C27DA3C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89D1B50-F206-4374-9563-7B552E04339C}"/>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5" name="Θέση υποσέλιδου 4">
            <a:extLst>
              <a:ext uri="{FF2B5EF4-FFF2-40B4-BE49-F238E27FC236}">
                <a16:creationId xmlns:a16="http://schemas.microsoft.com/office/drawing/2014/main" id="{90708DA1-C498-434D-9928-CDD756D6D6F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B794B46-724F-4C94-B8F9-574710DDC641}"/>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18595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DE7931-37D4-497B-B242-AED53FA0A11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B92BC36-E4A8-44C3-BA9D-D16CFDF9D91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822AE66-CBB8-4B67-84B4-CF4EEBEDD64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BE11AA7-0FAE-4071-B98C-4E12E1F77B32}"/>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6" name="Θέση υποσέλιδου 5">
            <a:extLst>
              <a:ext uri="{FF2B5EF4-FFF2-40B4-BE49-F238E27FC236}">
                <a16:creationId xmlns:a16="http://schemas.microsoft.com/office/drawing/2014/main" id="{C8036CFA-4EB3-4F9E-9D3B-A82E28DDC12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9A119E6-8E2E-408A-B8D9-E9A674D1265F}"/>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406464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F09690-DE31-4A00-AB18-AD65C85871D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2C93D74-DB0E-4004-9B50-0F43E69B6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AC6B52C-ECFC-4B8F-A663-AFAF0A6CC71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9651940-D114-4AC9-BBE3-389FB7240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3F74AD6-1747-4F9D-AFE7-6817B717DBC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D49244D-13C7-4BB8-B3E3-5367392E421D}"/>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8" name="Θέση υποσέλιδου 7">
            <a:extLst>
              <a:ext uri="{FF2B5EF4-FFF2-40B4-BE49-F238E27FC236}">
                <a16:creationId xmlns:a16="http://schemas.microsoft.com/office/drawing/2014/main" id="{5A76A80B-FCB3-43E9-9FE7-C80E237E66D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3BC6975-1EB0-422A-A99A-008C938E54C0}"/>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122868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698D85-7A26-45EB-904C-12CE22A33FB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158BB28-1A80-4866-BAA4-6024AFE4B035}"/>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4" name="Θέση υποσέλιδου 3">
            <a:extLst>
              <a:ext uri="{FF2B5EF4-FFF2-40B4-BE49-F238E27FC236}">
                <a16:creationId xmlns:a16="http://schemas.microsoft.com/office/drawing/2014/main" id="{82A9D14F-6688-496F-ABB9-211803B31EC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2E7591D-1FE0-4DA4-AFAC-7BD17791DAF5}"/>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191156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90152B2-65CA-4C85-B738-A90FD060E6AE}"/>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3" name="Θέση υποσέλιδου 2">
            <a:extLst>
              <a:ext uri="{FF2B5EF4-FFF2-40B4-BE49-F238E27FC236}">
                <a16:creationId xmlns:a16="http://schemas.microsoft.com/office/drawing/2014/main" id="{C1806388-5945-44F3-B9F7-9FE83BBE2E6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7BC67E1-7D4A-4771-918B-1A610B26704B}"/>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184490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D71DAD-6958-4839-94BC-E4DD9F2D1A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51C0539-E84A-4508-9D58-5A110B1C8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C6C9094-698E-44A0-98C6-55F22451B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451E20B-2DB9-415F-99B0-5F799AA9E878}"/>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6" name="Θέση υποσέλιδου 5">
            <a:extLst>
              <a:ext uri="{FF2B5EF4-FFF2-40B4-BE49-F238E27FC236}">
                <a16:creationId xmlns:a16="http://schemas.microsoft.com/office/drawing/2014/main" id="{2740C79D-0CC1-4668-9827-BB0E30C9EAD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833242-7B9C-4947-8DCA-FB98B223BBD6}"/>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294497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5CECFD-0F6F-4B1D-B46A-BDECA502E11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7A02896-6124-484B-9C4F-E1E25D3A8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9414D11-2493-41C9-91A7-D168B190D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E22B739-E57C-4EDE-880E-3B7E14CF245A}"/>
              </a:ext>
            </a:extLst>
          </p:cNvPr>
          <p:cNvSpPr>
            <a:spLocks noGrp="1"/>
          </p:cNvSpPr>
          <p:nvPr>
            <p:ph type="dt" sz="half" idx="10"/>
          </p:nvPr>
        </p:nvSpPr>
        <p:spPr/>
        <p:txBody>
          <a:bodyPr/>
          <a:lstStyle/>
          <a:p>
            <a:fld id="{D44A7FB2-9906-4269-9A9B-B6E3AABCCB9C}" type="datetimeFigureOut">
              <a:rPr lang="el-GR" smtClean="0"/>
              <a:t>22/3/2025</a:t>
            </a:fld>
            <a:endParaRPr lang="el-GR"/>
          </a:p>
        </p:txBody>
      </p:sp>
      <p:sp>
        <p:nvSpPr>
          <p:cNvPr id="6" name="Θέση υποσέλιδου 5">
            <a:extLst>
              <a:ext uri="{FF2B5EF4-FFF2-40B4-BE49-F238E27FC236}">
                <a16:creationId xmlns:a16="http://schemas.microsoft.com/office/drawing/2014/main" id="{C129880C-E70C-4547-B8FC-9B3454C954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2C841F4-C263-4003-8382-CCE0909BE2B3}"/>
              </a:ext>
            </a:extLst>
          </p:cNvPr>
          <p:cNvSpPr>
            <a:spLocks noGrp="1"/>
          </p:cNvSpPr>
          <p:nvPr>
            <p:ph type="sldNum" sz="quarter" idx="12"/>
          </p:nvPr>
        </p:nvSpPr>
        <p:spPr/>
        <p:txBody>
          <a:bodyPr/>
          <a:lstStyle/>
          <a:p>
            <a:fld id="{952FEF05-2E1E-41B6-8F0F-B5821FA802CC}" type="slidenum">
              <a:rPr lang="el-GR" smtClean="0"/>
              <a:t>‹#›</a:t>
            </a:fld>
            <a:endParaRPr lang="el-GR"/>
          </a:p>
        </p:txBody>
      </p:sp>
    </p:spTree>
    <p:extLst>
      <p:ext uri="{BB962C8B-B14F-4D97-AF65-F5344CB8AC3E}">
        <p14:creationId xmlns:p14="http://schemas.microsoft.com/office/powerpoint/2010/main" val="353715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0C4E97A-572B-4AD2-BA5E-8BA949E3C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0BEAD0-FC8A-4C4F-B320-D326AB88B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EA8C234-4639-408B-9607-83B83CC694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A7FB2-9906-4269-9A9B-B6E3AABCCB9C}" type="datetimeFigureOut">
              <a:rPr lang="el-GR" smtClean="0"/>
              <a:t>22/3/2025</a:t>
            </a:fld>
            <a:endParaRPr lang="el-GR"/>
          </a:p>
        </p:txBody>
      </p:sp>
      <p:sp>
        <p:nvSpPr>
          <p:cNvPr id="5" name="Θέση υποσέλιδου 4">
            <a:extLst>
              <a:ext uri="{FF2B5EF4-FFF2-40B4-BE49-F238E27FC236}">
                <a16:creationId xmlns:a16="http://schemas.microsoft.com/office/drawing/2014/main" id="{F624B462-6082-4E74-95EC-D44A2AF28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B6ABF06-697B-444C-AEA2-718663F0E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EF05-2E1E-41B6-8F0F-B5821FA802CC}" type="slidenum">
              <a:rPr lang="el-GR" smtClean="0"/>
              <a:t>‹#›</a:t>
            </a:fld>
            <a:endParaRPr lang="el-GR"/>
          </a:p>
        </p:txBody>
      </p:sp>
    </p:spTree>
    <p:extLst>
      <p:ext uri="{BB962C8B-B14F-4D97-AF65-F5344CB8AC3E}">
        <p14:creationId xmlns:p14="http://schemas.microsoft.com/office/powerpoint/2010/main" val="157884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6B4F1FF-4CEF-4803-840C-1263EEA887B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4100" b="1" kern="1200" dirty="0">
                <a:solidFill>
                  <a:schemeClr val="tx1"/>
                </a:solidFill>
                <a:latin typeface="+mj-lt"/>
                <a:ea typeface="+mj-ea"/>
                <a:cs typeface="+mj-cs"/>
              </a:rPr>
              <a:t>                6</a:t>
            </a:r>
            <a:r>
              <a:rPr lang="el-GR" sz="4100" b="1" baseline="30000" dirty="0"/>
              <a:t>ο</a:t>
            </a:r>
            <a:r>
              <a:rPr lang="en-US" sz="4100" b="1" kern="1200" dirty="0">
                <a:solidFill>
                  <a:schemeClr val="tx1"/>
                </a:solidFill>
                <a:latin typeface="+mj-lt"/>
                <a:ea typeface="+mj-ea"/>
                <a:cs typeface="+mj-cs"/>
              </a:rPr>
              <a:t> ΓΥΜΝΑΣΙΟ ΣΤΑΥΡΟΥΠΟΛΗΣ</a:t>
            </a:r>
            <a:br>
              <a:rPr lang="en-US" sz="4100" b="1" kern="1200" dirty="0">
                <a:solidFill>
                  <a:schemeClr val="tx1"/>
                </a:solidFill>
                <a:latin typeface="+mj-lt"/>
                <a:ea typeface="+mj-ea"/>
                <a:cs typeface="+mj-cs"/>
              </a:rPr>
            </a:b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                              </a:t>
            </a:r>
            <a:r>
              <a:rPr lang="en-US" sz="4100" b="1" kern="1200" dirty="0">
                <a:solidFill>
                  <a:schemeClr val="tx1"/>
                </a:solidFill>
                <a:latin typeface="+mj-lt"/>
                <a:ea typeface="+mj-ea"/>
                <a:cs typeface="+mj-cs"/>
              </a:rPr>
              <a:t>1821  -2025</a:t>
            </a:r>
            <a:br>
              <a:rPr lang="en-US" sz="4100" b="1" kern="1200" dirty="0">
                <a:solidFill>
                  <a:schemeClr val="tx1"/>
                </a:solidFill>
                <a:latin typeface="+mj-lt"/>
                <a:ea typeface="+mj-ea"/>
                <a:cs typeface="+mj-cs"/>
              </a:rPr>
            </a:b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                              </a:t>
            </a:r>
            <a:r>
              <a:rPr lang="en-US" sz="4100" b="1" kern="1200" dirty="0">
                <a:solidFill>
                  <a:schemeClr val="tx1"/>
                </a:solidFill>
                <a:latin typeface="+mj-lt"/>
                <a:ea typeface="+mj-ea"/>
                <a:cs typeface="+mj-cs"/>
              </a:rPr>
              <a:t>204 ΧΡΟΝΙΑ</a:t>
            </a:r>
            <a:br>
              <a:rPr lang="en-US" sz="4100" b="1" kern="1200" dirty="0">
                <a:solidFill>
                  <a:schemeClr val="tx1"/>
                </a:solidFill>
                <a:latin typeface="+mj-lt"/>
                <a:ea typeface="+mj-ea"/>
                <a:cs typeface="+mj-cs"/>
              </a:rPr>
            </a:br>
            <a:r>
              <a:rPr lang="en-US" sz="4100" b="1" kern="1200" dirty="0">
                <a:solidFill>
                  <a:schemeClr val="tx1"/>
                </a:solidFill>
                <a:latin typeface="+mj-lt"/>
                <a:ea typeface="+mj-ea"/>
                <a:cs typeface="+mj-cs"/>
              </a:rPr>
              <a:t>                    ΜΕΤΑ ΤΗΝ ΕΠΑΝΑΣΤΑΣΗ                       </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80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0EDCEB8-1A9E-42AB-9097-167FDCE9F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391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7DC0100-8502-44D8-A60F-AF5EC34D8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383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Εικόνα 2">
            <a:extLst>
              <a:ext uri="{FF2B5EF4-FFF2-40B4-BE49-F238E27FC236}">
                <a16:creationId xmlns:a16="http://schemas.microsoft.com/office/drawing/2014/main" id="{8F7FDA03-A5A3-4BE8-8008-2075E1201A5B}"/>
              </a:ext>
            </a:extLst>
          </p:cNvPr>
          <p:cNvPicPr>
            <a:picLocks noChangeAspect="1"/>
          </p:cNvPicPr>
          <p:nvPr/>
        </p:nvPicPr>
        <p:blipFill>
          <a:blip r:embed="rId2">
            <a:extLst>
              <a:ext uri="{28A0092B-C50C-407E-A947-70E740481C1C}">
                <a14:useLocalDpi xmlns:a14="http://schemas.microsoft.com/office/drawing/2010/main" val="0"/>
              </a:ext>
            </a:extLst>
          </a:blip>
          <a:srcRect t="3389" b="21625"/>
          <a:stretch/>
        </p:blipFill>
        <p:spPr>
          <a:xfrm>
            <a:off x="20" y="1282"/>
            <a:ext cx="12191980" cy="6856718"/>
          </a:xfrm>
          <a:prstGeom prst="rect">
            <a:avLst/>
          </a:prstGeom>
        </p:spPr>
      </p:pic>
    </p:spTree>
    <p:extLst>
      <p:ext uri="{BB962C8B-B14F-4D97-AF65-F5344CB8AC3E}">
        <p14:creationId xmlns:p14="http://schemas.microsoft.com/office/powerpoint/2010/main" val="38522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5E11FB9-CE55-4EDD-9C0B-CF9568561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057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B3CCE80-CBD7-4B62-8D32-2ED8CD5B3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40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83A044A-E137-45EC-8501-088858175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27965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A054A00-31C1-44B4-BDBD-9F47C0B57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95892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69A741B-CB90-4F72-A0EF-30BFF3202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541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35F1502-705C-4A78-8A71-059B89326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82799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BED60AB-0410-4ACF-9A7D-328494BDC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02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CFE5A0-47E5-AE4A-1F31-EB900D2EFD33}"/>
              </a:ext>
            </a:extLst>
          </p:cNvPr>
          <p:cNvSpPr>
            <a:spLocks noGrp="1"/>
          </p:cNvSpPr>
          <p:nvPr>
            <p:ph type="title"/>
          </p:nvPr>
        </p:nvSpPr>
        <p:spPr>
          <a:xfrm>
            <a:off x="838200" y="365125"/>
            <a:ext cx="10515600" cy="1325563"/>
          </a:xfrm>
        </p:spPr>
        <p:txBody>
          <a:bodyPr>
            <a:normAutofit/>
          </a:bodyPr>
          <a:lstStyle/>
          <a:p>
            <a:r>
              <a:rPr lang="el-GR" sz="5400" dirty="0"/>
              <a:t>                      2</a:t>
            </a:r>
            <a:r>
              <a:rPr lang="en-US" sz="5400" dirty="0"/>
              <a:t>5</a:t>
            </a:r>
            <a:r>
              <a:rPr lang="el-GR" sz="5400" baseline="30000" dirty="0"/>
              <a:t>η</a:t>
            </a:r>
            <a:r>
              <a:rPr lang="el-GR" sz="5400" dirty="0"/>
              <a:t> ΜΑΡΤΙΟΥ</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7D979F9-5319-BE7A-CD39-34E314459789}"/>
              </a:ext>
            </a:extLst>
          </p:cNvPr>
          <p:cNvSpPr>
            <a:spLocks noGrp="1"/>
          </p:cNvSpPr>
          <p:nvPr>
            <p:ph idx="1"/>
          </p:nvPr>
        </p:nvSpPr>
        <p:spPr>
          <a:xfrm>
            <a:off x="838200" y="1929384"/>
            <a:ext cx="10515600" cy="4251960"/>
          </a:xfrm>
        </p:spPr>
        <p:txBody>
          <a:bodyPr>
            <a:normAutofit/>
          </a:bodyPr>
          <a:lstStyle/>
          <a:p>
            <a:pPr marL="0" indent="0" algn="just">
              <a:buNone/>
            </a:pPr>
            <a:r>
              <a:rPr lang="el-GR" sz="3600" dirty="0">
                <a:effectLst/>
                <a:latin typeface="Calibri" panose="020F0502020204030204" pitchFamily="34" charset="0"/>
                <a:ea typeface="Calibri" panose="020F0502020204030204" pitchFamily="34" charset="0"/>
                <a:cs typeface="Times New Roman" panose="02020603050405020304" pitchFamily="18" charset="0"/>
              </a:rPr>
              <a:t>  Μέσα στη δημιουργική κίνηση της Ελληνικής Ιστορίας ξεχωρίζουν ορισμένοι σταθμοί, που αποτελούν ταυτόχρονα και αφετηρίες εθνικής αναγέννησης. Αναμφισβήτητα, τέτοιος σταθμός- ορόσημο- είναι η 25η Μαρτίου του 1821.     Διπλή γιορτή γιορτάζουμε αύριο: </a:t>
            </a:r>
            <a:r>
              <a:rPr lang="el-GR" sz="3600" b="1" dirty="0">
                <a:effectLst/>
                <a:latin typeface="Calibri" panose="020F0502020204030204" pitchFamily="34" charset="0"/>
                <a:ea typeface="Calibri" panose="020F0502020204030204" pitchFamily="34" charset="0"/>
                <a:cs typeface="Times New Roman" panose="02020603050405020304" pitchFamily="18" charset="0"/>
              </a:rPr>
              <a:t>θρησκευτική</a:t>
            </a:r>
            <a:r>
              <a:rPr lang="el-GR" sz="36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3600" b="1" dirty="0">
                <a:effectLst/>
                <a:latin typeface="Calibri" panose="020F0502020204030204" pitchFamily="34" charset="0"/>
                <a:ea typeface="Calibri" panose="020F0502020204030204" pitchFamily="34" charset="0"/>
                <a:cs typeface="Times New Roman" panose="02020603050405020304" pitchFamily="18" charset="0"/>
              </a:rPr>
              <a:t>εθνική</a:t>
            </a:r>
            <a:r>
              <a:rPr lang="el-GR" sz="3600" dirty="0">
                <a:effectLst/>
                <a:latin typeface="Calibri" panose="020F0502020204030204" pitchFamily="34" charset="0"/>
                <a:ea typeface="Calibri" panose="020F0502020204030204" pitchFamily="34" charset="0"/>
                <a:cs typeface="Times New Roman" panose="02020603050405020304" pitchFamily="18" charset="0"/>
              </a:rPr>
              <a:t>. Γιορτάζουμε τον </a:t>
            </a:r>
            <a:r>
              <a:rPr lang="el-GR" sz="3600" b="1" dirty="0">
                <a:effectLst/>
                <a:latin typeface="Calibri" panose="020F0502020204030204" pitchFamily="34" charset="0"/>
                <a:ea typeface="Calibri" panose="020F0502020204030204" pitchFamily="34" charset="0"/>
                <a:cs typeface="Times New Roman" panose="02020603050405020304" pitchFamily="18" charset="0"/>
              </a:rPr>
              <a:t>Ευαγγελισμό της Θεοτόκου</a:t>
            </a:r>
            <a:r>
              <a:rPr lang="el-GR" sz="36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3600" b="1" dirty="0">
                <a:effectLst/>
                <a:latin typeface="Calibri" panose="020F0502020204030204" pitchFamily="34" charset="0"/>
                <a:ea typeface="Calibri" panose="020F0502020204030204" pitchFamily="34" charset="0"/>
                <a:cs typeface="Times New Roman" panose="02020603050405020304" pitchFamily="18" charset="0"/>
              </a:rPr>
              <a:t>την εθνική μας παλιγγενεσία. </a:t>
            </a:r>
          </a:p>
          <a:p>
            <a:endParaRPr lang="el-GR" sz="2200" dirty="0"/>
          </a:p>
        </p:txBody>
      </p:sp>
    </p:spTree>
    <p:extLst>
      <p:ext uri="{BB962C8B-B14F-4D97-AF65-F5344CB8AC3E}">
        <p14:creationId xmlns:p14="http://schemas.microsoft.com/office/powerpoint/2010/main" val="4183262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27110B9-2B0E-40B9-9092-A4A6513B0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873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1F22A0D-6031-4D61-88C5-67383320D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570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83EC0EF-35E7-4B77-98FC-28C15FEEE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43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0A0322A-8F01-4724-8139-2169B599C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77575"/>
          </a:xfrm>
          <a:prstGeom prst="rect">
            <a:avLst/>
          </a:prstGeom>
        </p:spPr>
      </p:pic>
    </p:spTree>
    <p:extLst>
      <p:ext uri="{BB962C8B-B14F-4D97-AF65-F5344CB8AC3E}">
        <p14:creationId xmlns:p14="http://schemas.microsoft.com/office/powerpoint/2010/main" val="513126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334821F-DCC5-409F-84E2-146FCEE50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20702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4138966-9C56-4DB2-8A4F-C99E13F4E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3405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7FFD3A8-932E-4D4E-AAF8-FA7C3328A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519789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ADD7B0-AA12-4FD9-BF28-72FA81511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895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264A56D-FE85-A25B-544C-EDAD2C01543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      </a:t>
            </a:r>
            <a:r>
              <a:rPr lang="el-GR" sz="5400" dirty="0"/>
              <a:t>Ο</a:t>
            </a:r>
            <a:r>
              <a:rPr lang="en-US" sz="5400" dirty="0"/>
              <a:t> ΕΥΑΓΓΕΛΙΣΜΟΣ ΤΗΣ ΘΕΟΤΟΚΟΥ</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0CC0F22-4305-E15A-534F-18E72DC64335}"/>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marL="0" indent="0" algn="just">
              <a:buNone/>
            </a:pPr>
            <a:r>
              <a:rPr lang="el-GR" sz="2200" dirty="0"/>
              <a:t>  </a:t>
            </a:r>
            <a:r>
              <a:rPr lang="en-US" sz="2200" dirty="0"/>
              <a:t>Ο Ευαγγελισμός της Θεοτόκου είναι μία από τις σημαντικότερες γιορτές της Ορθόδοξης Εκκλησίας και γιορτάζεται στις 25 Μαρτίου κάθε έτους. Η εορτή ανα</a:t>
            </a:r>
            <a:r>
              <a:rPr lang="en-US" sz="2200" dirty="0" err="1"/>
              <a:t>φέ</a:t>
            </a:r>
            <a:r>
              <a:rPr lang="el-GR" sz="2200"/>
              <a:t>ρεται</a:t>
            </a:r>
            <a:r>
              <a:rPr lang="en-US" sz="2200" dirty="0"/>
              <a:t> στη στιγμή που ο Αρχάγγελος Γαβριήλ επισκέφθηκε την Παναγία και της ανακοίνωσε ότι θα συλλάβει τον Ιησού Χριστό, τον Υιό του Θεού, μέσω του Αγίου Πνεύματος. Ο Ευαγγελισμός συμβολίζει την υπακοή και την πίστη της Παναγίας στο θέλημα του Θεού, καθώς εκείνη αποδέχθηκε την προσφορά του Θεού με το "Γεννηθήτω μοι κατά το ρήμα σου".</a:t>
            </a:r>
          </a:p>
          <a:p>
            <a:endParaRPr lang="en-US" sz="2200" dirty="0"/>
          </a:p>
        </p:txBody>
      </p:sp>
      <p:pic>
        <p:nvPicPr>
          <p:cNvPr id="1026" name="Picture 2" descr="Ευαγγελισμός Θεοτόκου - Αγιογραφία">
            <a:extLst>
              <a:ext uri="{FF2B5EF4-FFF2-40B4-BE49-F238E27FC236}">
                <a16:creationId xmlns:a16="http://schemas.microsoft.com/office/drawing/2014/main" id="{8CC15201-0E66-FCAC-8D46-254BCC18797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0628" r="-4" b="5434"/>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7474B4F-4AC6-99E2-CDE4-2B1E2D713FE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l-GR" sz="3200" dirty="0"/>
              <a:t>Ο </a:t>
            </a:r>
            <a:r>
              <a:rPr lang="en-US" sz="3200" kern="1200" dirty="0">
                <a:solidFill>
                  <a:schemeClr val="tx1"/>
                </a:solidFill>
                <a:latin typeface="+mj-lt"/>
                <a:ea typeface="+mj-ea"/>
                <a:cs typeface="+mj-cs"/>
              </a:rPr>
              <a:t>ΕΥΑΓΓΕΛΙΣΜΟΣ ΤΗΣ ΘΕΟΤΟΚΟΥ</a:t>
            </a:r>
          </a:p>
        </p:txBody>
      </p:sp>
      <p:sp>
        <p:nvSpPr>
          <p:cNvPr id="207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591973DD-CCA7-8A11-1B97-5230842ED499}"/>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0" indent="0" algn="just">
              <a:buNone/>
            </a:pPr>
            <a:r>
              <a:rPr lang="el-GR" sz="2200" dirty="0"/>
              <a:t>   </a:t>
            </a:r>
            <a:r>
              <a:rPr lang="en-US" sz="2200" dirty="0"/>
              <a:t>Η γιορτή έχει βαθύ θεολογικό νόημα, κα</a:t>
            </a:r>
            <a:r>
              <a:rPr lang="en-US" sz="2200" dirty="0" err="1"/>
              <a:t>θώς</a:t>
            </a:r>
            <a:r>
              <a:rPr lang="en-US" sz="2200" dirty="0"/>
              <a:t> </a:t>
            </a:r>
            <a:r>
              <a:rPr lang="en-US" sz="2200" dirty="0" err="1"/>
              <a:t>σημ</a:t>
            </a:r>
            <a:r>
              <a:rPr lang="en-US" sz="2200" dirty="0"/>
              <a:t>ατοδοτεί την αρχή της Ενσαρκώσεως του Θεού και της σωτηρίας του ανθρώπινου γένους. Είναι μια ημέρα χαράς και ελπίδας για τους πιστούς, ενώ συνδυάζεται με την Εθνική Εορτή της 25ης Μαρτίου.</a:t>
            </a:r>
          </a:p>
        </p:txBody>
      </p:sp>
      <p:pic>
        <p:nvPicPr>
          <p:cNvPr id="1026" name="Picture 2" descr="Ο ΕΥΑΓΓΕΛΙΣΜΟΣ ΤΗΣ ΘΕΟΤΟΚΟΥ | Ιερός Ναός Παναγίας Γαλάτιστας Χαλκιδικής">
            <a:extLst>
              <a:ext uri="{FF2B5EF4-FFF2-40B4-BE49-F238E27FC236}">
                <a16:creationId xmlns:a16="http://schemas.microsoft.com/office/drawing/2014/main" id="{0B94564F-E456-4BFA-E322-8AA371A9D1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868048" y="640080"/>
            <a:ext cx="4476216"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8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716453-9357-756E-3E17-DDF1016D7334}"/>
              </a:ext>
            </a:extLst>
          </p:cNvPr>
          <p:cNvSpPr>
            <a:spLocks noGrp="1"/>
          </p:cNvSpPr>
          <p:nvPr>
            <p:ph type="title"/>
          </p:nvPr>
        </p:nvSpPr>
        <p:spPr/>
        <p:txBody>
          <a:bodyPr/>
          <a:lstStyle/>
          <a:p>
            <a:r>
              <a:rPr lang="el-GR" sz="4400" dirty="0"/>
              <a:t>         Η ΙΔΡΥΣΗ ΤΗΣ ΦΙΛΙΚΗΣ ΕΤΑΙΡΕΙΑΣ</a:t>
            </a:r>
            <a:endParaRPr lang="el-GR" dirty="0"/>
          </a:p>
        </p:txBody>
      </p:sp>
      <p:sp>
        <p:nvSpPr>
          <p:cNvPr id="3" name="Θέση περιεχομένου 2">
            <a:extLst>
              <a:ext uri="{FF2B5EF4-FFF2-40B4-BE49-F238E27FC236}">
                <a16:creationId xmlns:a16="http://schemas.microsoft.com/office/drawing/2014/main" id="{66D30072-1420-6EF4-53AD-314911F8F31E}"/>
              </a:ext>
            </a:extLst>
          </p:cNvPr>
          <p:cNvSpPr>
            <a:spLocks noGrp="1"/>
          </p:cNvSpPr>
          <p:nvPr>
            <p:ph sz="half" idx="1"/>
          </p:nvPr>
        </p:nvSpPr>
        <p:spPr/>
        <p:txBody>
          <a:bodyPr/>
          <a:lstStyle/>
          <a:p>
            <a:pPr marL="0" indent="0" algn="just">
              <a:buNone/>
            </a:pPr>
            <a:r>
              <a:rPr lang="el-GR" sz="3600" dirty="0"/>
              <a:t>  </a:t>
            </a:r>
            <a:r>
              <a:rPr lang="el-GR" sz="3200" dirty="0"/>
              <a:t>Ο ξεσηκωμός του Γένους προετοιμάστηκε από τη Φιλική Εταιρεία, μια μυστική οργάνωση που ιδρύθηκε στην Οδησσό με στόχο την απελευθέρωση του έθνους.</a:t>
            </a:r>
          </a:p>
          <a:p>
            <a:endParaRPr lang="el-GR" dirty="0"/>
          </a:p>
        </p:txBody>
      </p:sp>
      <p:pic>
        <p:nvPicPr>
          <p:cNvPr id="3074" name="Picture 2">
            <a:extLst>
              <a:ext uri="{FF2B5EF4-FFF2-40B4-BE49-F238E27FC236}">
                <a16:creationId xmlns:a16="http://schemas.microsoft.com/office/drawing/2014/main" id="{D238143C-F19C-326A-9765-6914ED4A4B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135108"/>
            <a:ext cx="5181600" cy="373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99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1DBBE72-6C56-4A55-8B68-C7C0E1343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7"/>
          </a:xfrm>
          <a:prstGeom prst="rect">
            <a:avLst/>
          </a:prstGeom>
        </p:spPr>
      </p:pic>
    </p:spTree>
    <p:extLst>
      <p:ext uri="{BB962C8B-B14F-4D97-AF65-F5344CB8AC3E}">
        <p14:creationId xmlns:p14="http://schemas.microsoft.com/office/powerpoint/2010/main" val="262403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2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1DA295-2B47-7072-C22D-E095F82D595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                   Ο ΟΡΚΟΣ ΤΩΝ ΦΙΛΙΚΩΝ</a:t>
            </a:r>
          </a:p>
        </p:txBody>
      </p:sp>
      <p:sp>
        <p:nvSpPr>
          <p:cNvPr id="51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25η Μαρτίου 1821: Ο Όρκος των Φιλικών | Eretikos.gr">
            <a:extLst>
              <a:ext uri="{FF2B5EF4-FFF2-40B4-BE49-F238E27FC236}">
                <a16:creationId xmlns:a16="http://schemas.microsoft.com/office/drawing/2014/main" id="{BEF91144-8A65-4AD2-42D7-4CF51E5319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4520" y="640080"/>
            <a:ext cx="4234168"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9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E6ED48-39A2-415C-A80E-9BB4D0DDD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720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16926F3-3C31-4669-8ECF-73731EA92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700893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254</Words>
  <Application>Microsoft Office PowerPoint</Application>
  <PresentationFormat>Ευρεία οθόνη</PresentationFormat>
  <Paragraphs>10</Paragraphs>
  <Slides>27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Calibri</vt:lpstr>
      <vt:lpstr>Calibri Light</vt:lpstr>
      <vt:lpstr>Θέμα του Office</vt:lpstr>
      <vt:lpstr>                6ο ΓΥΜΝΑΣΙΟ ΣΤΑΥΡΟΥΠΟΛΗΣ                                1821  -2025                                204 ΧΡΟΝΙΑ                     ΜΕΤΑ ΤΗΝ ΕΠΑΝΑΣΤΑΣΗ                        </vt:lpstr>
      <vt:lpstr>                      25η ΜΑΡΤΙΟΥ</vt:lpstr>
      <vt:lpstr>      Ο ΕΥΑΓΓΕΛΙΣΜΟΣ ΤΗΣ ΘΕΟΤΟΚΟΥ</vt:lpstr>
      <vt:lpstr>Ο ΕΥΑΓΓΕΛΙΣΜΟΣ ΤΗΣ ΘΕΟΤΟΚΟΥ</vt:lpstr>
      <vt:lpstr>         Η ΙΔΡΥΣΗ ΤΗΣ ΦΙΛΙΚΗΣ ΕΤΑΙΡΕΙΑΣ</vt:lpstr>
      <vt:lpstr>Παρουσίαση του PowerPoint</vt:lpstr>
      <vt:lpstr>                   Ο ΟΡΚΟΣ ΤΩΝ ΦΙΛΙΚΩΝ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MMNew</dc:creator>
  <cp:lastModifiedBy>Maria Kanaki</cp:lastModifiedBy>
  <cp:revision>28</cp:revision>
  <dcterms:created xsi:type="dcterms:W3CDTF">2021-03-15T12:43:58Z</dcterms:created>
  <dcterms:modified xsi:type="dcterms:W3CDTF">2025-03-22T06:14:54Z</dcterms:modified>
</cp:coreProperties>
</file>