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72" r:id="rId6"/>
    <p:sldId id="270" r:id="rId7"/>
    <p:sldId id="271" r:id="rId8"/>
    <p:sldId id="274" r:id="rId9"/>
    <p:sldId id="273" r:id="rId10"/>
    <p:sldId id="260" r:id="rId11"/>
    <p:sldId id="261" r:id="rId12"/>
    <p:sldId id="262" r:id="rId13"/>
    <p:sldId id="263" r:id="rId14"/>
    <p:sldId id="264" r:id="rId15"/>
    <p:sldId id="265" r:id="rId16"/>
    <p:sldId id="266" r:id="rId17"/>
    <p:sldId id="275" r:id="rId18"/>
    <p:sldId id="276" r:id="rId19"/>
    <p:sldId id="277" r:id="rId20"/>
    <p:sldId id="279" r:id="rId21"/>
    <p:sldId id="278" r:id="rId22"/>
    <p:sldId id="267" r:id="rId23"/>
    <p:sldId id="268"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379508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74BD64A-806C-49F7-A5DD-D38A16FEFD29}" type="datetimeFigureOut">
              <a:rPr lang="el-GR" smtClean="0"/>
              <a:t>5/11/2025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421717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250204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0675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3377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1844098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163319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28724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91160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1046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81625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74BD64A-806C-49F7-A5DD-D38A16FEFD29}" type="datetimeFigureOut">
              <a:rPr lang="el-GR" smtClean="0"/>
              <a:t>5/11/2025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145609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74BD64A-806C-49F7-A5DD-D38A16FEFD29}" type="datetimeFigureOut">
              <a:rPr lang="el-GR" smtClean="0"/>
              <a:t>5/11/2025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318141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33924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290046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7" name="Date Placeholder 4"/>
          <p:cNvSpPr>
            <a:spLocks noGrp="1"/>
          </p:cNvSpPr>
          <p:nvPr>
            <p:ph type="dt" sz="half" idx="10"/>
          </p:nvPr>
        </p:nvSpPr>
        <p:spPr/>
        <p:txBody>
          <a:bodyPr/>
          <a:lstStyle/>
          <a:p>
            <a:fld id="{F74BD64A-806C-49F7-A5DD-D38A16FEFD29}" type="datetimeFigureOut">
              <a:rPr lang="el-GR" smtClean="0"/>
              <a:t>5/11/2025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336744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74BD64A-806C-49F7-A5DD-D38A16FEFD29}" type="datetimeFigureOut">
              <a:rPr lang="el-GR" smtClean="0"/>
              <a:t>5/11/2025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AE2D9B-B7FD-4B49-9EDC-2AF5A3A706B2}" type="slidenum">
              <a:rPr lang="el-GR" smtClean="0"/>
              <a:t>‹#›</a:t>
            </a:fld>
            <a:endParaRPr lang="el-GR"/>
          </a:p>
        </p:txBody>
      </p:sp>
    </p:spTree>
    <p:extLst>
      <p:ext uri="{BB962C8B-B14F-4D97-AF65-F5344CB8AC3E}">
        <p14:creationId xmlns:p14="http://schemas.microsoft.com/office/powerpoint/2010/main" val="192969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4BD64A-806C-49F7-A5DD-D38A16FEFD29}" type="datetimeFigureOut">
              <a:rPr lang="el-GR" smtClean="0"/>
              <a:t>5/11/2025</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2AE2D9B-B7FD-4B49-9EDC-2AF5A3A706B2}" type="slidenum">
              <a:rPr lang="el-GR" smtClean="0"/>
              <a:t>‹#›</a:t>
            </a:fld>
            <a:endParaRPr lang="el-GR"/>
          </a:p>
        </p:txBody>
      </p:sp>
    </p:spTree>
    <p:extLst>
      <p:ext uri="{BB962C8B-B14F-4D97-AF65-F5344CB8AC3E}">
        <p14:creationId xmlns:p14="http://schemas.microsoft.com/office/powerpoint/2010/main" val="398659656"/>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47466" y="391887"/>
            <a:ext cx="9720534" cy="1136468"/>
          </a:xfrm>
        </p:spPr>
        <p:txBody>
          <a:bodyPr/>
          <a:lstStyle/>
          <a:p>
            <a:r>
              <a:rPr lang="el-GR" dirty="0" smtClean="0"/>
              <a:t>Ορισμός της Γενιάς Ζ</a:t>
            </a:r>
            <a:endParaRPr lang="el-GR" dirty="0"/>
          </a:p>
        </p:txBody>
      </p:sp>
      <p:sp>
        <p:nvSpPr>
          <p:cNvPr id="5" name="AutoShape 4" descr="Η «κακομαθημένη» Γενιά Ζ - ΤΑ ΝΕΑ"/>
          <p:cNvSpPr>
            <a:spLocks noGrp="1" noChangeAspect="1" noChangeArrowheads="1"/>
          </p:cNvSpPr>
          <p:nvPr>
            <p:ph type="subTitle" idx="1"/>
          </p:nvPr>
        </p:nvSpPr>
        <p:spPr bwMode="auto">
          <a:xfrm>
            <a:off x="1360217" y="6884625"/>
            <a:ext cx="9483725" cy="4389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4102" name="Picture 6" descr="Η «κακομαθημένη» Γενιά Ζ - ΤΑ ΝΕ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68089"/>
            <a:ext cx="97536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6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latin typeface="Arial" panose="020B0604020202020204" pitchFamily="34" charset="0"/>
              </a:rPr>
              <a:t>Χαρακτηριστικά της Γενιάς Ζ</a:t>
            </a:r>
            <a:br>
              <a:rPr lang="el-GR" altLang="el-GR" b="1" dirty="0">
                <a:latin typeface="Arial" panose="020B0604020202020204" pitchFamily="34" charset="0"/>
              </a:rPr>
            </a:br>
            <a:endParaRPr lang="el-GR" dirty="0"/>
          </a:p>
        </p:txBody>
      </p:sp>
      <p:graphicFrame>
        <p:nvGraphicFramePr>
          <p:cNvPr id="4" name="Θέση περιεχομένου 3"/>
          <p:cNvGraphicFramePr>
            <a:graphicFrameLocks noGrp="1"/>
          </p:cNvGraphicFramePr>
          <p:nvPr>
            <p:ph idx="1"/>
          </p:nvPr>
        </p:nvGraphicFramePr>
        <p:xfrm>
          <a:off x="838200" y="3361214"/>
          <a:ext cx="10515600" cy="1280160"/>
        </p:xfrm>
        <a:graphic>
          <a:graphicData uri="http://schemas.openxmlformats.org/drawingml/2006/table">
            <a:tbl>
              <a:tblPr/>
              <a:tblGrid>
                <a:gridCol w="5257800">
                  <a:extLst>
                    <a:ext uri="{9D8B030D-6E8A-4147-A177-3AD203B41FA5}">
                      <a16:colId xmlns:a16="http://schemas.microsoft.com/office/drawing/2014/main" val="2492423578"/>
                    </a:ext>
                  </a:extLst>
                </a:gridCol>
                <a:gridCol w="5257800">
                  <a:extLst>
                    <a:ext uri="{9D8B030D-6E8A-4147-A177-3AD203B41FA5}">
                      <a16:colId xmlns:a16="http://schemas.microsoft.com/office/drawing/2014/main" val="691545871"/>
                    </a:ext>
                  </a:extLst>
                </a:gridCol>
              </a:tblGrid>
              <a:tr h="0">
                <a:tc>
                  <a:txBody>
                    <a:bodyPr/>
                    <a:lstStyle/>
                    <a:p>
                      <a:r>
                        <a:rPr lang="el-GR"/>
                        <a:t>Κατηγορία</a:t>
                      </a:r>
                    </a:p>
                  </a:txBody>
                  <a:tcPr anchor="ctr">
                    <a:lnL>
                      <a:noFill/>
                    </a:lnL>
                    <a:lnR>
                      <a:noFill/>
                    </a:lnR>
                    <a:lnT>
                      <a:noFill/>
                    </a:lnT>
                    <a:lnB>
                      <a:noFill/>
                    </a:lnB>
                  </a:tcPr>
                </a:tc>
                <a:tc>
                  <a:txBody>
                    <a:bodyPr/>
                    <a:lstStyle/>
                    <a:p>
                      <a:r>
                        <a:rPr lang="el-GR"/>
                        <a:t>Περιγραφή</a:t>
                      </a:r>
                    </a:p>
                  </a:txBody>
                  <a:tcPr anchor="ctr">
                    <a:lnL>
                      <a:noFill/>
                    </a:lnL>
                    <a:lnR>
                      <a:noFill/>
                    </a:lnR>
                    <a:lnT>
                      <a:noFill/>
                    </a:lnT>
                    <a:lnB>
                      <a:noFill/>
                    </a:lnB>
                  </a:tcPr>
                </a:tc>
                <a:extLst>
                  <a:ext uri="{0D108BD9-81ED-4DB2-BD59-A6C34878D82A}">
                    <a16:rowId xmlns:a16="http://schemas.microsoft.com/office/drawing/2014/main" val="3745049677"/>
                  </a:ext>
                </a:extLst>
              </a:tr>
              <a:tr h="0">
                <a:tc>
                  <a:txBody>
                    <a:bodyPr/>
                    <a:lstStyle/>
                    <a:p>
                      <a:r>
                        <a:rPr lang="el-GR"/>
                        <a:t>💻 </a:t>
                      </a:r>
                      <a:r>
                        <a:rPr lang="el-GR" b="1"/>
                        <a:t>Ψηφιακή εξοικείωση</a:t>
                      </a:r>
                      <a:endParaRPr lang="el-GR"/>
                    </a:p>
                  </a:txBody>
                  <a:tcPr anchor="ctr">
                    <a:lnL>
                      <a:noFill/>
                    </a:lnL>
                    <a:lnR>
                      <a:noFill/>
                    </a:lnR>
                    <a:lnT>
                      <a:noFill/>
                    </a:lnT>
                    <a:lnB>
                      <a:noFill/>
                    </a:lnB>
                  </a:tcPr>
                </a:tc>
                <a:tc>
                  <a:txBody>
                    <a:bodyPr/>
                    <a:lstStyle/>
                    <a:p>
                      <a:r>
                        <a:rPr lang="el-GR" dirty="0"/>
                        <a:t>Χρησιμοποιούν από μικρή ηλικία τεχνολογίες όπως </a:t>
                      </a:r>
                      <a:r>
                        <a:rPr lang="en-US" dirty="0"/>
                        <a:t>smartphones, social media </a:t>
                      </a:r>
                      <a:r>
                        <a:rPr lang="el-GR" dirty="0"/>
                        <a:t>και </a:t>
                      </a:r>
                      <a:r>
                        <a:rPr lang="en-US" dirty="0"/>
                        <a:t>online </a:t>
                      </a:r>
                      <a:r>
                        <a:rPr lang="el-GR" dirty="0"/>
                        <a:t>πλατφόρμες μάθησης. Είναι «</a:t>
                      </a:r>
                      <a:r>
                        <a:rPr lang="en-US" dirty="0"/>
                        <a:t>digital natives».</a:t>
                      </a:r>
                    </a:p>
                  </a:txBody>
                  <a:tcPr anchor="ctr">
                    <a:lnL>
                      <a:noFill/>
                    </a:lnL>
                    <a:lnR>
                      <a:noFill/>
                    </a:lnR>
                    <a:lnT>
                      <a:noFill/>
                    </a:lnT>
                    <a:lnB>
                      <a:noFill/>
                    </a:lnB>
                  </a:tcPr>
                </a:tc>
                <a:extLst>
                  <a:ext uri="{0D108BD9-81ED-4DB2-BD59-A6C34878D82A}">
                    <a16:rowId xmlns:a16="http://schemas.microsoft.com/office/drawing/2014/main" val="2146699448"/>
                  </a:ext>
                </a:extLst>
              </a:tr>
            </a:tbl>
          </a:graphicData>
        </a:graphic>
      </p:graphicFrame>
    </p:spTree>
    <p:extLst>
      <p:ext uri="{BB962C8B-B14F-4D97-AF65-F5344CB8AC3E}">
        <p14:creationId xmlns:p14="http://schemas.microsoft.com/office/powerpoint/2010/main" val="115485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Ταχύτητα &amp; </a:t>
            </a:r>
            <a:r>
              <a:rPr lang="el-GR" b="1" dirty="0" err="1"/>
              <a:t>πολυδιεργασία</a:t>
            </a:r>
            <a:endParaRPr lang="el-GR" dirty="0"/>
          </a:p>
        </p:txBody>
      </p:sp>
      <p:sp>
        <p:nvSpPr>
          <p:cNvPr id="3" name="Θέση περιεχομένου 2"/>
          <p:cNvSpPr>
            <a:spLocks noGrp="1"/>
          </p:cNvSpPr>
          <p:nvPr>
            <p:ph idx="1"/>
          </p:nvPr>
        </p:nvSpPr>
        <p:spPr/>
        <p:txBody>
          <a:bodyPr/>
          <a:lstStyle/>
          <a:p>
            <a:r>
              <a:rPr lang="el-GR" dirty="0" smtClean="0"/>
              <a:t>⚡Έχουν συνηθίσει να επεξεργάζονται πολλές πληροφορίες ταυτόχρονα και να κινούνται γρήγορα ανάμεσα σε δραστηριότητες.</a:t>
            </a:r>
            <a:endParaRPr lang="el-GR" dirty="0"/>
          </a:p>
        </p:txBody>
      </p:sp>
    </p:spTree>
    <p:extLst>
      <p:ext uri="{BB962C8B-B14F-4D97-AF65-F5344CB8AC3E}">
        <p14:creationId xmlns:p14="http://schemas.microsoft.com/office/powerpoint/2010/main" val="6564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Κριτική σκέψη &amp; αυτονομία</a:t>
            </a:r>
            <a:br>
              <a:rPr lang="el-GR" dirty="0"/>
            </a:br>
            <a:endParaRPr lang="el-GR" dirty="0"/>
          </a:p>
        </p:txBody>
      </p:sp>
      <p:sp>
        <p:nvSpPr>
          <p:cNvPr id="3" name="Θέση περιεχομένου 2"/>
          <p:cNvSpPr>
            <a:spLocks noGrp="1"/>
          </p:cNvSpPr>
          <p:nvPr>
            <p:ph idx="1"/>
          </p:nvPr>
        </p:nvSpPr>
        <p:spPr/>
        <p:txBody>
          <a:bodyPr/>
          <a:lstStyle/>
          <a:p>
            <a:r>
              <a:rPr lang="el-GR" dirty="0" smtClean="0"/>
              <a:t>Θέλουν να βρίσκουν μόνοι τους απαντήσεις, να εκφράζουν τη γνώμη τους και να έχουν λόγο στις αποφάσεις.</a:t>
            </a:r>
            <a:endParaRPr lang="el-GR" dirty="0"/>
          </a:p>
        </p:txBody>
      </p:sp>
    </p:spTree>
    <p:extLst>
      <p:ext uri="{BB962C8B-B14F-4D97-AF65-F5344CB8AC3E}">
        <p14:creationId xmlns:p14="http://schemas.microsoft.com/office/powerpoint/2010/main" val="17122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ευαισθησία</a:t>
            </a:r>
            <a:br>
              <a:rPr lang="el-GR" dirty="0"/>
            </a:br>
            <a:endParaRPr lang="el-GR" dirty="0"/>
          </a:p>
        </p:txBody>
      </p:sp>
      <p:sp>
        <p:nvSpPr>
          <p:cNvPr id="3" name="Θέση περιεχομένου 2"/>
          <p:cNvSpPr>
            <a:spLocks noGrp="1"/>
          </p:cNvSpPr>
          <p:nvPr>
            <p:ph idx="1"/>
          </p:nvPr>
        </p:nvSpPr>
        <p:spPr>
          <a:xfrm>
            <a:off x="1103312" y="2207623"/>
            <a:ext cx="8946541" cy="4040776"/>
          </a:xfrm>
        </p:spPr>
        <p:txBody>
          <a:bodyPr/>
          <a:lstStyle/>
          <a:p>
            <a:r>
              <a:rPr lang="el-GR" dirty="0" smtClean="0"/>
              <a:t>Ενδιαφέρονται για κοινωνικά, περιβαλλοντικά και πολιτισμικά ζητήματα. </a:t>
            </a:r>
            <a:endParaRPr lang="en-US" dirty="0" smtClean="0"/>
          </a:p>
          <a:p>
            <a:r>
              <a:rPr lang="el-GR" dirty="0" smtClean="0"/>
              <a:t>Υποστηρίζουν τη διαφορετικότητα και τη βιωσιμότητα.</a:t>
            </a:r>
            <a:endParaRPr lang="el-GR" dirty="0"/>
          </a:p>
        </p:txBody>
      </p:sp>
    </p:spTree>
    <p:extLst>
      <p:ext uri="{BB962C8B-B14F-4D97-AF65-F5344CB8AC3E}">
        <p14:creationId xmlns:p14="http://schemas.microsoft.com/office/powerpoint/2010/main" val="98679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7"/>
            <a:ext cx="9404723" cy="2969751"/>
          </a:xfrm>
        </p:spPr>
        <p:txBody>
          <a:bodyPr/>
          <a:lstStyle/>
          <a:p>
            <a:r>
              <a:rPr lang="el-GR" b="1" dirty="0"/>
              <a:t>Αναζήτηση νοήματος</a:t>
            </a:r>
            <a:br>
              <a:rPr lang="el-GR" b="1" dirty="0"/>
            </a:br>
            <a:endParaRPr lang="el-GR" dirty="0"/>
          </a:p>
        </p:txBody>
      </p:sp>
      <p:sp>
        <p:nvSpPr>
          <p:cNvPr id="3" name="Θέση περιεχομένου 2"/>
          <p:cNvSpPr>
            <a:spLocks noGrp="1"/>
          </p:cNvSpPr>
          <p:nvPr>
            <p:ph idx="1"/>
          </p:nvPr>
        </p:nvSpPr>
        <p:spPr>
          <a:xfrm>
            <a:off x="1103312" y="3735977"/>
            <a:ext cx="8946541" cy="2512422"/>
          </a:xfrm>
        </p:spPr>
        <p:txBody>
          <a:bodyPr/>
          <a:lstStyle/>
          <a:p>
            <a:r>
              <a:rPr lang="el-GR" dirty="0" smtClean="0"/>
              <a:t>Θέλουν η εργασία τους να έχει αξία και αντίκτυπο.</a:t>
            </a:r>
            <a:endParaRPr lang="en-US" dirty="0" smtClean="0"/>
          </a:p>
          <a:p>
            <a:r>
              <a:rPr lang="el-GR" dirty="0" smtClean="0"/>
              <a:t> Δεν αρκούνται μόνο στο εισόδημα αλλά αναζητούν ισορροπία και σκοπό.</a:t>
            </a:r>
            <a:endParaRPr lang="el-GR" dirty="0"/>
          </a:p>
        </p:txBody>
      </p:sp>
    </p:spTree>
    <p:extLst>
      <p:ext uri="{BB962C8B-B14F-4D97-AF65-F5344CB8AC3E}">
        <p14:creationId xmlns:p14="http://schemas.microsoft.com/office/powerpoint/2010/main" val="51219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Προσαρμοστικότητα</a:t>
            </a:r>
            <a:br>
              <a:rPr lang="el-GR" b="1" dirty="0"/>
            </a:br>
            <a:endParaRPr lang="el-GR" dirty="0"/>
          </a:p>
        </p:txBody>
      </p:sp>
      <p:sp>
        <p:nvSpPr>
          <p:cNvPr id="3" name="Θέση περιεχομένου 2"/>
          <p:cNvSpPr>
            <a:spLocks noGrp="1"/>
          </p:cNvSpPr>
          <p:nvPr>
            <p:ph idx="1"/>
          </p:nvPr>
        </p:nvSpPr>
        <p:spPr/>
        <p:txBody>
          <a:bodyPr/>
          <a:lstStyle/>
          <a:p>
            <a:r>
              <a:rPr lang="el-GR" dirty="0" smtClean="0"/>
              <a:t>Ζουν σε έναν κόσμο που αλλάζει συνεχώς — γι’ αυτό μαθαίνουν εύκολα και προσαρμόζονται σε νέες συνθήκες.</a:t>
            </a:r>
            <a:endParaRPr lang="el-GR" dirty="0"/>
          </a:p>
        </p:txBody>
      </p:sp>
    </p:spTree>
    <p:extLst>
      <p:ext uri="{BB962C8B-B14F-4D97-AF65-F5344CB8AC3E}">
        <p14:creationId xmlns:p14="http://schemas.microsoft.com/office/powerpoint/2010/main" val="271946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t>
            </a:r>
            <a:r>
              <a:rPr lang="el-GR" b="1" dirty="0"/>
              <a:t>Ανάγκη για συνεχή επικοινωνία</a:t>
            </a:r>
            <a:br>
              <a:rPr lang="el-GR" b="1" dirty="0"/>
            </a:br>
            <a:endParaRPr lang="el-GR" dirty="0"/>
          </a:p>
        </p:txBody>
      </p:sp>
      <p:sp>
        <p:nvSpPr>
          <p:cNvPr id="3" name="Θέση περιεχομένου 2"/>
          <p:cNvSpPr>
            <a:spLocks noGrp="1"/>
          </p:cNvSpPr>
          <p:nvPr>
            <p:ph idx="1"/>
          </p:nvPr>
        </p:nvSpPr>
        <p:spPr>
          <a:xfrm>
            <a:off x="1103312" y="2364377"/>
            <a:ext cx="8946541" cy="3884022"/>
          </a:xfrm>
        </p:spPr>
        <p:txBody>
          <a:bodyPr/>
          <a:lstStyle/>
          <a:p>
            <a:r>
              <a:rPr lang="el-GR" dirty="0" smtClean="0"/>
              <a:t>Εκφράζονται μέσα από τα μέσα κοινωνικής δικτύωσης, την εικόνα και τα βίντεο.</a:t>
            </a:r>
            <a:endParaRPr lang="en-US" dirty="0" smtClean="0"/>
          </a:p>
          <a:p>
            <a:r>
              <a:rPr lang="el-GR" dirty="0" smtClean="0"/>
              <a:t> Εκτιμούν την άμεση και ειλικρινή επικοινωνία.</a:t>
            </a:r>
            <a:endParaRPr lang="el-GR" dirty="0"/>
          </a:p>
        </p:txBody>
      </p:sp>
    </p:spTree>
    <p:extLst>
      <p:ext uri="{BB962C8B-B14F-4D97-AF65-F5344CB8AC3E}">
        <p14:creationId xmlns:p14="http://schemas.microsoft.com/office/powerpoint/2010/main" val="299817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Αδύναμα σημεία της γενιάς Ζ</a:t>
            </a:r>
            <a:endParaRPr lang="el-GR" dirty="0"/>
          </a:p>
        </p:txBody>
      </p:sp>
      <p:sp>
        <p:nvSpPr>
          <p:cNvPr id="3" name="Θέση περιεχομένου 2"/>
          <p:cNvSpPr>
            <a:spLocks noGrp="1"/>
          </p:cNvSpPr>
          <p:nvPr>
            <p:ph idx="1"/>
          </p:nvPr>
        </p:nvSpPr>
        <p:spPr/>
        <p:txBody>
          <a:bodyPr/>
          <a:lstStyle/>
          <a:p>
            <a:r>
              <a:rPr lang="el-GR" b="1" dirty="0" smtClean="0"/>
              <a:t>Δυσκολεύονται </a:t>
            </a:r>
            <a:r>
              <a:rPr lang="el-GR" b="1" dirty="0"/>
              <a:t>σε εργασίες που απαιτούν αναλυτική και κριτική σκέψη, </a:t>
            </a:r>
            <a:endParaRPr lang="el-GR" b="1" dirty="0" smtClean="0"/>
          </a:p>
          <a:p>
            <a:r>
              <a:rPr lang="el-GR" dirty="0" smtClean="0"/>
              <a:t>ενώ </a:t>
            </a:r>
            <a:r>
              <a:rPr lang="el-GR" dirty="0"/>
              <a:t>φαίνεται πως η προσπάθεια </a:t>
            </a:r>
            <a:r>
              <a:rPr lang="el-GR" b="1" dirty="0"/>
              <a:t>δημιουργίας καλών σχέσεων </a:t>
            </a:r>
            <a:r>
              <a:rPr lang="el-GR" dirty="0"/>
              <a:t> </a:t>
            </a:r>
            <a:r>
              <a:rPr lang="el-GR" b="1" dirty="0"/>
              <a:t>με τους συναδέλφους και την ομάδα</a:t>
            </a:r>
            <a:r>
              <a:rPr lang="el-GR" dirty="0"/>
              <a:t> </a:t>
            </a:r>
            <a:r>
              <a:rPr lang="el-GR" b="1" dirty="0"/>
              <a:t>δεν αποτελεί προτεραιότητα </a:t>
            </a:r>
            <a:r>
              <a:rPr lang="el-GR" dirty="0"/>
              <a:t>τους.</a:t>
            </a:r>
          </a:p>
        </p:txBody>
      </p:sp>
    </p:spTree>
    <p:extLst>
      <p:ext uri="{BB962C8B-B14F-4D97-AF65-F5344CB8AC3E}">
        <p14:creationId xmlns:p14="http://schemas.microsoft.com/office/powerpoint/2010/main" val="126416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1103312" y="3357154"/>
            <a:ext cx="8946541" cy="2891245"/>
          </a:xfrm>
        </p:spPr>
        <p:txBody>
          <a:bodyPr/>
          <a:lstStyle/>
          <a:p>
            <a:r>
              <a:rPr lang="el-GR" dirty="0"/>
              <a:t>Αγαπούν την </a:t>
            </a:r>
            <a:r>
              <a:rPr lang="el-GR" b="1" dirty="0"/>
              <a:t>εξ αποστάσεως εργασία</a:t>
            </a:r>
            <a:r>
              <a:rPr lang="el-GR" dirty="0"/>
              <a:t> και τα </a:t>
            </a:r>
            <a:r>
              <a:rPr lang="el-GR" b="1" dirty="0"/>
              <a:t>ευέλικτα ωράρια</a:t>
            </a:r>
            <a:r>
              <a:rPr lang="el-GR" dirty="0"/>
              <a:t>. </a:t>
            </a:r>
            <a:endParaRPr lang="el-GR" dirty="0" smtClean="0"/>
          </a:p>
          <a:p>
            <a:r>
              <a:rPr lang="el-GR" dirty="0" smtClean="0"/>
              <a:t>Διαλέγουν </a:t>
            </a:r>
            <a:r>
              <a:rPr lang="el-GR" dirty="0"/>
              <a:t>εργοδότες που τους εμπνέουν και εταιρείες που προωθούν τη </a:t>
            </a:r>
            <a:r>
              <a:rPr lang="el-GR" b="1" dirty="0"/>
              <a:t>διαφορετικότητα</a:t>
            </a:r>
            <a:r>
              <a:rPr lang="el-GR" b="1" dirty="0" smtClean="0"/>
              <a:t>.</a:t>
            </a:r>
          </a:p>
          <a:p>
            <a:r>
              <a:rPr lang="el-GR" dirty="0" smtClean="0"/>
              <a:t> </a:t>
            </a:r>
            <a:r>
              <a:rPr lang="el-GR" dirty="0"/>
              <a:t>Δίνουν προτεραιότητα σε </a:t>
            </a:r>
            <a:r>
              <a:rPr lang="el-GR" b="1" dirty="0"/>
              <a:t>προσωπικές σχέσεις </a:t>
            </a:r>
            <a:r>
              <a:rPr lang="el-GR" dirty="0"/>
              <a:t>και στην </a:t>
            </a:r>
            <a:r>
              <a:rPr lang="el-GR" b="1" dirty="0"/>
              <a:t>ισορροπία ζωής – </a:t>
            </a:r>
            <a:r>
              <a:rPr lang="el-GR" b="1" dirty="0" smtClean="0"/>
              <a:t>εργασίας</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462076"/>
            <a:ext cx="9403742" cy="2895078"/>
          </a:xfrm>
          <a:prstGeom prst="rect">
            <a:avLst/>
          </a:prstGeom>
        </p:spPr>
      </p:pic>
    </p:spTree>
    <p:extLst>
      <p:ext uri="{BB962C8B-B14F-4D97-AF65-F5344CB8AC3E}">
        <p14:creationId xmlns:p14="http://schemas.microsoft.com/office/powerpoint/2010/main" val="319719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0783889" cy="1400530"/>
          </a:xfrm>
        </p:spPr>
        <p:txBody>
          <a:bodyPr/>
          <a:lstStyle/>
          <a:p>
            <a:r>
              <a:rPr lang="el-GR" dirty="0" smtClean="0"/>
              <a:t>Η Σχέση της Γενιάς Ζ με τους εργοδότες</a:t>
            </a:r>
            <a:endParaRPr lang="el-GR" dirty="0"/>
          </a:p>
        </p:txBody>
      </p:sp>
      <p:sp>
        <p:nvSpPr>
          <p:cNvPr id="3" name="Θέση περιεχομένου 2"/>
          <p:cNvSpPr>
            <a:spLocks noGrp="1"/>
          </p:cNvSpPr>
          <p:nvPr>
            <p:ph idx="1"/>
          </p:nvPr>
        </p:nvSpPr>
        <p:spPr/>
        <p:txBody>
          <a:bodyPr/>
          <a:lstStyle/>
          <a:p>
            <a:r>
              <a:rPr lang="el-GR" dirty="0"/>
              <a:t>Δεν μπορούν να προσαρμοστούν εύκολα και δεν μπορούν να </a:t>
            </a:r>
            <a:r>
              <a:rPr lang="el-GR" dirty="0" smtClean="0"/>
              <a:t>επικοινωνήσουν </a:t>
            </a:r>
          </a:p>
          <a:p>
            <a:r>
              <a:rPr lang="el-GR" dirty="0"/>
              <a:t>Αποφεύγουν πάρα πολύ τον κόπο, το να διορθωθούν. Αντιθέτως δίνουν έμφαση στην προσπάθεια. Δεν συνειδητοποιούν ότι δεν είναι πια στο σχολείο, ότι πληρώνονται για την αξία της δουλειάς τους, δεν παίρνουν μισθό για την προσπάθεια. </a:t>
            </a:r>
            <a:endParaRPr lang="el-GR" dirty="0" smtClean="0"/>
          </a:p>
        </p:txBody>
      </p:sp>
    </p:spTree>
    <p:extLst>
      <p:ext uri="{BB962C8B-B14F-4D97-AF65-F5344CB8AC3E}">
        <p14:creationId xmlns:p14="http://schemas.microsoft.com/office/powerpoint/2010/main" val="377795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4036423"/>
            <a:ext cx="8946541" cy="2211976"/>
          </a:xfrm>
        </p:spPr>
        <p:txBody>
          <a:bodyPr>
            <a:normAutofit/>
          </a:bodyPr>
          <a:lstStyle/>
          <a:p>
            <a:r>
              <a:rPr lang="el-GR" dirty="0" smtClean="0"/>
              <a:t>Η </a:t>
            </a:r>
            <a:r>
              <a:rPr lang="el-GR" b="1" dirty="0" smtClean="0"/>
              <a:t>Γενιά Ζ</a:t>
            </a:r>
            <a:r>
              <a:rPr lang="el-GR" dirty="0" smtClean="0"/>
              <a:t> είναι η γενιά των ανθρώπων που έχουν γεννηθεί περίπου από το </a:t>
            </a:r>
            <a:r>
              <a:rPr lang="el-GR" b="1" dirty="0" smtClean="0"/>
              <a:t>1997 έως το 2012</a:t>
            </a:r>
            <a:r>
              <a:rPr lang="el-GR" dirty="0" smtClean="0"/>
              <a:t> (αν και τα όρια διαφέρουν ελαφρώς ανάλογα με τις πηγές).</a:t>
            </a:r>
            <a:br>
              <a:rPr lang="el-GR" dirty="0" smtClean="0"/>
            </a:br>
            <a:endParaRPr lang="el-GR" dirty="0"/>
          </a:p>
        </p:txBody>
      </p:sp>
      <p:sp>
        <p:nvSpPr>
          <p:cNvPr id="4" name="AutoShape 2" descr="Γενιά Ζ: Μια ιδιαίτερη γενιά | OffLine Post"/>
          <p:cNvSpPr>
            <a:spLocks noGrp="1" noChangeAspect="1" noChangeArrowheads="1"/>
          </p:cNvSpPr>
          <p:nvPr>
            <p:ph type="title"/>
          </p:nvPr>
        </p:nvSpPr>
        <p:spPr bwMode="auto">
          <a:xfrm>
            <a:off x="679269" y="3866606"/>
            <a:ext cx="10011274" cy="26648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l-GR" dirty="0" smtClean="0"/>
              <a:t/>
            </a:r>
            <a:br>
              <a:rPr lang="el-GR" dirty="0" smtClean="0"/>
            </a:br>
            <a:endParaRPr lang="el-GR" dirty="0"/>
          </a:p>
        </p:txBody>
      </p:sp>
      <p:pic>
        <p:nvPicPr>
          <p:cNvPr id="5124" name="Picture 4" descr="Γενιά Ζ: Μια ιδιαίτερη γενιά | OffLine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32" y="373585"/>
            <a:ext cx="7429500" cy="320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79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0744700" cy="1400530"/>
          </a:xfrm>
        </p:spPr>
        <p:txBody>
          <a:bodyPr/>
          <a:lstStyle/>
          <a:p>
            <a:r>
              <a:rPr lang="el-GR" dirty="0"/>
              <a:t>Η Σχέση της Γενιάς Ζ με τους εργοδότες</a:t>
            </a:r>
          </a:p>
        </p:txBody>
      </p:sp>
      <p:sp>
        <p:nvSpPr>
          <p:cNvPr id="3" name="Θέση περιεχομένου 2"/>
          <p:cNvSpPr>
            <a:spLocks noGrp="1"/>
          </p:cNvSpPr>
          <p:nvPr>
            <p:ph idx="1"/>
          </p:nvPr>
        </p:nvSpPr>
        <p:spPr>
          <a:xfrm>
            <a:off x="1103312" y="2978331"/>
            <a:ext cx="8946541" cy="3270068"/>
          </a:xfrm>
        </p:spPr>
        <p:txBody>
          <a:bodyPr/>
          <a:lstStyle/>
          <a:p>
            <a:r>
              <a:rPr lang="el-GR" dirty="0"/>
              <a:t>Θεωρούν ότι είναι υποχρέωση του εργοδότη να τους εκπαιδεύσει,</a:t>
            </a:r>
          </a:p>
          <a:p>
            <a:r>
              <a:rPr lang="el-GR" dirty="0"/>
              <a:t>Χρειάζονται συνεχώς κίνητρο για να εργαστούν</a:t>
            </a:r>
            <a:r>
              <a:rPr lang="el-GR" dirty="0" smtClean="0"/>
              <a:t>.</a:t>
            </a:r>
          </a:p>
          <a:p>
            <a:r>
              <a:rPr lang="el-GR" dirty="0" smtClean="0"/>
              <a:t> </a:t>
            </a:r>
            <a:r>
              <a:rPr lang="el-GR" dirty="0"/>
              <a:t>Ο εργοδότης πρέπει συνέχεια να τους εμπνέει, να τους παθιάζει για να δουλέψουν. </a:t>
            </a:r>
          </a:p>
        </p:txBody>
      </p:sp>
    </p:spTree>
    <p:extLst>
      <p:ext uri="{BB962C8B-B14F-4D97-AF65-F5344CB8AC3E}">
        <p14:creationId xmlns:p14="http://schemas.microsoft.com/office/powerpoint/2010/main" val="304893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0405066" cy="1400530"/>
          </a:xfrm>
        </p:spPr>
        <p:txBody>
          <a:bodyPr/>
          <a:lstStyle/>
          <a:p>
            <a:r>
              <a:rPr lang="el-GR" dirty="0"/>
              <a:t>Η Σχέση της Γενιάς Ζ με τους εργοδότες</a:t>
            </a:r>
          </a:p>
        </p:txBody>
      </p:sp>
      <p:sp>
        <p:nvSpPr>
          <p:cNvPr id="3" name="Θέση περιεχομένου 2"/>
          <p:cNvSpPr>
            <a:spLocks noGrp="1"/>
          </p:cNvSpPr>
          <p:nvPr>
            <p:ph idx="1"/>
          </p:nvPr>
        </p:nvSpPr>
        <p:spPr/>
        <p:txBody>
          <a:bodyPr/>
          <a:lstStyle/>
          <a:p>
            <a:r>
              <a:rPr lang="el-GR" dirty="0"/>
              <a:t>Είναι πιο </a:t>
            </a:r>
            <a:r>
              <a:rPr lang="el-GR" b="1" dirty="0"/>
              <a:t>πραγματιστές</a:t>
            </a:r>
            <a:r>
              <a:rPr lang="el-GR" dirty="0"/>
              <a:t>. Δίνουν πολύ μεγαλύτερη έμφαση στα χρήματα που θα βγάζουν, </a:t>
            </a:r>
            <a:r>
              <a:rPr lang="el-GR" dirty="0" smtClean="0"/>
              <a:t>Είναι </a:t>
            </a:r>
            <a:r>
              <a:rPr lang="el-GR" dirty="0"/>
              <a:t>πιο απαιτητικοί και με τον χρόνο </a:t>
            </a:r>
            <a:r>
              <a:rPr lang="el-GR" dirty="0" smtClean="0"/>
              <a:t>εργασίας</a:t>
            </a:r>
          </a:p>
          <a:p>
            <a:r>
              <a:rPr lang="el-GR" b="1" dirty="0" smtClean="0"/>
              <a:t>αλλάζουν </a:t>
            </a:r>
            <a:r>
              <a:rPr lang="el-GR" b="1" dirty="0"/>
              <a:t>δουλειά</a:t>
            </a:r>
            <a:r>
              <a:rPr lang="el-GR" dirty="0"/>
              <a:t> σε τακτά χρονικά διαστήματα. </a:t>
            </a:r>
          </a:p>
        </p:txBody>
      </p:sp>
    </p:spTree>
    <p:extLst>
      <p:ext uri="{BB962C8B-B14F-4D97-AF65-F5344CB8AC3E}">
        <p14:creationId xmlns:p14="http://schemas.microsoft.com/office/powerpoint/2010/main" val="205598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smtClean="0"/>
              <a:t>Ποιες είναι οι δεξιότητες του 21</a:t>
            </a:r>
            <a:r>
              <a:rPr lang="el-GR" sz="2400" baseline="30000" dirty="0" smtClean="0"/>
              <a:t>ου</a:t>
            </a:r>
            <a:r>
              <a:rPr lang="el-GR" sz="2400" dirty="0" smtClean="0"/>
              <a:t> αι</a:t>
            </a:r>
            <a:br>
              <a:rPr lang="el-GR" sz="2400" dirty="0" smtClean="0"/>
            </a:br>
            <a:r>
              <a:rPr lang="el-GR" sz="2400" dirty="0" smtClean="0"/>
              <a:t>που πρέπει να έχει ένας νέος για να βρει δουλειά;</a:t>
            </a:r>
            <a:endParaRPr lang="el-GR" sz="2400" dirty="0"/>
          </a:p>
        </p:txBody>
      </p:sp>
      <p:sp>
        <p:nvSpPr>
          <p:cNvPr id="3" name="Θέση περιεχομένου 2"/>
          <p:cNvSpPr>
            <a:spLocks noGrp="1"/>
          </p:cNvSpPr>
          <p:nvPr>
            <p:ph idx="1"/>
          </p:nvPr>
        </p:nvSpPr>
        <p:spPr>
          <a:xfrm>
            <a:off x="1104293" y="1883101"/>
            <a:ext cx="8946541" cy="4195481"/>
          </a:xfrm>
        </p:spPr>
        <p:txBody>
          <a:bodyPr/>
          <a:lstStyle/>
          <a:p>
            <a:r>
              <a:rPr lang="el-GR" dirty="0" smtClean="0"/>
              <a:t>Κριτική σκέψη</a:t>
            </a:r>
          </a:p>
          <a:p>
            <a:r>
              <a:rPr lang="el-GR" dirty="0" smtClean="0"/>
              <a:t>Συν εργατικότητα</a:t>
            </a:r>
          </a:p>
          <a:p>
            <a:r>
              <a:rPr lang="el-GR" dirty="0" smtClean="0"/>
              <a:t>Προσαρμοστικότητα</a:t>
            </a:r>
          </a:p>
          <a:p>
            <a:r>
              <a:rPr lang="el-GR" dirty="0" smtClean="0"/>
              <a:t>Επικοινωνία </a:t>
            </a:r>
          </a:p>
          <a:p>
            <a:r>
              <a:rPr lang="el-GR" dirty="0" smtClean="0"/>
              <a:t>Δημιουργικότητα</a:t>
            </a:r>
            <a:endParaRPr lang="el-GR" dirty="0"/>
          </a:p>
        </p:txBody>
      </p:sp>
      <p:pic>
        <p:nvPicPr>
          <p:cNvPr id="6" name="Picture 2" descr="Γιατί η Γενιά Ζ «φοβάται» το τηλέφωνο και αλλάζει τον τρόπο που δουλεύουμε  | Fortunegreec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472" y="1987603"/>
            <a:ext cx="4570704" cy="304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3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37129" y="255495"/>
            <a:ext cx="29467454" cy="3145634"/>
          </a:xfrm>
        </p:spPr>
        <p:txBody>
          <a:bodyPr/>
          <a:lstStyle/>
          <a:p>
            <a:endParaRPr lang="el-GR" dirty="0"/>
          </a:p>
        </p:txBody>
      </p:sp>
      <p:sp>
        <p:nvSpPr>
          <p:cNvPr id="4" name="Rectangle 1"/>
          <p:cNvSpPr>
            <a:spLocks noGrp="1" noChangeArrowheads="1"/>
          </p:cNvSpPr>
          <p:nvPr>
            <p:ph idx="1"/>
          </p:nvPr>
        </p:nvSpPr>
        <p:spPr bwMode="auto">
          <a:xfrm>
            <a:off x="806824" y="2247894"/>
            <a:ext cx="113851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0" i="0" u="none" strike="noStrike" cap="none" normalizeH="0" baseline="0" dirty="0" smtClean="0">
                <a:ln>
                  <a:noFill/>
                </a:ln>
                <a:solidFill>
                  <a:schemeClr val="tx1"/>
                </a:solidFill>
                <a:effectLst/>
                <a:latin typeface="Arial" panose="020B0604020202020204" pitchFamily="34" charset="0"/>
              </a:rPr>
              <a:t>Ποιες δεξιότητες πιστεύετε ότι </a:t>
            </a:r>
            <a:r>
              <a:rPr kumimoji="0" lang="el-GR" altLang="el-GR" sz="2800" b="1" i="0" u="none" strike="noStrike" cap="none" normalizeH="0" baseline="0" dirty="0" smtClean="0">
                <a:ln>
                  <a:noFill/>
                </a:ln>
                <a:solidFill>
                  <a:schemeClr val="tx1"/>
                </a:solidFill>
                <a:effectLst/>
                <a:latin typeface="Arial" panose="020B0604020202020204" pitchFamily="34" charset="0"/>
              </a:rPr>
              <a:t>λείπουν</a:t>
            </a:r>
            <a:r>
              <a:rPr kumimoji="0" lang="el-GR" altLang="el-GR" sz="2800" b="0" i="0" u="none" strike="noStrike" cap="none" normalizeH="0" baseline="0" dirty="0" smtClean="0">
                <a:ln>
                  <a:noFill/>
                </a:ln>
                <a:solidFill>
                  <a:schemeClr val="tx1"/>
                </a:solidFill>
                <a:effectLst/>
                <a:latin typeface="Arial" panose="020B0604020202020204" pitchFamily="34" charset="0"/>
              </a:rPr>
              <a:t> από τους νέους σήμερα;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0" i="0" u="none" strike="noStrike" cap="none" normalizeH="0" baseline="0" dirty="0" smtClean="0">
                <a:ln>
                  <a:noFill/>
                </a:ln>
                <a:solidFill>
                  <a:schemeClr val="tx1"/>
                </a:solidFill>
                <a:effectLst/>
                <a:latin typeface="Arial" panose="020B0604020202020204" pitchFamily="34" charset="0"/>
              </a:rPr>
              <a:t>Πώς μπορεί το σχολείο ή η κοινωνία να βοηθήσει στη </a:t>
            </a:r>
            <a:r>
              <a:rPr kumimoji="0" lang="el-GR" altLang="el-GR" sz="2800" b="1" i="0" u="none" strike="noStrike" cap="none" normalizeH="0" baseline="0" dirty="0" smtClean="0">
                <a:ln>
                  <a:noFill/>
                </a:ln>
                <a:solidFill>
                  <a:schemeClr val="tx1"/>
                </a:solidFill>
                <a:effectLst/>
                <a:latin typeface="Arial" panose="020B0604020202020204" pitchFamily="34" charset="0"/>
              </a:rPr>
              <a:t>βελτίωση των δεξιοτήτων</a:t>
            </a:r>
            <a:r>
              <a:rPr kumimoji="0" lang="el-GR" altLang="el-GR" sz="2800" b="0" i="0" u="none" strike="noStrike" cap="none" normalizeH="0" baseline="0" dirty="0" smtClean="0">
                <a:ln>
                  <a:noFill/>
                </a:ln>
                <a:solidFill>
                  <a:schemeClr val="tx1"/>
                </a:solidFill>
                <a:effectLst/>
                <a:latin typeface="Arial" panose="020B0604020202020204" pitchFamily="34" charset="0"/>
              </a:rPr>
              <a:t> αυτών;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0" i="0" u="none" strike="noStrike" cap="none" normalizeH="0" baseline="0" dirty="0" smtClean="0">
                <a:ln>
                  <a:noFill/>
                </a:ln>
                <a:solidFill>
                  <a:schemeClr val="tx1"/>
                </a:solidFill>
                <a:effectLst/>
                <a:latin typeface="Arial" panose="020B0604020202020204" pitchFamily="34" charset="0"/>
              </a:rPr>
              <a:t>Ποιος είναι ο </a:t>
            </a:r>
            <a:r>
              <a:rPr kumimoji="0" lang="el-GR" altLang="el-GR" sz="2800" b="1" i="0" u="none" strike="noStrike" cap="none" normalizeH="0" baseline="0" dirty="0" smtClean="0">
                <a:ln>
                  <a:noFill/>
                </a:ln>
                <a:solidFill>
                  <a:schemeClr val="tx1"/>
                </a:solidFill>
                <a:effectLst/>
                <a:latin typeface="Arial" panose="020B0604020202020204" pitchFamily="34" charset="0"/>
              </a:rPr>
              <a:t>ρόλος της τεχνολογίας</a:t>
            </a:r>
            <a:r>
              <a:rPr kumimoji="0" lang="el-GR" altLang="el-GR" sz="2800" b="0" i="0" u="none" strike="noStrike" cap="none" normalizeH="0" baseline="0" dirty="0" smtClean="0">
                <a:ln>
                  <a:noFill/>
                </a:ln>
                <a:solidFill>
                  <a:schemeClr val="tx1"/>
                </a:solidFill>
                <a:effectLst/>
                <a:latin typeface="Arial" panose="020B0604020202020204" pitchFamily="34" charset="0"/>
              </a:rPr>
              <a:t> στη διαμόρφωση των δεξιοτήτων;</a:t>
            </a:r>
          </a:p>
        </p:txBody>
      </p:sp>
      <p:pic>
        <p:nvPicPr>
          <p:cNvPr id="3075" name="Picture 3" descr="Η γενιά Ζ αναζητά οικονομική σταθερότητα και το θέλει πιο πολύ από κάθε  άλλη γενιά - Featured | Insurancedaily.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129" y="194451"/>
            <a:ext cx="9923930" cy="310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588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3313" y="35857"/>
            <a:ext cx="10265598" cy="3962404"/>
          </a:xfrm>
        </p:spPr>
        <p:txBody>
          <a:bodyPr/>
          <a:lstStyle/>
          <a:p>
            <a:endParaRPr lang="el-GR" dirty="0"/>
          </a:p>
        </p:txBody>
      </p:sp>
      <p:sp>
        <p:nvSpPr>
          <p:cNvPr id="3" name="Θέση περιεχομένου 2"/>
          <p:cNvSpPr>
            <a:spLocks noGrp="1"/>
          </p:cNvSpPr>
          <p:nvPr>
            <p:ph idx="1"/>
          </p:nvPr>
        </p:nvSpPr>
        <p:spPr>
          <a:xfrm>
            <a:off x="1103312" y="4343399"/>
            <a:ext cx="8946541" cy="1904999"/>
          </a:xfrm>
        </p:spPr>
        <p:txBody>
          <a:bodyPr>
            <a:normAutofit/>
          </a:bodyPr>
          <a:lstStyle/>
          <a:p>
            <a:r>
              <a:rPr lang="el-GR" sz="2400" smtClean="0"/>
              <a:t>παρουσίασε </a:t>
            </a:r>
            <a:r>
              <a:rPr lang="el-GR" sz="2400" dirty="0" smtClean="0"/>
              <a:t>τις 5 δεξιότητες που θεωρείς πιο σημαντικές.</a:t>
            </a:r>
            <a:endParaRPr lang="el-GR" sz="2400" dirty="0"/>
          </a:p>
        </p:txBody>
      </p:sp>
      <p:pic>
        <p:nvPicPr>
          <p:cNvPr id="8194" name="Picture 2" descr="Gen Ζ: Οι εταιρείες ανακαλύπτουν ότι δεν είναι η ευκολότερη γενιά στην  αγορά εργασίας | Pro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 y="35857"/>
            <a:ext cx="10937836" cy="399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7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2326" y="176801"/>
            <a:ext cx="7333790" cy="3546114"/>
          </a:xfrm>
        </p:spPr>
        <p:txBody>
          <a:bodyPr/>
          <a:lstStyle/>
          <a:p>
            <a:endParaRPr lang="el-GR" dirty="0"/>
          </a:p>
        </p:txBody>
      </p:sp>
      <p:sp>
        <p:nvSpPr>
          <p:cNvPr id="3" name="Θέση περιεχομένου 2"/>
          <p:cNvSpPr>
            <a:spLocks noGrp="1"/>
          </p:cNvSpPr>
          <p:nvPr>
            <p:ph idx="1"/>
          </p:nvPr>
        </p:nvSpPr>
        <p:spPr>
          <a:xfrm>
            <a:off x="1103312" y="3722915"/>
            <a:ext cx="8946541" cy="2525484"/>
          </a:xfrm>
        </p:spPr>
        <p:txBody>
          <a:bodyPr/>
          <a:lstStyle/>
          <a:p>
            <a:r>
              <a:rPr lang="el-GR" dirty="0" smtClean="0"/>
              <a:t>Είναι η πρώτη γενιά που </a:t>
            </a:r>
            <a:r>
              <a:rPr lang="el-GR" b="1" dirty="0" smtClean="0"/>
              <a:t>μεγάλωσε εξ ολοκλήρου μέσα στην ψηφιακή εποχή</a:t>
            </a:r>
            <a:r>
              <a:rPr lang="el-GR" dirty="0" smtClean="0"/>
              <a:t>, με το διαδίκτυο, τα κινητά τηλέφωνα, τα μέσα κοινωνικής δικτύωσης και τη συνεχή ροή πληροφορίας να αποτελούν καθημερινό μέρος της ζωής της.</a:t>
            </a:r>
          </a:p>
        </p:txBody>
      </p:sp>
      <p:pic>
        <p:nvPicPr>
          <p:cNvPr id="6146" name="Picture 2" descr="Ποια είναι η Γενιά Ζ και γιατί δεν µοιάζει καθόλου µε τους millennials |  Fortunegreec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326" y="176801"/>
            <a:ext cx="7335160" cy="354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3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5476" y="143691"/>
            <a:ext cx="7644946" cy="3801292"/>
          </a:xfrm>
        </p:spPr>
        <p:txBody>
          <a:bodyPr/>
          <a:lstStyle/>
          <a:p>
            <a:endParaRPr lang="el-GR" dirty="0"/>
          </a:p>
        </p:txBody>
      </p:sp>
      <p:sp>
        <p:nvSpPr>
          <p:cNvPr id="3" name="Θέση περιεχομένου 2"/>
          <p:cNvSpPr>
            <a:spLocks noGrp="1"/>
          </p:cNvSpPr>
          <p:nvPr>
            <p:ph idx="1"/>
          </p:nvPr>
        </p:nvSpPr>
        <p:spPr>
          <a:xfrm>
            <a:off x="1123406" y="4049486"/>
            <a:ext cx="8926447" cy="2198913"/>
          </a:xfrm>
        </p:spPr>
        <p:txBody>
          <a:bodyPr>
            <a:normAutofit/>
          </a:bodyPr>
          <a:lstStyle/>
          <a:p>
            <a:r>
              <a:rPr lang="el-GR" dirty="0" smtClean="0"/>
              <a:t>Η Γενιά Ζ χαρακτηρίζεται από την </a:t>
            </a:r>
            <a:r>
              <a:rPr lang="el-GR" b="1" dirty="0" smtClean="0"/>
              <a:t>εξοικείωση με την τεχνολογία</a:t>
            </a:r>
            <a:r>
              <a:rPr lang="el-GR" dirty="0" smtClean="0"/>
              <a:t>, την </a:t>
            </a:r>
            <a:r>
              <a:rPr lang="el-GR" b="1" dirty="0" smtClean="0"/>
              <a:t>ανάγκη για ταχύτητα και καινοτομία</a:t>
            </a:r>
            <a:r>
              <a:rPr lang="el-GR" dirty="0" smtClean="0"/>
              <a:t>, αλλά και την απομόνωση </a:t>
            </a:r>
          </a:p>
          <a:p>
            <a:r>
              <a:rPr lang="el-GR" b="1" dirty="0" smtClean="0"/>
              <a:t>έντονη κοινωνική ευαισθησία</a:t>
            </a:r>
            <a:r>
              <a:rPr lang="el-GR" dirty="0" smtClean="0"/>
              <a:t> γύρω από ζητήματα όπως η ισότητα, η κλιματική αλλαγή και τα ανθρώπινα δικαιώματα.</a:t>
            </a:r>
          </a:p>
          <a:p>
            <a:endParaRPr lang="el-GR" dirty="0" smtClean="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77" y="143691"/>
            <a:ext cx="7468600" cy="3801292"/>
          </a:xfrm>
          <a:prstGeom prst="rect">
            <a:avLst/>
          </a:prstGeom>
        </p:spPr>
      </p:pic>
    </p:spTree>
    <p:extLst>
      <p:ext uri="{BB962C8B-B14F-4D97-AF65-F5344CB8AC3E}">
        <p14:creationId xmlns:p14="http://schemas.microsoft.com/office/powerpoint/2010/main" val="381190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0587946" cy="2865248"/>
          </a:xfrm>
        </p:spPr>
        <p:txBody>
          <a:bodyPr/>
          <a:lstStyle/>
          <a:p>
            <a:endParaRPr lang="el-GR" dirty="0"/>
          </a:p>
        </p:txBody>
      </p:sp>
      <p:sp>
        <p:nvSpPr>
          <p:cNvPr id="3" name="Θέση περιεχομένου 2"/>
          <p:cNvSpPr>
            <a:spLocks noGrp="1"/>
          </p:cNvSpPr>
          <p:nvPr>
            <p:ph idx="1"/>
          </p:nvPr>
        </p:nvSpPr>
        <p:spPr>
          <a:xfrm>
            <a:off x="1103312" y="3553097"/>
            <a:ext cx="8946541" cy="2695302"/>
          </a:xfrm>
        </p:spPr>
        <p:txBody>
          <a:bodyPr/>
          <a:lstStyle/>
          <a:p>
            <a:r>
              <a:rPr lang="el-GR" dirty="0"/>
              <a:t>Ένα από τα βασικά χαρακτηριστικά της γενιάς Ζ  είναι ότι αποτελεί τη πρώτη γενιά που ενηλικιώθηκε στον κόσμο του διαδικτύου(</a:t>
            </a:r>
            <a:r>
              <a:rPr lang="el-GR" dirty="0" err="1"/>
              <a:t>digitalnatives</a:t>
            </a:r>
            <a:r>
              <a:rPr lang="el-GR" dirty="0" smtClean="0"/>
              <a:t>).</a:t>
            </a:r>
          </a:p>
          <a:p>
            <a:r>
              <a:rPr lang="el-GR" dirty="0" smtClean="0"/>
              <a:t>Αποτελεί </a:t>
            </a:r>
            <a:r>
              <a:rPr lang="el-GR" dirty="0"/>
              <a:t>την πιο δραστήρια γενιά όσον αφορά την πλοήγηση στο διαδίκτυο, την ενημέρωση από </a:t>
            </a:r>
            <a:r>
              <a:rPr lang="el-GR" dirty="0" err="1"/>
              <a:t>ιστοτόπους</a:t>
            </a:r>
            <a:r>
              <a:rPr lang="el-GR" dirty="0"/>
              <a:t> αλλά και </a:t>
            </a:r>
            <a:r>
              <a:rPr lang="el-GR" dirty="0" smtClean="0"/>
              <a:t>τις ψηφιακές </a:t>
            </a:r>
            <a:r>
              <a:rPr lang="el-GR" dirty="0"/>
              <a:t>αγορές και πληρωμές</a:t>
            </a:r>
            <a:r>
              <a:rPr lang="el-GR" dirty="0" smtClean="0"/>
              <a:t>.</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452718"/>
            <a:ext cx="10587946" cy="2865248"/>
          </a:xfrm>
          <a:prstGeom prst="rect">
            <a:avLst/>
          </a:prstGeom>
        </p:spPr>
      </p:pic>
    </p:spTree>
    <p:extLst>
      <p:ext uri="{BB962C8B-B14F-4D97-AF65-F5344CB8AC3E}">
        <p14:creationId xmlns:p14="http://schemas.microsoft.com/office/powerpoint/2010/main" val="133590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67450" y="452717"/>
            <a:ext cx="4611189" cy="5530072"/>
          </a:xfrm>
        </p:spPr>
        <p:txBody>
          <a:bodyPr/>
          <a:lstStyle/>
          <a:p>
            <a:endParaRPr lang="el-GR" dirty="0"/>
          </a:p>
        </p:txBody>
      </p:sp>
      <p:sp>
        <p:nvSpPr>
          <p:cNvPr id="3" name="Θέση περιεχομένου 2"/>
          <p:cNvSpPr>
            <a:spLocks noGrp="1"/>
          </p:cNvSpPr>
          <p:nvPr>
            <p:ph idx="1"/>
          </p:nvPr>
        </p:nvSpPr>
        <p:spPr>
          <a:xfrm>
            <a:off x="1103313" y="261257"/>
            <a:ext cx="4840288" cy="5987142"/>
          </a:xfrm>
        </p:spPr>
        <p:txBody>
          <a:bodyPr>
            <a:normAutofit/>
          </a:bodyPr>
          <a:lstStyle/>
          <a:p>
            <a:r>
              <a:rPr lang="el-GR" dirty="0" smtClean="0"/>
              <a:t>Η γενιά </a:t>
            </a:r>
            <a:r>
              <a:rPr lang="el-GR" dirty="0"/>
              <a:t>Ζ φαίνεται να είναι </a:t>
            </a:r>
            <a:r>
              <a:rPr lang="el-GR" b="1" dirty="0"/>
              <a:t>πιο μορφωμένη </a:t>
            </a:r>
            <a:r>
              <a:rPr lang="el-GR" dirty="0"/>
              <a:t>από τις άλλες </a:t>
            </a:r>
            <a:r>
              <a:rPr lang="el-GR" dirty="0" smtClean="0"/>
              <a:t>γενιές</a:t>
            </a:r>
            <a:r>
              <a:rPr lang="en-US" dirty="0" smtClean="0"/>
              <a:t> </a:t>
            </a:r>
            <a:r>
              <a:rPr lang="el-GR" dirty="0" smtClean="0"/>
              <a:t>καθώς </a:t>
            </a:r>
            <a:r>
              <a:rPr lang="el-GR" dirty="0"/>
              <a:t>έχει μεγαλώσει με πιο σύγχρονους τρόπους εκπαίδευσης και με πιο </a:t>
            </a:r>
            <a:r>
              <a:rPr lang="el-GR" b="1" dirty="0"/>
              <a:t>μορφωμένους γονείς</a:t>
            </a:r>
            <a:r>
              <a:rPr lang="el-GR" b="1" dirty="0" smtClean="0"/>
              <a:t>.</a:t>
            </a:r>
          </a:p>
          <a:p>
            <a:r>
              <a:rPr lang="el-GR" dirty="0" smtClean="0"/>
              <a:t>Ακόμη</a:t>
            </a:r>
            <a:r>
              <a:rPr lang="el-GR" dirty="0"/>
              <a:t>, η γενιά Ζ είναι περισσότερο εξοικειωμένη στους </a:t>
            </a:r>
            <a:r>
              <a:rPr lang="el-GR" b="1" dirty="0"/>
              <a:t>εναλλακτικούς </a:t>
            </a:r>
            <a:r>
              <a:rPr lang="el-GR" b="1" dirty="0" smtClean="0"/>
              <a:t>τρόπους εκπαίδευσης</a:t>
            </a:r>
            <a:r>
              <a:rPr lang="el-GR" dirty="0"/>
              <a:t>, παρακολουθώντας διαδικτυακά μαθήματα, μαθήματα στο </a:t>
            </a:r>
            <a:r>
              <a:rPr lang="el-GR" dirty="0" err="1"/>
              <a:t>YouTube</a:t>
            </a:r>
            <a:r>
              <a:rPr lang="el-GR" dirty="0"/>
              <a:t> ή αναζητώντας θέσεις εργασίας που προσφέρουν επαγγελματική κατάρτιση.</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55" y="452717"/>
            <a:ext cx="3840480" cy="4454434"/>
          </a:xfrm>
          <a:prstGeom prst="rect">
            <a:avLst/>
          </a:prstGeom>
        </p:spPr>
      </p:pic>
    </p:spTree>
    <p:extLst>
      <p:ext uri="{BB962C8B-B14F-4D97-AF65-F5344CB8AC3E}">
        <p14:creationId xmlns:p14="http://schemas.microsoft.com/office/powerpoint/2010/main" val="156648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26941" y="452718"/>
            <a:ext cx="4961965" cy="5652247"/>
          </a:xfrm>
        </p:spPr>
        <p:txBody>
          <a:bodyPr/>
          <a:lstStyle/>
          <a:p>
            <a:endParaRPr lang="el-GR" dirty="0"/>
          </a:p>
        </p:txBody>
      </p:sp>
      <p:sp>
        <p:nvSpPr>
          <p:cNvPr id="3" name="Θέση περιεχομένου 2"/>
          <p:cNvSpPr>
            <a:spLocks noGrp="1"/>
          </p:cNvSpPr>
          <p:nvPr>
            <p:ph idx="1"/>
          </p:nvPr>
        </p:nvSpPr>
        <p:spPr>
          <a:xfrm>
            <a:off x="1103312" y="875211"/>
            <a:ext cx="5760719" cy="5373188"/>
          </a:xfrm>
        </p:spPr>
        <p:txBody>
          <a:bodyPr>
            <a:normAutofit/>
          </a:bodyPr>
          <a:lstStyle/>
          <a:p>
            <a:r>
              <a:rPr lang="el-GR" dirty="0" smtClean="0"/>
              <a:t>Ειδοποιός </a:t>
            </a:r>
            <a:r>
              <a:rPr lang="el-GR" dirty="0"/>
              <a:t>διαφορά από τις προηγούμενες γενιές: η γενιά Ζ φαίνεται να είναι </a:t>
            </a:r>
            <a:r>
              <a:rPr lang="el-GR" b="1" dirty="0"/>
              <a:t>πιο ρεαλιστική </a:t>
            </a:r>
            <a:r>
              <a:rPr lang="el-GR" dirty="0"/>
              <a:t>κυρίως χάρη στο γεγονός ότι </a:t>
            </a:r>
            <a:r>
              <a:rPr lang="el-GR" b="1" dirty="0"/>
              <a:t>μεγάλωσαν σε συνθήκες πολιτικής και οικονομικής αστάθειας </a:t>
            </a:r>
            <a:endParaRPr lang="el-GR" b="1" dirty="0" smtClean="0"/>
          </a:p>
          <a:p>
            <a:r>
              <a:rPr lang="el-GR" dirty="0" smtClean="0"/>
              <a:t>Αντίθετα </a:t>
            </a:r>
            <a:r>
              <a:rPr lang="el-GR" dirty="0"/>
              <a:t>οι </a:t>
            </a:r>
            <a:r>
              <a:rPr lang="el-GR" dirty="0" err="1"/>
              <a:t>Millennials</a:t>
            </a:r>
            <a:r>
              <a:rPr lang="el-GR" dirty="0"/>
              <a:t> χαρακτηρίζονται ως αισιόδοξοι χάρη στους ενθαρρυντικούς γονείς τους και στο γεγονός ότι γεννήθηκαν και μεγάλωσαν σε συνθήκες μεγαλύτερης ευημερίας και περισσότερων ευκαιριών.</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941" y="452718"/>
            <a:ext cx="4961965" cy="4442011"/>
          </a:xfrm>
          <a:prstGeom prst="rect">
            <a:avLst/>
          </a:prstGeom>
        </p:spPr>
      </p:pic>
    </p:spTree>
    <p:extLst>
      <p:ext uri="{BB962C8B-B14F-4D97-AF65-F5344CB8AC3E}">
        <p14:creationId xmlns:p14="http://schemas.microsoft.com/office/powerpoint/2010/main" val="352542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78731" y="1497745"/>
            <a:ext cx="4702629" cy="4302163"/>
          </a:xfrm>
        </p:spPr>
        <p:txBody>
          <a:bodyPr/>
          <a:lstStyle/>
          <a:p>
            <a:endParaRPr lang="el-GR" dirty="0"/>
          </a:p>
        </p:txBody>
      </p:sp>
      <p:sp>
        <p:nvSpPr>
          <p:cNvPr id="3" name="Θέση περιεχομένου 2"/>
          <p:cNvSpPr>
            <a:spLocks noGrp="1"/>
          </p:cNvSpPr>
          <p:nvPr>
            <p:ph idx="1"/>
          </p:nvPr>
        </p:nvSpPr>
        <p:spPr>
          <a:xfrm>
            <a:off x="1103312" y="2052918"/>
            <a:ext cx="4670471" cy="4195481"/>
          </a:xfrm>
        </p:spPr>
        <p:txBody>
          <a:bodyPr/>
          <a:lstStyle/>
          <a:p>
            <a:r>
              <a:rPr lang="el-GR" dirty="0"/>
              <a:t>Όταν πρόκειται να πάρουν την απόφαση να φοιτήσουν στο πανεπιστήμιο, το κύριο μέλημα της γενιάς Z είναι η </a:t>
            </a:r>
            <a:r>
              <a:rPr lang="el-GR" b="1" dirty="0"/>
              <a:t>πρακτικότητα</a:t>
            </a:r>
            <a:r>
              <a:rPr lang="el-GR" dirty="0"/>
              <a:t>. </a:t>
            </a:r>
            <a:endParaRPr lang="en-US" dirty="0" smtClean="0"/>
          </a:p>
          <a:p>
            <a:r>
              <a:rPr lang="el-GR" dirty="0" smtClean="0"/>
              <a:t>Οι </a:t>
            </a:r>
            <a:r>
              <a:rPr lang="el-GR" dirty="0"/>
              <a:t>φοιτητές θέλουν να γνωρίζουν πώς η τριτοβάθμια εκπαίδευση μπορεί να τους εξασφαλίσει </a:t>
            </a:r>
            <a:r>
              <a:rPr lang="el-GR" b="1" dirty="0"/>
              <a:t>εργασιακή ασφάλεια </a:t>
            </a:r>
            <a:r>
              <a:rPr lang="el-GR" dirty="0"/>
              <a:t>και να τους βοηθήσει να εξελιχθούν στην καριέρα που επιθυμούν</a:t>
            </a:r>
            <a:r>
              <a:rPr lang="el-GR" dirty="0" smtClean="0"/>
              <a:t>.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732" y="1497745"/>
            <a:ext cx="4702628" cy="4393603"/>
          </a:xfrm>
          <a:prstGeom prst="rect">
            <a:avLst/>
          </a:prstGeom>
        </p:spPr>
      </p:pic>
    </p:spTree>
    <p:extLst>
      <p:ext uri="{BB962C8B-B14F-4D97-AF65-F5344CB8AC3E}">
        <p14:creationId xmlns:p14="http://schemas.microsoft.com/office/powerpoint/2010/main" val="80517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0970" y="452717"/>
            <a:ext cx="7341327" cy="3165693"/>
          </a:xfrm>
        </p:spPr>
        <p:txBody>
          <a:bodyPr/>
          <a:lstStyle/>
          <a:p>
            <a:endParaRPr lang="el-GR" dirty="0"/>
          </a:p>
        </p:txBody>
      </p:sp>
      <p:sp>
        <p:nvSpPr>
          <p:cNvPr id="3" name="Θέση περιεχομένου 2"/>
          <p:cNvSpPr>
            <a:spLocks noGrp="1"/>
          </p:cNvSpPr>
          <p:nvPr>
            <p:ph idx="1"/>
          </p:nvPr>
        </p:nvSpPr>
        <p:spPr>
          <a:xfrm>
            <a:off x="1103312" y="3618411"/>
            <a:ext cx="8946541" cy="2629988"/>
          </a:xfrm>
        </p:spPr>
        <p:txBody>
          <a:bodyPr/>
          <a:lstStyle/>
          <a:p>
            <a:r>
              <a:rPr lang="el-GR" dirty="0"/>
              <a:t>Η γενιά Ζ είναι άτομα τα οποία δεν διστάζουν να </a:t>
            </a:r>
            <a:r>
              <a:rPr lang="el-GR" b="1" dirty="0" smtClean="0"/>
              <a:t>αναζητήσουν</a:t>
            </a:r>
            <a:r>
              <a:rPr lang="en-US" b="1" dirty="0" smtClean="0"/>
              <a:t> </a:t>
            </a:r>
            <a:r>
              <a:rPr lang="el-GR" b="1" dirty="0" smtClean="0"/>
              <a:t>το </a:t>
            </a:r>
            <a:r>
              <a:rPr lang="el-GR" b="1" dirty="0"/>
              <a:t>μέλλον τους εκτός συνόρων</a:t>
            </a:r>
            <a:r>
              <a:rPr lang="el-GR" dirty="0"/>
              <a:t>, σε αντίθεση με τις παλαιότερες γενιές που παρέμεναν κυρίως στην χώρα τους</a:t>
            </a:r>
            <a:r>
              <a:rPr lang="el-GR" dirty="0" smtClean="0"/>
              <a:t>.</a:t>
            </a:r>
          </a:p>
          <a:p>
            <a:r>
              <a:rPr lang="el-GR" dirty="0" smtClean="0"/>
              <a:t> </a:t>
            </a:r>
            <a:r>
              <a:rPr lang="el-GR" dirty="0"/>
              <a:t>Κύριο χαρακτηριστικό τους είναι η </a:t>
            </a:r>
            <a:r>
              <a:rPr lang="el-GR" b="1" dirty="0"/>
              <a:t>εξωστρέφεια και η κινητικότητα</a:t>
            </a:r>
            <a:r>
              <a:rPr lang="el-GR" dirty="0" smtClean="0"/>
              <a:t>.</a:t>
            </a:r>
          </a:p>
          <a:p>
            <a:r>
              <a:rPr lang="el-GR" dirty="0" smtClean="0"/>
              <a:t>Επιπλέον</a:t>
            </a:r>
            <a:r>
              <a:rPr lang="el-GR" dirty="0"/>
              <a:t>, η σημερινή νέα γενιά λατρεύει τα και να αποκτά συνεχώς </a:t>
            </a:r>
            <a:r>
              <a:rPr lang="el-GR" b="1" dirty="0"/>
              <a:t>καινούργιες εμπειρίες</a:t>
            </a:r>
            <a:r>
              <a:rPr lang="el-GR" dirty="0"/>
              <a:t>.</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1" y="452716"/>
            <a:ext cx="7341326" cy="2865250"/>
          </a:xfrm>
          <a:prstGeom prst="rect">
            <a:avLst/>
          </a:prstGeom>
        </p:spPr>
      </p:pic>
    </p:spTree>
    <p:extLst>
      <p:ext uri="{BB962C8B-B14F-4D97-AF65-F5344CB8AC3E}">
        <p14:creationId xmlns:p14="http://schemas.microsoft.com/office/powerpoint/2010/main" val="3590804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100</TotalTime>
  <Words>744</Words>
  <Application>Microsoft Office PowerPoint</Application>
  <PresentationFormat>Ευρεία οθόνη</PresentationFormat>
  <Paragraphs>67</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Century Gothic</vt:lpstr>
      <vt:lpstr>Wingdings 3</vt:lpstr>
      <vt:lpstr>Ιόν</vt:lpstr>
      <vt:lpstr>Ορισμός της Γενιάς Ζ</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Χαρακτηριστικά της Γενιάς Ζ </vt:lpstr>
      <vt:lpstr>Ταχύτητα &amp; πολυδιεργασία</vt:lpstr>
      <vt:lpstr>Κριτική σκέψη &amp; αυτονομία </vt:lpstr>
      <vt:lpstr>Κοινωνική ευαισθησία </vt:lpstr>
      <vt:lpstr>Αναζήτηση νοήματος </vt:lpstr>
      <vt:lpstr>Προσαρμοστικότητα </vt:lpstr>
      <vt:lpstr>💬 Ανάγκη για συνεχή επικοινωνία </vt:lpstr>
      <vt:lpstr>Αδύναμα σημεία της γενιάς Ζ</vt:lpstr>
      <vt:lpstr>Παρουσίαση του PowerPoint</vt:lpstr>
      <vt:lpstr>Η Σχέση της Γενιάς Ζ με τους εργοδότες</vt:lpstr>
      <vt:lpstr>Η Σχέση της Γενιάς Ζ με τους εργοδότες</vt:lpstr>
      <vt:lpstr>Η Σχέση της Γενιάς Ζ με τους εργοδότες</vt:lpstr>
      <vt:lpstr>Ποιες είναι οι δεξιότητες του 21ου αι που πρέπει να έχει ένας νέος για να βρει δουλειά;</vt:lpstr>
      <vt:lpstr>Παρουσίαση του PowerPoint</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Ορισμός της Γενιάς Ζ</dc:title>
  <dc:creator>2ο ΕΠΑΛ</dc:creator>
  <cp:lastModifiedBy>2ο ΕΠΑΛ</cp:lastModifiedBy>
  <cp:revision>11</cp:revision>
  <dcterms:created xsi:type="dcterms:W3CDTF">2025-11-05T14:49:18Z</dcterms:created>
  <dcterms:modified xsi:type="dcterms:W3CDTF">2025-11-05T16:30:05Z</dcterms:modified>
</cp:coreProperties>
</file>