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65" r:id="rId15"/>
    <p:sldId id="266" r:id="rId16"/>
    <p:sldId id="27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5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47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2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5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5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6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9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77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3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0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7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1B36B8-ABE8-475B-8BF5-4B70F80586B5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26EA4-CD7C-4E4A-9201-FA40E140E00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gle/kFb2o3i349B1ZSE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goo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DF354-B0CD-59A6-0B98-53B01D5B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058400" cy="3566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l-GR" sz="6000" spc="300" dirty="0" err="1"/>
              <a:t>Ομαδοσυνεργατικά</a:t>
            </a:r>
            <a:r>
              <a:rPr lang="el-GR" sz="6000" spc="300" dirty="0"/>
              <a:t> Εργαλεία στη Διδασκαλία </a:t>
            </a:r>
            <a:br>
              <a:rPr lang="el-GR" sz="6000" spc="300" dirty="0"/>
            </a:br>
            <a:r>
              <a:rPr lang="el-GR" sz="4800" b="1" i="1" spc="300" dirty="0"/>
              <a:t>Ερωτηματολόγια με </a:t>
            </a:r>
            <a:r>
              <a:rPr lang="en-US" sz="4800" b="1" i="1" spc="300" dirty="0"/>
              <a:t>Google Forms</a:t>
            </a:r>
            <a:endParaRPr lang="el-GR" sz="6600" b="1" i="1" spc="3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6F8B8FB-1FCD-9C91-B573-06D47276C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2052756"/>
          </a:xfrm>
        </p:spPr>
        <p:txBody>
          <a:bodyPr>
            <a:normAutofit/>
          </a:bodyPr>
          <a:lstStyle/>
          <a:p>
            <a:r>
              <a:rPr lang="el-GR" sz="2800" b="1" i="1" cap="none" dirty="0" err="1"/>
              <a:t>Ενδοσχολική</a:t>
            </a:r>
            <a:r>
              <a:rPr lang="el-GR" sz="2800" b="1" i="1" cap="none" dirty="0"/>
              <a:t> Επιμόρφωση</a:t>
            </a:r>
          </a:p>
          <a:p>
            <a:r>
              <a:rPr lang="el-GR" sz="2800" b="1" i="1" cap="none" dirty="0"/>
              <a:t>2</a:t>
            </a:r>
            <a:r>
              <a:rPr lang="el-GR" sz="2800" b="1" i="1" cap="none" baseline="30000" dirty="0"/>
              <a:t>ο</a:t>
            </a:r>
            <a:r>
              <a:rPr lang="el-GR" sz="2800" b="1" i="1" cap="none" dirty="0"/>
              <a:t> ΓΕΛ Νεάπολης</a:t>
            </a:r>
            <a:endParaRPr lang="en-US" sz="2800" b="1" i="1" cap="none" dirty="0"/>
          </a:p>
          <a:p>
            <a:pPr>
              <a:spcBef>
                <a:spcPts val="3600"/>
              </a:spcBef>
            </a:pPr>
            <a:r>
              <a:rPr lang="el-GR" i="1" cap="none" dirty="0"/>
              <a:t>Εκπαιδευτικός: </a:t>
            </a:r>
            <a:r>
              <a:rPr lang="el-GR" i="1" cap="none" dirty="0" err="1"/>
              <a:t>Κουκουρίκου</a:t>
            </a:r>
            <a:r>
              <a:rPr lang="el-GR" i="1" cap="none" dirty="0"/>
              <a:t> Στυλιανή, ΠΕ86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E95EBE5-3A0E-23F9-3B46-C4303388C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959" y="4595667"/>
            <a:ext cx="1503381" cy="1503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8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Ερώτηση ανοικτού τύπου σύντομης απάντησης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answer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4157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Ερωτήσεις στις οποίες ο ερωτώμενος καλείται να γράψει </a:t>
            </a: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</a:rPr>
              <a:t>ένα δικό του κείμενο ως απάντηση και όχι να επιλέξει από έτοιμες απαντήσεις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9.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Εισάγετε τη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ερώτηση ανοικτού</a:t>
            </a:r>
            <a:b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τύπου.</a:t>
            </a:r>
            <a:endParaRPr lang="el-GR" sz="2400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260B708-DF76-FC21-72B8-57D06018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968" y="3313243"/>
            <a:ext cx="7777786" cy="2926061"/>
          </a:xfrm>
          <a:prstGeom prst="rect">
            <a:avLst/>
          </a:prstGeom>
        </p:spPr>
      </p:pic>
      <p:sp>
        <p:nvSpPr>
          <p:cNvPr id="9" name="Πλαίσιο κειμένου 2">
            <a:extLst>
              <a:ext uri="{FF2B5EF4-FFF2-40B4-BE49-F238E27FC236}">
                <a16:creationId xmlns:a16="http://schemas.microsoft.com/office/drawing/2014/main" id="{EF3C0698-6316-DD15-8F35-54C3E59A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757" y="2971425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94131FC4-CD28-AE89-C3C1-665447C9C937}"/>
              </a:ext>
            </a:extLst>
          </p:cNvPr>
          <p:cNvSpPr/>
          <p:nvPr/>
        </p:nvSpPr>
        <p:spPr>
          <a:xfrm rot="5400000">
            <a:off x="5706511" y="3480256"/>
            <a:ext cx="21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00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Ερώτηση ανοικτού τύπου εκτενούς απάντησης</a:t>
            </a:r>
            <a:b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4157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Όπως και η ερώτηση ανοικτού τύπου σύντομης απάντησης, με τη διαφορά ότι ο ερωτώμενος έχει τη δυνατότητα να γράψει ως απάντηση ένα </a:t>
            </a: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κείμενο μεγαλύτερης έκτασης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.</a:t>
            </a:r>
            <a:endParaRPr lang="el-GR" sz="2400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9" name="Πλαίσιο κειμένου 2">
            <a:extLst>
              <a:ext uri="{FF2B5EF4-FFF2-40B4-BE49-F238E27FC236}">
                <a16:creationId xmlns:a16="http://schemas.microsoft.com/office/drawing/2014/main" id="{EF3C0698-6316-DD15-8F35-54C3E59A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757" y="3195547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F5120D-E621-C162-0803-06EC3FE7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00" y="3577746"/>
            <a:ext cx="9496254" cy="2993651"/>
          </a:xfrm>
          <a:prstGeom prst="rect">
            <a:avLst/>
          </a:prstGeom>
        </p:spPr>
      </p:pic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94131FC4-CD28-AE89-C3C1-665447C9C937}"/>
              </a:ext>
            </a:extLst>
          </p:cNvPr>
          <p:cNvSpPr/>
          <p:nvPr/>
        </p:nvSpPr>
        <p:spPr>
          <a:xfrm rot="5400000">
            <a:off x="5706511" y="3704378"/>
            <a:ext cx="21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29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F3B946-F1A3-1026-B102-B103F90E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63" y="2826080"/>
            <a:ext cx="7880708" cy="349757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Γραμμική κλίμακα (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4157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Χρησιμοποιείται για </a:t>
            </a: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</a:rPr>
              <a:t>αξιολόγηση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 απόψεων, στάσεων ή συμπεριφορών.</a:t>
            </a:r>
            <a:endParaRPr lang="en-US" dirty="0">
              <a:solidFill>
                <a:schemeClr val="tx1"/>
              </a:solidFill>
              <a:latin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10</a:t>
            </a: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Εισάγετε την </a:t>
            </a:r>
            <a:b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ερώτηση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, τα </a:t>
            </a:r>
            <a:b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αριθμητικά όρια</a:t>
            </a:r>
            <a:b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της κλίμακας και</a:t>
            </a:r>
            <a:b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τους αντίστοιχους</a:t>
            </a:r>
            <a:b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λεκτικούς</a:t>
            </a:r>
            <a:br>
              <a:rPr lang="en-US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χαρακτηρισμούς.</a:t>
            </a:r>
            <a:endParaRPr lang="el-GR" sz="24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Πλαίσιο κειμένου 2">
            <a:extLst>
              <a:ext uri="{FF2B5EF4-FFF2-40B4-BE49-F238E27FC236}">
                <a16:creationId xmlns:a16="http://schemas.microsoft.com/office/drawing/2014/main" id="{6481DF4F-A657-8D0C-F60F-35AAF0C6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70" y="2505501"/>
            <a:ext cx="268536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78E2EF3-1F9A-048B-1A60-7E7671966D87}"/>
              </a:ext>
            </a:extLst>
          </p:cNvPr>
          <p:cNvSpPr/>
          <p:nvPr/>
        </p:nvSpPr>
        <p:spPr>
          <a:xfrm rot="8559097">
            <a:off x="6711116" y="2940811"/>
            <a:ext cx="21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Πλαίσιο κειμένου 2">
            <a:extLst>
              <a:ext uri="{FF2B5EF4-FFF2-40B4-BE49-F238E27FC236}">
                <a16:creationId xmlns:a16="http://schemas.microsoft.com/office/drawing/2014/main" id="{2B9B3366-C730-0B2A-1463-2E71D7DF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1" y="5050066"/>
            <a:ext cx="2593825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τικέτες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4AE8C6D5-986C-4095-A8C3-188E43AEEADA}"/>
              </a:ext>
            </a:extLst>
          </p:cNvPr>
          <p:cNvSpPr/>
          <p:nvPr/>
        </p:nvSpPr>
        <p:spPr>
          <a:xfrm rot="10800000">
            <a:off x="6819115" y="5199088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Πλαίσιο κειμένου 2">
            <a:extLst>
              <a:ext uri="{FF2B5EF4-FFF2-40B4-BE49-F238E27FC236}">
                <a16:creationId xmlns:a16="http://schemas.microsoft.com/office/drawing/2014/main" id="{61357344-8FB2-0503-C3F6-250ED795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115" y="4187253"/>
            <a:ext cx="2593825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ριθμητικά όρια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B84701D5-45FC-1098-02BA-2180C4885ADA}"/>
              </a:ext>
            </a:extLst>
          </p:cNvPr>
          <p:cNvSpPr/>
          <p:nvPr/>
        </p:nvSpPr>
        <p:spPr>
          <a:xfrm rot="10800000">
            <a:off x="6178665" y="4317133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12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AC6AB-F7AC-26C2-EABE-CA978476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Ερωτήσεων</a:t>
            </a:r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7F573474-2A0F-F66C-CC7C-E092FD0E1277}"/>
              </a:ext>
            </a:extLst>
          </p:cNvPr>
          <p:cNvSpPr/>
          <p:nvPr/>
        </p:nvSpPr>
        <p:spPr>
          <a:xfrm>
            <a:off x="7361243" y="3121744"/>
            <a:ext cx="1260000" cy="1344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5997F677-5D0A-0595-1432-1FE0DE462E7B}"/>
              </a:ext>
            </a:extLst>
          </p:cNvPr>
          <p:cNvSpPr/>
          <p:nvPr/>
        </p:nvSpPr>
        <p:spPr>
          <a:xfrm>
            <a:off x="7361243" y="5513853"/>
            <a:ext cx="1260000" cy="1344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B557B-12A9-B5CB-F6D5-5A523B4ECB25}"/>
              </a:ext>
            </a:extLst>
          </p:cNvPr>
          <p:cNvSpPr txBox="1"/>
          <p:nvPr/>
        </p:nvSpPr>
        <p:spPr>
          <a:xfrm>
            <a:off x="870137" y="1913067"/>
            <a:ext cx="637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VIII. 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Ημερομηνία (</a:t>
            </a:r>
            <a:r>
              <a:rPr lang="el-GR" sz="2000" b="1" u="sng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Date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)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: </a:t>
            </a:r>
            <a:r>
              <a:rPr lang="el-GR" sz="2000" dirty="0">
                <a:latin typeface="Lucida Sans Unicode" panose="020B0602030504020204" pitchFamily="34" charset="0"/>
                <a:ea typeface="Times New Roman" panose="02020603050405020304" pitchFamily="18" charset="0"/>
              </a:rPr>
              <a:t>Ο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 ερωτώμενος καλείται να επιλέξει ως απάντηση μία ημερομηνία.</a:t>
            </a:r>
            <a:endParaRPr lang="el-GR" sz="3200" b="1" i="1" dirty="0">
              <a:cs typeface="Lucida Sans Unicode" panose="020B0602030504020204" pitchFamily="34" charset="0"/>
            </a:endParaRP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3760B1B8-0203-6A35-8F4E-1D65B25571F3}"/>
              </a:ext>
            </a:extLst>
          </p:cNvPr>
          <p:cNvSpPr/>
          <p:nvPr/>
        </p:nvSpPr>
        <p:spPr>
          <a:xfrm>
            <a:off x="7361243" y="2213028"/>
            <a:ext cx="1260000" cy="1344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3904A7FA-BADA-83E2-AC97-852BDD58C845}"/>
              </a:ext>
            </a:extLst>
          </p:cNvPr>
          <p:cNvSpPr/>
          <p:nvPr/>
        </p:nvSpPr>
        <p:spPr>
          <a:xfrm>
            <a:off x="7361243" y="4029474"/>
            <a:ext cx="1260000" cy="1344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132F8F-0C9D-C3C3-771A-8AE21CE92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" t="11441" r="2004" b="9311"/>
          <a:stretch/>
        </p:blipFill>
        <p:spPr bwMode="auto">
          <a:xfrm>
            <a:off x="8719629" y="1913067"/>
            <a:ext cx="2916000" cy="734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265CF7-A85C-C39E-6054-57BBB66EC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7258" r="2253" b="9297"/>
          <a:stretch/>
        </p:blipFill>
        <p:spPr bwMode="auto">
          <a:xfrm>
            <a:off x="8728554" y="2817101"/>
            <a:ext cx="2916000" cy="750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70F9FC9-E72E-CF89-4B49-407092D0AC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4712"/>
          <a:stretch/>
        </p:blipFill>
        <p:spPr bwMode="auto">
          <a:xfrm>
            <a:off x="8719629" y="3701884"/>
            <a:ext cx="2916000" cy="688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4238FA9-70A3-85CF-B2C6-EDF495666B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3876"/>
          <a:stretch/>
        </p:blipFill>
        <p:spPr bwMode="auto">
          <a:xfrm>
            <a:off x="8737480" y="5267177"/>
            <a:ext cx="2898149" cy="71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B13041-C41D-CC4F-4D5F-D058A82A13EF}"/>
              </a:ext>
            </a:extLst>
          </p:cNvPr>
          <p:cNvSpPr txBox="1"/>
          <p:nvPr/>
        </p:nvSpPr>
        <p:spPr>
          <a:xfrm>
            <a:off x="861213" y="2833004"/>
            <a:ext cx="6382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IX. 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Ώρα (</a:t>
            </a:r>
            <a:r>
              <a:rPr lang="en-US" sz="2000" b="1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Time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)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: </a:t>
            </a:r>
            <a:r>
              <a:rPr lang="el-GR" sz="2000" dirty="0">
                <a:latin typeface="Lucida Sans Unicode" panose="020B0602030504020204" pitchFamily="34" charset="0"/>
                <a:ea typeface="Times New Roman" panose="02020603050405020304" pitchFamily="18" charset="0"/>
              </a:rPr>
              <a:t>Ο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 ερωτώμενος καλείται να επιλέξει ως απάντηση μία ώρα.</a:t>
            </a:r>
            <a:endParaRPr lang="el-GR" sz="3200" b="1" i="1" dirty="0">
              <a:cs typeface="Lucida Sans Unicode" panose="020B0602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DD9FC-13FF-C152-90C4-F017D2345A8E}"/>
              </a:ext>
            </a:extLst>
          </p:cNvPr>
          <p:cNvSpPr txBox="1"/>
          <p:nvPr/>
        </p:nvSpPr>
        <p:spPr>
          <a:xfrm>
            <a:off x="870137" y="3608292"/>
            <a:ext cx="6301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X. 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Ανέβασμα αρχείου (</a:t>
            </a:r>
            <a:r>
              <a:rPr lang="el-GR" sz="2000" b="1" u="sng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File</a:t>
            </a:r>
            <a:r>
              <a:rPr lang="el-GR" sz="2000" b="1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u="sng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Upload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)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:</a:t>
            </a:r>
            <a:b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</a:b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Ο ερωτώμενος καλείται να ανεβάσει ένα αρχείο ως απάντηση.</a:t>
            </a:r>
            <a:endParaRPr lang="el-GR" sz="3600" b="1" i="1" dirty="0">
              <a:cs typeface="Lucida Sans Unicode" panose="020B0602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7B8C45-0095-3157-601B-B16FCAFAE2CC}"/>
              </a:ext>
            </a:extLst>
          </p:cNvPr>
          <p:cNvSpPr txBox="1"/>
          <p:nvPr/>
        </p:nvSpPr>
        <p:spPr>
          <a:xfrm>
            <a:off x="861212" y="4826727"/>
            <a:ext cx="63105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XI. 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Αναπτυσσόμενη λίστα (</a:t>
            </a:r>
            <a:r>
              <a:rPr lang="el-GR" sz="2000" b="1" u="sng" dirty="0" err="1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Dropdown</a:t>
            </a:r>
            <a:r>
              <a:rPr lang="el-GR" sz="2000" u="sng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)</a:t>
            </a:r>
            <a:r>
              <a:rPr lang="el-GR" sz="200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: Όπως οι ερωτήσεις κλειστού τύπου πολλαπλής επιλογής (I) με τη διαφορά ότι οι απαντήσεις εμφανίζονται σε λίστα που αναπτύσσεται προς τα κάτω.</a:t>
            </a:r>
            <a:endParaRPr lang="el-GR" sz="4000" b="1" i="1" dirty="0"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8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AC6AB-F7AC-26C2-EABE-CA978476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Προβολή Ερωτηματολογίου</a:t>
            </a: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3760B1B8-0203-6A35-8F4E-1D65B25571F3}"/>
              </a:ext>
            </a:extLst>
          </p:cNvPr>
          <p:cNvSpPr/>
          <p:nvPr/>
        </p:nvSpPr>
        <p:spPr>
          <a:xfrm rot="5400000" flipV="1">
            <a:off x="7748496" y="1966060"/>
            <a:ext cx="360000" cy="1344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4E931A-6AA2-23CB-973F-D7A92AAB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89" y="2231698"/>
            <a:ext cx="4586650" cy="1080000"/>
          </a:xfrm>
          <a:prstGeom prst="rect">
            <a:avLst/>
          </a:prstGeom>
        </p:spPr>
      </p:pic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69481B86-2DBB-4B16-AA5D-6BAEBF395607}"/>
              </a:ext>
            </a:extLst>
          </p:cNvPr>
          <p:cNvSpPr txBox="1">
            <a:spLocks/>
          </p:cNvSpPr>
          <p:nvPr/>
        </p:nvSpPr>
        <p:spPr>
          <a:xfrm>
            <a:off x="1106244" y="3477302"/>
            <a:ext cx="5464886" cy="28338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1</a:t>
            </a:r>
            <a:r>
              <a:rPr lang="el-GR" sz="2400" b="1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1.</a:t>
            </a:r>
            <a:r>
              <a:rPr lang="el-GR" sz="2400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Πατήστε το </a:t>
            </a:r>
            <a:r>
              <a:rPr lang="el-GR" sz="2400" dirty="0">
                <a:solidFill>
                  <a:schemeClr val="tx1"/>
                </a:solidFill>
                <a:latin typeface="Lucida Sans Unicode" panose="020B0602030504020204" pitchFamily="34" charset="0"/>
              </a:rPr>
              <a:t>κουμπί </a:t>
            </a:r>
            <a:r>
              <a:rPr lang="en-US" sz="2400" b="1" dirty="0">
                <a:solidFill>
                  <a:schemeClr val="tx1"/>
                </a:solidFill>
                <a:latin typeface="Lucida Sans Unicode" panose="020B0602030504020204" pitchFamily="34" charset="0"/>
              </a:rPr>
              <a:t>Preview</a:t>
            </a:r>
            <a:r>
              <a:rPr lang="en-US" sz="2400" dirty="0">
                <a:solidFill>
                  <a:schemeClr val="tx1"/>
                </a:solidFill>
                <a:latin typeface="Lucida Sans Unicode" panose="020B0602030504020204" pitchFamily="34" charset="0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Lucida Sans Unicode" panose="020B0602030504020204" pitchFamily="34" charset="0"/>
              </a:rPr>
              <a:t>(με το ματάκι) από τα εργαλεία που εμφανίζονται πάνω δεξιά, για να προβάλετε το ερωτηματολόγιο.</a:t>
            </a:r>
            <a:endParaRPr lang="el-GR" sz="2400" b="1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F75823D1-7506-B863-C7EE-537662DFBC76}"/>
              </a:ext>
            </a:extLst>
          </p:cNvPr>
          <p:cNvSpPr txBox="1">
            <a:spLocks/>
          </p:cNvSpPr>
          <p:nvPr/>
        </p:nvSpPr>
        <p:spPr>
          <a:xfrm>
            <a:off x="1106244" y="1900519"/>
            <a:ext cx="5464886" cy="145075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Έλεγχος της μορφής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 με την οποία θα εμφανίζεται στους ερωτώμενους όταν θα </a:t>
            </a: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δοθεί για συμπλήρωση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.</a:t>
            </a:r>
            <a:endParaRPr lang="el-GR" sz="2800" b="1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CC60CAA-32E7-4DEB-0FFD-03729AAF7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81"/>
          <a:stretch/>
        </p:blipFill>
        <p:spPr>
          <a:xfrm>
            <a:off x="6741462" y="3429000"/>
            <a:ext cx="5190562" cy="334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4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57C8B8-2A63-6BA6-6AAD-2BDD7CC5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Κοινοποίηση Ερωτηματολογίου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5758E7-D0D2-3D49-A01F-9AEB22250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94755"/>
            <a:ext cx="5289343" cy="4151825"/>
          </a:xfrm>
          <a:prstGeom prst="rect">
            <a:avLst/>
          </a:prstGeom>
        </p:spPr>
      </p:pic>
      <p:sp>
        <p:nvSpPr>
          <p:cNvPr id="5" name="Πλαίσιο κειμένου 2">
            <a:extLst>
              <a:ext uri="{FF2B5EF4-FFF2-40B4-BE49-F238E27FC236}">
                <a16:creationId xmlns:a16="http://schemas.microsoft.com/office/drawing/2014/main" id="{4EFFB30B-E4A9-47B8-7346-FEA926F6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463" y="1726622"/>
            <a:ext cx="986429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BA95FE9-8A60-96A1-01D2-562B25CDE115}"/>
              </a:ext>
            </a:extLst>
          </p:cNvPr>
          <p:cNvSpPr/>
          <p:nvPr/>
        </p:nvSpPr>
        <p:spPr>
          <a:xfrm rot="5400000">
            <a:off x="1938678" y="2503500"/>
            <a:ext cx="720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9" name="Πλαίσιο κειμένου 2">
            <a:extLst>
              <a:ext uri="{FF2B5EF4-FFF2-40B4-BE49-F238E27FC236}">
                <a16:creationId xmlns:a16="http://schemas.microsoft.com/office/drawing/2014/main" id="{18B68E83-98D3-F9DE-22E4-333DD140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040" y="1737360"/>
            <a:ext cx="94003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F4D8D053-86F0-91C6-2EFE-604006C7AF0B}"/>
              </a:ext>
            </a:extLst>
          </p:cNvPr>
          <p:cNvSpPr/>
          <p:nvPr/>
        </p:nvSpPr>
        <p:spPr>
          <a:xfrm rot="5400000">
            <a:off x="2656727" y="2512466"/>
            <a:ext cx="720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Πλαίσιο κειμένου 2">
            <a:extLst>
              <a:ext uri="{FF2B5EF4-FFF2-40B4-BE49-F238E27FC236}">
                <a16:creationId xmlns:a16="http://schemas.microsoft.com/office/drawing/2014/main" id="{07585BCA-5B20-973B-C9A3-4AF80D4D7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223" y="1735899"/>
            <a:ext cx="986429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HTML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286A7814-B264-5F53-02EB-11EBE8B58CDD}"/>
              </a:ext>
            </a:extLst>
          </p:cNvPr>
          <p:cNvSpPr/>
          <p:nvPr/>
        </p:nvSpPr>
        <p:spPr>
          <a:xfrm rot="5400000">
            <a:off x="3372775" y="2512467"/>
            <a:ext cx="720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9A281E-FB06-8EC4-F11F-542158D19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86" y="2094756"/>
            <a:ext cx="5438172" cy="2640256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EB763AA8-386D-7952-7272-C6B37E639C43}"/>
              </a:ext>
            </a:extLst>
          </p:cNvPr>
          <p:cNvSpPr/>
          <p:nvPr/>
        </p:nvSpPr>
        <p:spPr>
          <a:xfrm>
            <a:off x="5337752" y="5791742"/>
            <a:ext cx="758248" cy="3849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DF4B152-8116-5210-BE35-16E932278193}"/>
              </a:ext>
            </a:extLst>
          </p:cNvPr>
          <p:cNvSpPr/>
          <p:nvPr/>
        </p:nvSpPr>
        <p:spPr>
          <a:xfrm>
            <a:off x="11155680" y="4219791"/>
            <a:ext cx="787232" cy="4166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6" name="Πλαίσιο κειμένου 2">
            <a:extLst>
              <a:ext uri="{FF2B5EF4-FFF2-40B4-BE49-F238E27FC236}">
                <a16:creationId xmlns:a16="http://schemas.microsoft.com/office/drawing/2014/main" id="{722727A1-A07B-642A-A48A-465756D3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121" y="1737362"/>
            <a:ext cx="940035" cy="3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035B19C3-6B48-F74E-3A9D-FE4BEA7CDF40}"/>
              </a:ext>
            </a:extLst>
          </p:cNvPr>
          <p:cNvSpPr/>
          <p:nvPr/>
        </p:nvSpPr>
        <p:spPr>
          <a:xfrm rot="5400000">
            <a:off x="8241737" y="2512468"/>
            <a:ext cx="720000" cy="108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24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BAC6AB-F7AC-26C2-EABE-CA978476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Προβολή Απαντήσεων</a:t>
            </a: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F75823D1-7506-B863-C7EE-537662DFBC76}"/>
              </a:ext>
            </a:extLst>
          </p:cNvPr>
          <p:cNvSpPr txBox="1">
            <a:spLocks/>
          </p:cNvSpPr>
          <p:nvPr/>
        </p:nvSpPr>
        <p:spPr>
          <a:xfrm>
            <a:off x="1106244" y="1900519"/>
            <a:ext cx="5464886" cy="5653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Με πάτημα στο κουμπί </a:t>
            </a:r>
            <a:r>
              <a:rPr lang="en-US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</a:rPr>
              <a:t>Responses</a:t>
            </a:r>
            <a:endParaRPr lang="el-GR" sz="2800" b="1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E6B3BB2-B15D-D21E-8B89-7581F466D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9"/>
          <a:stretch/>
        </p:blipFill>
        <p:spPr>
          <a:xfrm>
            <a:off x="6959693" y="1801906"/>
            <a:ext cx="4619625" cy="66393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8E1F389-A68B-C3ED-78AB-D44DCB4B1C1A}"/>
              </a:ext>
            </a:extLst>
          </p:cNvPr>
          <p:cNvSpPr/>
          <p:nvPr/>
        </p:nvSpPr>
        <p:spPr>
          <a:xfrm>
            <a:off x="8340928" y="1801906"/>
            <a:ext cx="2058131" cy="6639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5E528F80-D93B-356D-B20F-9D76387AF177}"/>
              </a:ext>
            </a:extLst>
          </p:cNvPr>
          <p:cNvSpPr txBox="1">
            <a:spLocks/>
          </p:cNvSpPr>
          <p:nvPr/>
        </p:nvSpPr>
        <p:spPr>
          <a:xfrm>
            <a:off x="1105040" y="3146340"/>
            <a:ext cx="5464886" cy="5653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Β. Εμφάνιση Γραφημάτων</a:t>
            </a:r>
            <a:endParaRPr lang="el-GR" b="1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63F31EEB-6AEE-B364-8334-80B3BC84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2" y="3673656"/>
            <a:ext cx="5464887" cy="308077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7BAF38C-311B-EEF7-8C5D-39C88B579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376" y="3655726"/>
            <a:ext cx="6324322" cy="308077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D1C09F6-37DE-2490-9202-EEF37774B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221" y="2468936"/>
            <a:ext cx="733425" cy="790575"/>
          </a:xfrm>
          <a:prstGeom prst="rect">
            <a:avLst/>
          </a:prstGeom>
        </p:spPr>
      </p:pic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3508DDE4-4C28-2588-A9E6-FF8A3872B394}"/>
              </a:ext>
            </a:extLst>
          </p:cNvPr>
          <p:cNvSpPr txBox="1">
            <a:spLocks/>
          </p:cNvSpPr>
          <p:nvPr/>
        </p:nvSpPr>
        <p:spPr>
          <a:xfrm>
            <a:off x="1105039" y="2581565"/>
            <a:ext cx="6981125" cy="5653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Α. Δημιουργία Αρχείου Υπολογιστικών Φύλλων</a:t>
            </a:r>
            <a:endParaRPr lang="el-GR" b="1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Επεξήγηση με σύννεφο 9">
            <a:extLst>
              <a:ext uri="{FF2B5EF4-FFF2-40B4-BE49-F238E27FC236}">
                <a16:creationId xmlns:a16="http://schemas.microsoft.com/office/drawing/2014/main" id="{48280FFE-1AB6-64D2-24BB-972131FF43A9}"/>
              </a:ext>
            </a:extLst>
          </p:cNvPr>
          <p:cNvSpPr/>
          <p:nvPr/>
        </p:nvSpPr>
        <p:spPr>
          <a:xfrm>
            <a:off x="5891227" y="908191"/>
            <a:ext cx="5544248" cy="1944048"/>
          </a:xfrm>
          <a:prstGeom prst="cloudCallout">
            <a:avLst>
              <a:gd name="adj1" fmla="val -39386"/>
              <a:gd name="adj2" fmla="val 606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Ευχαριστώ για την προσοχή!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ADB52-68D9-6899-3343-5B6E30411403}"/>
              </a:ext>
            </a:extLst>
          </p:cNvPr>
          <p:cNvSpPr txBox="1"/>
          <p:nvPr/>
        </p:nvSpPr>
        <p:spPr>
          <a:xfrm>
            <a:off x="528918" y="5351929"/>
            <a:ext cx="11080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pc="300" dirty="0" err="1"/>
              <a:t>Ομαδοσυνεργατικά</a:t>
            </a:r>
            <a:r>
              <a:rPr lang="el-GR" sz="2000" spc="300" dirty="0"/>
              <a:t> Εργαλεία στη Διδασκαλία </a:t>
            </a:r>
            <a:br>
              <a:rPr lang="el-GR" sz="2000" spc="300" dirty="0"/>
            </a:br>
            <a:r>
              <a:rPr lang="el-GR" sz="2000" b="1" i="1" spc="300" dirty="0"/>
              <a:t>Ερωτηματολόγια με </a:t>
            </a:r>
            <a:r>
              <a:rPr lang="en-US" sz="2000" b="1" i="1" spc="300" dirty="0"/>
              <a:t>Google Forms</a:t>
            </a:r>
            <a:endParaRPr lang="el-GR" sz="2000" b="1" i="1" spc="300" dirty="0"/>
          </a:p>
          <a:p>
            <a:pPr algn="r"/>
            <a:r>
              <a:rPr lang="el-GR" sz="2000" b="1" i="1" cap="none" dirty="0" err="1"/>
              <a:t>Ενδοσχολική</a:t>
            </a:r>
            <a:r>
              <a:rPr lang="el-GR" sz="2000" b="1" i="1" cap="none" dirty="0"/>
              <a:t> Επιμόρφωση - 2</a:t>
            </a:r>
            <a:r>
              <a:rPr lang="el-GR" sz="2000" b="1" i="1" cap="none" baseline="30000" dirty="0"/>
              <a:t>ο</a:t>
            </a:r>
            <a:r>
              <a:rPr lang="el-GR" sz="2000" b="1" i="1" cap="none" dirty="0"/>
              <a:t> ΓΕΛ Νεάπολης</a:t>
            </a:r>
            <a:endParaRPr lang="en-US" sz="2000" b="1" i="1" cap="none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2E7E6C-17F2-81B5-DBF9-53E77B3DA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76" y="2810398"/>
            <a:ext cx="1787024" cy="1787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81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εργαλείο </a:t>
            </a:r>
            <a:r>
              <a:rPr lang="en-US" dirty="0"/>
              <a:t>Google Forms</a:t>
            </a:r>
            <a:endParaRPr lang="el-GR" dirty="0"/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BCF06E07-FCD8-1F8B-0F30-D548BC44E9AC}"/>
              </a:ext>
            </a:extLst>
          </p:cNvPr>
          <p:cNvSpPr txBox="1">
            <a:spLocks/>
          </p:cNvSpPr>
          <p:nvPr/>
        </p:nvSpPr>
        <p:spPr>
          <a:xfrm>
            <a:off x="1097280" y="2034827"/>
            <a:ext cx="5231802" cy="33619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Δημιουργία </a:t>
            </a:r>
            <a:r>
              <a:rPr lang="el-GR" sz="2400" b="1" i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ερωτηματολογίων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και </a:t>
            </a:r>
            <a:r>
              <a:rPr lang="el-GR" sz="2400" b="1" i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κουίζ ερωτήσεων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Εύκολη και γρήγορη υλοποίηση </a:t>
            </a:r>
            <a:r>
              <a:rPr lang="el-GR" sz="2400" b="1" i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ερευνών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</a:t>
            </a:r>
            <a:r>
              <a:rPr lang="el-GR" sz="2400" u="sng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Άμεση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l-GR" sz="2400" b="1" i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συλλογή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απαντήσεων</a:t>
            </a:r>
            <a:endParaRPr lang="el-GR" sz="2400" b="1" i="1" dirty="0">
              <a:solidFill>
                <a:srgbClr val="000000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</a:t>
            </a:r>
            <a:r>
              <a:rPr lang="el-GR" sz="2400" u="sng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Ανάλυση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απαντήσεων και δημιουργία </a:t>
            </a:r>
            <a:r>
              <a:rPr lang="el-GR" sz="2400" b="1" i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γραφημάτων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E54A72-605D-42D4-1403-1A6197F2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617" y="259100"/>
            <a:ext cx="1507171" cy="150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6E0378F-D624-8149-BFFC-5D96A6F3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82" y="2079652"/>
            <a:ext cx="5385688" cy="3627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52F34D-3C41-6122-722B-0339C1416277}"/>
              </a:ext>
            </a:extLst>
          </p:cNvPr>
          <p:cNvSpPr txBox="1"/>
          <p:nvPr/>
        </p:nvSpPr>
        <p:spPr>
          <a:xfrm flipH="1">
            <a:off x="1058730" y="5805849"/>
            <a:ext cx="650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Παράδειγμα: </a:t>
            </a:r>
            <a:r>
              <a:rPr lang="de-DE" sz="2000" i="1" dirty="0">
                <a:hlinkClick r:id="rId4"/>
              </a:rPr>
              <a:t>https://forms.gle/kFb2o3i349B1ZSE96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027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Σύνδεση στο εργαλείο </a:t>
            </a:r>
            <a:r>
              <a:rPr lang="en-US" dirty="0"/>
              <a:t>Google Forms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3991"/>
            <a:ext cx="10058400" cy="4402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400" b="1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1.</a:t>
            </a:r>
            <a:r>
              <a:rPr lang="el-GR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Μεταβείτε στο περιβάλλον του </a:t>
            </a:r>
            <a:r>
              <a:rPr lang="en-US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Padlet</a:t>
            </a:r>
            <a:r>
              <a:rPr lang="el-GR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στη διεύθυνση</a:t>
            </a:r>
            <a:r>
              <a:rPr lang="en-US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l-GR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forms</a:t>
            </a:r>
            <a:r>
              <a:rPr lang="el-GR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google</a:t>
            </a:r>
            <a:r>
              <a:rPr lang="el-GR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</a:t>
            </a:r>
            <a:r>
              <a:rPr lang="el-GR" sz="2400" u="sng" dirty="0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de-DE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l-GR" sz="2400" b="1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2. </a:t>
            </a:r>
            <a:r>
              <a:rPr lang="el-GR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Συνδεθείτε με τους </a:t>
            </a:r>
            <a:r>
              <a:rPr lang="el-GR" sz="2400" b="1" u="sng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κωδικούς της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Google</a:t>
            </a:r>
            <a:r>
              <a:rPr lang="el-GR" sz="240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endParaRPr lang="en-US" sz="2400" dirty="0"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3. 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Πατήστε στην επιλογή δημιουργίας </a:t>
            </a:r>
            <a:r>
              <a:rPr lang="el-GR" sz="2400" b="1" u="sng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νέας φόρμας</a:t>
            </a:r>
            <a:r>
              <a:rPr lang="en-US" sz="24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l-GR" sz="2400" b="1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ερωτηματολογίου)</a:t>
            </a:r>
            <a:r>
              <a:rPr lang="el-GR" sz="2400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392899F-FBBA-10E2-40ED-947D5F507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68" y="3780985"/>
            <a:ext cx="2144973" cy="234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λαίσιο κειμένου 2">
            <a:extLst>
              <a:ext uri="{FF2B5EF4-FFF2-40B4-BE49-F238E27FC236}">
                <a16:creationId xmlns:a16="http://schemas.microsoft.com/office/drawing/2014/main" id="{09F12E5B-3D95-031F-5C60-2D582E60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8" y="1184254"/>
            <a:ext cx="1988326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Τίτλος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C12D79-EF24-D0B1-E1E8-DDF23B5D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 bwMode="auto">
          <a:xfrm>
            <a:off x="1882588" y="301963"/>
            <a:ext cx="9807073" cy="5522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Πλαίσιο κειμένου 2">
            <a:extLst>
              <a:ext uri="{FF2B5EF4-FFF2-40B4-BE49-F238E27FC236}">
                <a16:creationId xmlns:a16="http://schemas.microsoft.com/office/drawing/2014/main" id="{A2510F64-FE1A-D051-B6A0-F95E376C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824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Περιγραφή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Πλαίσιο κειμένου 2">
            <a:extLst>
              <a:ext uri="{FF2B5EF4-FFF2-40B4-BE49-F238E27FC236}">
                <a16:creationId xmlns:a16="http://schemas.microsoft.com/office/drawing/2014/main" id="{2724BF77-6437-562A-378A-74084E4B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" y="2877724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Πλαίσιο κειμένου 2">
            <a:extLst>
              <a:ext uri="{FF2B5EF4-FFF2-40B4-BE49-F238E27FC236}">
                <a16:creationId xmlns:a16="http://schemas.microsoft.com/office/drawing/2014/main" id="{7B78167F-4800-ACF4-B9E3-36D4A6E5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04" y="3964728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Απαντήσεις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15742F56-3230-01A7-8D4E-9443B2E97E78}"/>
              </a:ext>
            </a:extLst>
          </p:cNvPr>
          <p:cNvSpPr/>
          <p:nvPr/>
        </p:nvSpPr>
        <p:spPr>
          <a:xfrm>
            <a:off x="1165847" y="1397931"/>
            <a:ext cx="105503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B8AF5FB3-674B-E913-0E65-39A4F789BF58}"/>
              </a:ext>
            </a:extLst>
          </p:cNvPr>
          <p:cNvSpPr/>
          <p:nvPr/>
        </p:nvSpPr>
        <p:spPr>
          <a:xfrm>
            <a:off x="1487858" y="3044677"/>
            <a:ext cx="764807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5B4DEBA2-0094-461B-E8F4-F8A952A190F0}"/>
              </a:ext>
            </a:extLst>
          </p:cNvPr>
          <p:cNvSpPr/>
          <p:nvPr/>
        </p:nvSpPr>
        <p:spPr>
          <a:xfrm>
            <a:off x="1637949" y="1965629"/>
            <a:ext cx="574855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FD0F39D3-E969-B421-CEC1-094EC6CF2C3D}"/>
              </a:ext>
            </a:extLst>
          </p:cNvPr>
          <p:cNvSpPr/>
          <p:nvPr/>
        </p:nvSpPr>
        <p:spPr>
          <a:xfrm>
            <a:off x="1694509" y="4349027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AA4B22D2-21E8-9E1A-FD89-41FBDEBB7238}"/>
              </a:ext>
            </a:extLst>
          </p:cNvPr>
          <p:cNvSpPr/>
          <p:nvPr/>
        </p:nvSpPr>
        <p:spPr>
          <a:xfrm rot="20538512">
            <a:off x="1729493" y="3908844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9" name="Πλαίσιο κειμένου 2">
            <a:extLst>
              <a:ext uri="{FF2B5EF4-FFF2-40B4-BE49-F238E27FC236}">
                <a16:creationId xmlns:a16="http://schemas.microsoft.com/office/drawing/2014/main" id="{A113BEB3-7A27-4BF9-4CB5-77913AF4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179" y="1771228"/>
            <a:ext cx="2766799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Τύπος Ερώτησης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88B48A30-1400-0655-8F7B-7825D9045721}"/>
              </a:ext>
            </a:extLst>
          </p:cNvPr>
          <p:cNvSpPr/>
          <p:nvPr/>
        </p:nvSpPr>
        <p:spPr>
          <a:xfrm rot="5400000">
            <a:off x="8977792" y="2462237"/>
            <a:ext cx="507575" cy="1270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1" name="Πλαίσιο κειμένου 2">
            <a:extLst>
              <a:ext uri="{FF2B5EF4-FFF2-40B4-BE49-F238E27FC236}">
                <a16:creationId xmlns:a16="http://schemas.microsoft.com/office/drawing/2014/main" id="{5EC25E4E-7B44-5519-5B61-EE0C44B73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335" y="5097530"/>
            <a:ext cx="3441628" cy="6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Αντιγραφή Ερώτησης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Πλαίσιο κειμένου 2">
            <a:extLst>
              <a:ext uri="{FF2B5EF4-FFF2-40B4-BE49-F238E27FC236}">
                <a16:creationId xmlns:a16="http://schemas.microsoft.com/office/drawing/2014/main" id="{8C12CB67-6246-165F-F1F1-CCEDA56A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809" y="4306924"/>
            <a:ext cx="2982649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Διαγραφή Ερώτησης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Βέλος: Δεξιό 22">
            <a:extLst>
              <a:ext uri="{FF2B5EF4-FFF2-40B4-BE49-F238E27FC236}">
                <a16:creationId xmlns:a16="http://schemas.microsoft.com/office/drawing/2014/main" id="{C012E2F8-7527-F610-CBA2-B6FF13A350DE}"/>
              </a:ext>
            </a:extLst>
          </p:cNvPr>
          <p:cNvSpPr/>
          <p:nvPr/>
        </p:nvSpPr>
        <p:spPr>
          <a:xfrm rot="5400000">
            <a:off x="7971747" y="4897937"/>
            <a:ext cx="360000" cy="126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4" name="Βέλος: Δεξιό 23">
            <a:extLst>
              <a:ext uri="{FF2B5EF4-FFF2-40B4-BE49-F238E27FC236}">
                <a16:creationId xmlns:a16="http://schemas.microsoft.com/office/drawing/2014/main" id="{854F9AF6-90D1-4811-A09D-8FECF6ECBAF3}"/>
              </a:ext>
            </a:extLst>
          </p:cNvPr>
          <p:cNvSpPr/>
          <p:nvPr/>
        </p:nvSpPr>
        <p:spPr>
          <a:xfrm>
            <a:off x="6841624" y="5250606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" name="Πλαίσιο κειμένου 2">
            <a:extLst>
              <a:ext uri="{FF2B5EF4-FFF2-40B4-BE49-F238E27FC236}">
                <a16:creationId xmlns:a16="http://schemas.microsoft.com/office/drawing/2014/main" id="{FA023904-2F10-BFE6-0A5C-CAABAECD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364" y="5875746"/>
            <a:ext cx="3655769" cy="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Υποχρεωτική 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B429EF1C-F349-3DBB-E0E5-C21113F6DB1B}"/>
              </a:ext>
            </a:extLst>
          </p:cNvPr>
          <p:cNvSpPr/>
          <p:nvPr/>
        </p:nvSpPr>
        <p:spPr>
          <a:xfrm rot="16200000" flipV="1">
            <a:off x="9531605" y="5659937"/>
            <a:ext cx="360000" cy="126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85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Ερωτηματολογίου</a:t>
            </a:r>
            <a:endParaRPr lang="el-GR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4" y="1881587"/>
            <a:ext cx="10058400" cy="3604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4.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Εισάγετε τον </a:t>
            </a: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τίτλο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του ερωτηματολογίου στο πεδίο του τίτλου (αντί του </a:t>
            </a:r>
            <a: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Untitled form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) και από κάτω μία σύντομη </a:t>
            </a: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περιγραφή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Form description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).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4BC92EF-A723-7AB6-831D-BD6A65CE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6" y="3801315"/>
            <a:ext cx="9810469" cy="2388129"/>
          </a:xfrm>
          <a:prstGeom prst="rect">
            <a:avLst/>
          </a:prstGeom>
        </p:spPr>
      </p:pic>
      <p:sp>
        <p:nvSpPr>
          <p:cNvPr id="11" name="Πλαίσιο κειμένου 2">
            <a:extLst>
              <a:ext uri="{FF2B5EF4-FFF2-40B4-BE49-F238E27FC236}">
                <a16:creationId xmlns:a16="http://schemas.microsoft.com/office/drawing/2014/main" id="{041EC331-05DF-614F-4329-C9638196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68" y="4160534"/>
            <a:ext cx="1988326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Τίτλος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Πλαίσιο κειμένου 2">
            <a:extLst>
              <a:ext uri="{FF2B5EF4-FFF2-40B4-BE49-F238E27FC236}">
                <a16:creationId xmlns:a16="http://schemas.microsoft.com/office/drawing/2014/main" id="{95E620AA-1A93-5CE9-4A0E-5FAC2A72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9" y="4770104"/>
            <a:ext cx="2115671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Περιγραφή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95423AD2-9344-1CD6-0620-FFFB992BA433}"/>
              </a:ext>
            </a:extLst>
          </p:cNvPr>
          <p:cNvSpPr/>
          <p:nvPr/>
        </p:nvSpPr>
        <p:spPr>
          <a:xfrm>
            <a:off x="1255497" y="4374211"/>
            <a:ext cx="93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B52CB3D2-6A8F-34EF-959E-C2CD777CDD80}"/>
              </a:ext>
            </a:extLst>
          </p:cNvPr>
          <p:cNvSpPr/>
          <p:nvPr/>
        </p:nvSpPr>
        <p:spPr>
          <a:xfrm>
            <a:off x="1727599" y="4941909"/>
            <a:ext cx="468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5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l-GR" u="sng" dirty="0"/>
              <a:t>Δημιουργία Ερωτήσεων</a:t>
            </a:r>
            <a:br>
              <a:rPr lang="el-GR" dirty="0"/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Ερώτηση Κλειστού Τύπου Πολλαπλής Επιλογής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Choice)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3604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ρω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τήσεις στις οποίες </a:t>
            </a: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ο ερωτώμενος μπορεί να επιλέξει μία μόνο απάντηση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5</a:t>
            </a: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Εισάγετε την ερώτηση και 2 πιθανές απαντήσεις: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l-GR" sz="2400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l-GR" sz="2400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l-GR" sz="2400" dirty="0">
              <a:solidFill>
                <a:schemeClr val="tx1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6. Προσθέστε μία ακόμη ερώτηση ή </a:t>
            </a:r>
            <a: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“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διπλασιάστε</a:t>
            </a:r>
            <a:r>
              <a:rPr lang="en-US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”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την 1η.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294E2B-F076-F5EB-02D1-F3BAFC821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" b="1"/>
          <a:stretch/>
        </p:blipFill>
        <p:spPr bwMode="auto">
          <a:xfrm>
            <a:off x="3035057" y="3117498"/>
            <a:ext cx="8538381" cy="2700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Πλαίσιο κειμένου 2">
            <a:extLst>
              <a:ext uri="{FF2B5EF4-FFF2-40B4-BE49-F238E27FC236}">
                <a16:creationId xmlns:a16="http://schemas.microsoft.com/office/drawing/2014/main" id="{6481DF4F-A657-8D0C-F60F-35AAF0C6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9" y="3442503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Πλαίσιο κειμένου 2">
            <a:extLst>
              <a:ext uri="{FF2B5EF4-FFF2-40B4-BE49-F238E27FC236}">
                <a16:creationId xmlns:a16="http://schemas.microsoft.com/office/drawing/2014/main" id="{2B9B3366-C730-0B2A-1463-2E71D7DF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67" y="4344530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Απαντήσεις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78E2EF3-1F9A-048B-1A60-7E7671966D87}"/>
              </a:ext>
            </a:extLst>
          </p:cNvPr>
          <p:cNvSpPr/>
          <p:nvPr/>
        </p:nvSpPr>
        <p:spPr>
          <a:xfrm>
            <a:off x="2258829" y="3609456"/>
            <a:ext cx="764807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3692FA0A-32DD-3A47-60BA-92680D7C44CD}"/>
              </a:ext>
            </a:extLst>
          </p:cNvPr>
          <p:cNvSpPr/>
          <p:nvPr/>
        </p:nvSpPr>
        <p:spPr>
          <a:xfrm>
            <a:off x="2465480" y="4594357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4AE8C6D5-986C-4095-A8C3-188E43AEEADA}"/>
              </a:ext>
            </a:extLst>
          </p:cNvPr>
          <p:cNvSpPr/>
          <p:nvPr/>
        </p:nvSpPr>
        <p:spPr>
          <a:xfrm rot="20538512">
            <a:off x="2500464" y="4234856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Πλαίσιο κειμένου 2">
            <a:extLst>
              <a:ext uri="{FF2B5EF4-FFF2-40B4-BE49-F238E27FC236}">
                <a16:creationId xmlns:a16="http://schemas.microsoft.com/office/drawing/2014/main" id="{EC81B553-5573-3160-FD03-2DD0FD7A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6991" y="2376533"/>
            <a:ext cx="1571064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Ερώτησης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E4652BAD-C158-053E-4018-9AE0A3B761E5}"/>
              </a:ext>
            </a:extLst>
          </p:cNvPr>
          <p:cNvSpPr/>
          <p:nvPr/>
        </p:nvSpPr>
        <p:spPr>
          <a:xfrm rot="5400000">
            <a:off x="11134070" y="3106917"/>
            <a:ext cx="215900" cy="717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7" name="Πλαίσιο κειμένου 2">
            <a:extLst>
              <a:ext uri="{FF2B5EF4-FFF2-40B4-BE49-F238E27FC236}">
                <a16:creationId xmlns:a16="http://schemas.microsoft.com/office/drawing/2014/main" id="{99AE692F-B42F-A710-1729-F0D386BA4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18" y="5326377"/>
            <a:ext cx="2019302" cy="4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6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Διπλασιασμός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Βέλος: Δεξιό 17">
            <a:extLst>
              <a:ext uri="{FF2B5EF4-FFF2-40B4-BE49-F238E27FC236}">
                <a16:creationId xmlns:a16="http://schemas.microsoft.com/office/drawing/2014/main" id="{050C17C2-9BEF-E578-05E5-1E4DB3E51D8A}"/>
              </a:ext>
            </a:extLst>
          </p:cNvPr>
          <p:cNvSpPr/>
          <p:nvPr/>
        </p:nvSpPr>
        <p:spPr>
          <a:xfrm>
            <a:off x="7411164" y="5497313"/>
            <a:ext cx="396000" cy="717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73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Ερώτηση Κλειστού Τύπου με Περισσότερες από μία Απαντήσεις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CheckBox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3604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E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ρω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τήσεις στις οποίες </a:t>
            </a: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ο ερωτώμενος μπορεί να επιλέξει </a:t>
            </a: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καμία ή περισσότερες α</a:t>
            </a:r>
            <a:r>
              <a:rPr lang="el-GR" b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παντήσεις</a:t>
            </a:r>
            <a:r>
              <a:rPr lang="el-GR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7.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Εισάγετε την 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ερώτηση και 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ορισμένες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απαντήσεις:</a:t>
            </a:r>
          </a:p>
        </p:txBody>
      </p:sp>
      <p:sp>
        <p:nvSpPr>
          <p:cNvPr id="5" name="Πλαίσιο κειμένου 2">
            <a:extLst>
              <a:ext uri="{FF2B5EF4-FFF2-40B4-BE49-F238E27FC236}">
                <a16:creationId xmlns:a16="http://schemas.microsoft.com/office/drawing/2014/main" id="{6481DF4F-A657-8D0C-F60F-35AAF0C6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711" y="2451472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2A91E2F-60F9-D6B5-6E00-15E2E89D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76" y="2866177"/>
            <a:ext cx="8107178" cy="3812835"/>
          </a:xfrm>
          <a:prstGeom prst="rect">
            <a:avLst/>
          </a:prstGeom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78E2EF3-1F9A-048B-1A60-7E7671966D87}"/>
              </a:ext>
            </a:extLst>
          </p:cNvPr>
          <p:cNvSpPr/>
          <p:nvPr/>
        </p:nvSpPr>
        <p:spPr>
          <a:xfrm rot="5400000">
            <a:off x="7454629" y="2933408"/>
            <a:ext cx="21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Πλαίσιο κειμένου 2">
            <a:extLst>
              <a:ext uri="{FF2B5EF4-FFF2-40B4-BE49-F238E27FC236}">
                <a16:creationId xmlns:a16="http://schemas.microsoft.com/office/drawing/2014/main" id="{2B9B3366-C730-0B2A-1463-2E71D7DF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173" y="4299104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Απαντήσεις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4AE8C6D5-986C-4095-A8C3-188E43AEEADA}"/>
              </a:ext>
            </a:extLst>
          </p:cNvPr>
          <p:cNvSpPr/>
          <p:nvPr/>
        </p:nvSpPr>
        <p:spPr>
          <a:xfrm rot="10800000">
            <a:off x="6561016" y="4492848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3692FA0A-32DD-3A47-60BA-92680D7C44CD}"/>
              </a:ext>
            </a:extLst>
          </p:cNvPr>
          <p:cNvSpPr/>
          <p:nvPr/>
        </p:nvSpPr>
        <p:spPr>
          <a:xfrm rot="20646512" flipH="1">
            <a:off x="6561016" y="4787073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4031E400-1561-6900-6558-FF2DF2D6C08F}"/>
              </a:ext>
            </a:extLst>
          </p:cNvPr>
          <p:cNvSpPr/>
          <p:nvPr/>
        </p:nvSpPr>
        <p:spPr>
          <a:xfrm rot="9938873">
            <a:off x="6568758" y="5123287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8D7791DA-9571-5745-720A-AE49470789ED}"/>
              </a:ext>
            </a:extLst>
          </p:cNvPr>
          <p:cNvSpPr/>
          <p:nvPr/>
        </p:nvSpPr>
        <p:spPr>
          <a:xfrm rot="11584445">
            <a:off x="6568783" y="4200294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BF30C560-0308-9994-133A-7215092D90FD}"/>
              </a:ext>
            </a:extLst>
          </p:cNvPr>
          <p:cNvSpPr/>
          <p:nvPr/>
        </p:nvSpPr>
        <p:spPr>
          <a:xfrm rot="11584445">
            <a:off x="6545426" y="3831054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3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7EF838-3C18-86CC-B245-128AA461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40" y="2536083"/>
            <a:ext cx="7845914" cy="415790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Πλέγμα με ερωτήσεις κλειστού τύπου πολλαπλής επιλογής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Choice Grid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4157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</a:rPr>
              <a:t>Ομαδοποίηση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 ερωτήσεων που έχουν τις ίδιες απαντήσεις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8.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Εισάγετε τη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γενική ερώτηση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,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τις </a:t>
            </a:r>
            <a: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ερωτήσεις ως</a:t>
            </a:r>
            <a:b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i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γραμμές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και τις</a:t>
            </a:r>
            <a:b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απαντήσεις ως</a:t>
            </a:r>
            <a:b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</a:br>
            <a:r>
              <a:rPr lang="el-GR" sz="2400" b="1" i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στήλες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5" name="Πλαίσιο κειμένου 2">
            <a:extLst>
              <a:ext uri="{FF2B5EF4-FFF2-40B4-BE49-F238E27FC236}">
                <a16:creationId xmlns:a16="http://schemas.microsoft.com/office/drawing/2014/main" id="{6481DF4F-A657-8D0C-F60F-35AAF0C6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70" y="2505501"/>
            <a:ext cx="268536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Γενική Ερώτηση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678E2EF3-1F9A-048B-1A60-7E7671966D87}"/>
              </a:ext>
            </a:extLst>
          </p:cNvPr>
          <p:cNvSpPr/>
          <p:nvPr/>
        </p:nvSpPr>
        <p:spPr>
          <a:xfrm rot="8559097">
            <a:off x="6711116" y="2940811"/>
            <a:ext cx="216000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Πλαίσιο κειμένου 2">
            <a:extLst>
              <a:ext uri="{FF2B5EF4-FFF2-40B4-BE49-F238E27FC236}">
                <a16:creationId xmlns:a16="http://schemas.microsoft.com/office/drawing/2014/main" id="{2B9B3366-C730-0B2A-1463-2E71D7DF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091" y="3322403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Απαντήσεις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id="{4AE8C6D5-986C-4095-A8C3-188E43AEEADA}"/>
              </a:ext>
            </a:extLst>
          </p:cNvPr>
          <p:cNvSpPr/>
          <p:nvPr/>
        </p:nvSpPr>
        <p:spPr>
          <a:xfrm rot="10800000">
            <a:off x="8703580" y="3499981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Πλαίσιο κειμένου 2">
            <a:extLst>
              <a:ext uri="{FF2B5EF4-FFF2-40B4-BE49-F238E27FC236}">
                <a16:creationId xmlns:a16="http://schemas.microsoft.com/office/drawing/2014/main" id="{61357344-8FB2-0503-C3F6-250ED795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421" y="3331367"/>
            <a:ext cx="2051480" cy="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Ερω</a:t>
            </a:r>
            <a:r>
              <a:rPr lang="el-GR" sz="20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τήσεις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B84701D5-45FC-1098-02BA-2180C4885ADA}"/>
              </a:ext>
            </a:extLst>
          </p:cNvPr>
          <p:cNvSpPr/>
          <p:nvPr/>
        </p:nvSpPr>
        <p:spPr>
          <a:xfrm rot="10800000">
            <a:off x="5063910" y="3508945"/>
            <a:ext cx="509496" cy="126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79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64AE89-11F1-94FB-5FD8-3B414D5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927475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Πλέγμα με ερωτήσεις κλειστού τύπου με περισσότερες από μία απαντήσεις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Checkboxes Grid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B3A655-DCC9-519F-874B-0A3CB0B2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243" y="1881587"/>
            <a:ext cx="10440297" cy="41579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b="1" u="sng" dirty="0">
                <a:solidFill>
                  <a:schemeClr val="tx1"/>
                </a:solidFill>
                <a:latin typeface="Lucida Sans Unicode" panose="020B0602030504020204" pitchFamily="34" charset="0"/>
              </a:rPr>
              <a:t>Ομαδοποίηση</a:t>
            </a:r>
            <a:r>
              <a:rPr lang="el-GR" dirty="0">
                <a:solidFill>
                  <a:schemeClr val="tx1"/>
                </a:solidFill>
                <a:latin typeface="Lucida Sans Unicode" panose="020B0602030504020204" pitchFamily="34" charset="0"/>
              </a:rPr>
              <a:t> ερωτήσεων που έχουν τις ίδιες απαντήσεις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b="1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Όπως και στο πλέγμα με ερωτήσεις κλειστού τύπου πολλαπλής επιλογής, γίνεται εισαγωγή: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της </a:t>
            </a: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γενικής ερώτηση</a:t>
            </a:r>
            <a:r>
              <a:rPr lang="el-GR" sz="2400" b="1" dirty="0">
                <a:solidFill>
                  <a:schemeClr val="tx1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ς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4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των </a:t>
            </a:r>
            <a: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ερωτήσεων ως </a:t>
            </a:r>
            <a:r>
              <a:rPr lang="el-GR" sz="2400" b="1" i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γραμμές</a:t>
            </a: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και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των </a:t>
            </a:r>
            <a:r>
              <a:rPr lang="el-GR" sz="2400" b="1" i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απαντήσεων ως </a:t>
            </a:r>
            <a:r>
              <a:rPr lang="el-GR" sz="2400" b="1" i="1" u="sng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στήλες</a:t>
            </a:r>
            <a:endParaRPr lang="el-GR" sz="2400" dirty="0">
              <a:solidFill>
                <a:schemeClr val="tx1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3355BA-F568-583B-CB0B-2C80806D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83" y="3413131"/>
            <a:ext cx="4183757" cy="10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7007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</TotalTime>
  <Words>638</Words>
  <Application>Microsoft Office PowerPoint</Application>
  <PresentationFormat>Ευρεία οθόνη</PresentationFormat>
  <Paragraphs>88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Lucida Sans Unicode</vt:lpstr>
      <vt:lpstr>Wingdings</vt:lpstr>
      <vt:lpstr>Ανασκόπηση</vt:lpstr>
      <vt:lpstr>Ομαδοσυνεργατικά Εργαλεία στη Διδασκαλία  Ερωτηματολόγια με Google Forms</vt:lpstr>
      <vt:lpstr>Το εργαλείο Google Forms</vt:lpstr>
      <vt:lpstr>Σύνδεση στο εργαλείο Google Forms</vt:lpstr>
      <vt:lpstr>Παρουσίαση του PowerPoint</vt:lpstr>
      <vt:lpstr>Δημιουργία Ερωτηματολογίου</vt:lpstr>
      <vt:lpstr>Δημιουργία Ερωτήσεων I. Ερώτηση Κλειστού Τύπου Πολλαπλής Επιλογής (Multiple Choice)</vt:lpstr>
      <vt:lpstr>II. Ερώτηση Κλειστού Τύπου με Περισσότερες από μία Απαντήσεις (CheckBox)</vt:lpstr>
      <vt:lpstr>III. Πλέγμα με ερωτήσεις κλειστού τύπου πολλαπλής επιλογής (Multiple Choice Grid)</vt:lpstr>
      <vt:lpstr>IV. Πλέγμα με ερωτήσεις κλειστού τύπου με περισσότερες από μία απαντήσεις (Checkboxes Grid)</vt:lpstr>
      <vt:lpstr>V. Ερώτηση ανοικτού τύπου σύντομης απάντησης (Short answer)</vt:lpstr>
      <vt:lpstr>VI. Ερώτηση ανοικτού τύπου εκτενούς απάντησης (Paragraph)</vt:lpstr>
      <vt:lpstr>VII. Γραμμική κλίμακα (Linear scale)</vt:lpstr>
      <vt:lpstr>Άλλοι Τύποι Ερωτήσεων</vt:lpstr>
      <vt:lpstr>Προβολή Ερωτηματολογίου</vt:lpstr>
      <vt:lpstr>Κοινοποίηση Ερωτηματολογίου</vt:lpstr>
      <vt:lpstr>Προβολή Απαντήσεων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Ομαδοσυνεργατικά Εργαλεία στη Διδασκαλία:  Η περίπτωση του PADLET</dc:title>
  <dc:creator>Akis Papas</dc:creator>
  <cp:lastModifiedBy>Akis Papas</cp:lastModifiedBy>
  <cp:revision>25</cp:revision>
  <dcterms:created xsi:type="dcterms:W3CDTF">2023-03-17T18:20:36Z</dcterms:created>
  <dcterms:modified xsi:type="dcterms:W3CDTF">2023-04-01T14:46:52Z</dcterms:modified>
</cp:coreProperties>
</file>