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</p:sld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99" r:id="rId16"/>
    <p:sldId id="269" r:id="rId17"/>
    <p:sldId id="270" r:id="rId18"/>
    <p:sldId id="289" r:id="rId19"/>
    <p:sldId id="271" r:id="rId20"/>
    <p:sldId id="272" r:id="rId21"/>
    <p:sldId id="273" r:id="rId22"/>
    <p:sldId id="286" r:id="rId23"/>
    <p:sldId id="287" r:id="rId24"/>
    <p:sldId id="292" r:id="rId25"/>
    <p:sldId id="291" r:id="rId26"/>
    <p:sldId id="296" r:id="rId27"/>
    <p:sldId id="293" r:id="rId28"/>
    <p:sldId id="274" r:id="rId29"/>
    <p:sldId id="275" r:id="rId30"/>
    <p:sldId id="276" r:id="rId31"/>
    <p:sldId id="277" r:id="rId32"/>
    <p:sldId id="278" r:id="rId33"/>
    <p:sldId id="279" r:id="rId34"/>
    <p:sldId id="288" r:id="rId35"/>
    <p:sldId id="280" r:id="rId36"/>
    <p:sldId id="298" r:id="rId37"/>
    <p:sldId id="281" r:id="rId38"/>
    <p:sldId id="282" r:id="rId39"/>
    <p:sldId id="283" r:id="rId40"/>
    <p:sldId id="290" r:id="rId41"/>
    <p:sldId id="297" r:id="rId42"/>
    <p:sldId id="284" r:id="rId43"/>
    <p:sldId id="285" r:id="rId4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87676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0551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51478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3717925"/>
            <a:ext cx="8207375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l-GR" altLang="ko-KR" noProof="0" smtClean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9900" y="4940300"/>
            <a:ext cx="8212138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l-GR" altLang="ko-KR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E20CF-4FF1-4F6C-B069-BE430CFE07D3}" type="datetimeFigureOut">
              <a:rPr lang="zh-CN" altLang="en-US">
                <a:solidFill>
                  <a:srgbClr val="000000"/>
                </a:solidFill>
              </a:rPr>
              <a:pPr>
                <a:defRPr/>
              </a:pPr>
              <a:t>2023/5/31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FDBFA-2800-493E-A6FF-E6CE8C17007B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3457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6F2E4-048B-486B-81FF-1780EF403BF0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2023-05-31</a:t>
            </a:fld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83AD0-6307-4158-8A8B-815F6D23F9CD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5141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18090-1DB2-4868-B5EF-63566E7FD6AF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2023-05-31</a:t>
            </a:fld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6B141-67A4-405D-8053-FBA31B104099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059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13B5C-D671-41B5-B68F-CF0FF23C9005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2023-05-31</a:t>
            </a:fld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ED60A-5B9F-4B49-9A9A-8B2C775DAFFF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2779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DE354-C248-47F0-86B3-5B0D3A4B6333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2023-05-31</a:t>
            </a:fld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D3740-598E-4BF8-919D-0495F0FE8F89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0469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6B3DC-C932-4046-B284-5DF7A1689920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2023-05-31</a:t>
            </a:fld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09B05-8440-4E8E-A652-794B98768C4A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8896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73519-CE5F-4BB3-B790-21E8B5B08A3D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2023-05-31</a:t>
            </a:fld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FC462-DE03-483E-A69F-0A14623493FC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3407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817BE-5933-46BA-A986-5F5AD4582B40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2023-05-31</a:t>
            </a:fld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1B8BA-D046-47F6-A430-DA7E404978B0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0123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963067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D031D-E8F9-4680-A10E-E7B7AF951B56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2023-05-31</a:t>
            </a:fld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4E91C-BA1D-46BF-BA1B-8F341ED8A3AF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9299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04F57-C140-4492-BE84-975899DAD335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2023-05-31</a:t>
            </a:fld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B9573-386A-4757-B5C3-12449574AB58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1035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C9F47-99BB-46AB-B05F-46216278607C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2023-05-31</a:t>
            </a:fld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86086-B6AA-4D75-82D9-9F17D3F56B8E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11278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C4123-A235-44B2-ACA2-ED71D5E604C3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2023-05-31</a:t>
            </a:fld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633F4-6261-4B46-A4B9-4DAA82AB56E3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2653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174750"/>
            <a:ext cx="4038600" cy="24003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48200" y="3727450"/>
            <a:ext cx="4038600" cy="24003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31144-9FC1-4942-AB61-EA85ACD8D364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2023-05-31</a:t>
            </a:fld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87421-CBCA-45F8-89EA-375D205DF906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3569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457200" y="190500"/>
            <a:ext cx="8229600" cy="58261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457200" y="1174750"/>
            <a:ext cx="4038600" cy="24003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174750"/>
            <a:ext cx="4038600" cy="24003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57200" y="3727450"/>
            <a:ext cx="4038600" cy="24003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8200" y="3727450"/>
            <a:ext cx="4038600" cy="24003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7D33F-284A-4B4F-A1DB-2B18FDF71F79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2023-05-31</a:t>
            </a:fld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45367-0777-4661-886A-79B73942EC82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945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174750"/>
            <a:ext cx="4038600" cy="24003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48200" y="3727450"/>
            <a:ext cx="4038600" cy="24003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9C751-D348-42A3-A108-1C18D2CE61B8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2023-05-31</a:t>
            </a:fld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D0920-5864-488E-BC7E-C61BA5F00863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8264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48673-1D00-49EE-8FD9-ABB51D7233CC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2023-05-31</a:t>
            </a:fld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D45B6-7F83-475D-BE89-25848F368392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60546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FF5D8-4561-4DB2-AF0E-784617DC6D9F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2023-05-31</a:t>
            </a:fld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F5D11-9660-4C60-B9B0-39A3A559D825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0565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3E3EA-440D-4355-BD01-84AE2ADE0B04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2023-05-31</a:t>
            </a:fld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ECDB1-677F-495C-B9E0-E68B8BFAEA14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6218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xmlns="" val="11204858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4048A-A637-4146-B5AA-C659232061C6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2023-05-31</a:t>
            </a:fld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E5CB2-2DCB-4BD4-9CF3-3D3A62B479CA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5614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E8E04-93B4-4B2A-85CA-5D2AA16A7EEA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2023-05-31</a:t>
            </a:fld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CB4AB-4D6D-46B1-BFC5-D3FD8BF1DC81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1299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83715-398F-4E2B-A341-4EA8D21CC185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2023-05-31</a:t>
            </a:fld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3299F-2EB5-4CDC-841F-BB61BF16AD00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2688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BF48E-DB99-4BA7-83AE-0780101F14C4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2023-05-31</a:t>
            </a:fld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72F5D-E946-4994-806C-47A6FB0B38E9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70974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7E8DC-EC98-4CA2-9987-3CAC5BE1289C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2023-05-31</a:t>
            </a:fld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6284A-D4FD-4352-8F51-11FBDFE87D80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17074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CBF4A-911A-48AD-9840-C6440D1A6BC1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2023-05-31</a:t>
            </a:fld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894A8-E7B7-426F-BC90-E4E20B777883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19829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E6E4D-3CC8-46D7-B30C-C722BB952447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2023-05-31</a:t>
            </a:fld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4462D-F26C-400B-997A-EBE3ADCB370E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25459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A42C5-70C7-44A6-9265-CA093952E96C}" type="datetimeFigureOut">
              <a:rPr lang="ko-KR" altLang="en-US">
                <a:solidFill>
                  <a:srgbClr val="000000"/>
                </a:solidFill>
              </a:rPr>
              <a:pPr>
                <a:defRPr/>
              </a:pPr>
              <a:t>2023-05-31</a:t>
            </a:fld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3CF05-E54F-4231-8E5D-C020ABF538BE}" type="slidenum">
              <a:rPr lang="el-GR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l-GR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4747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91298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76393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56861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32646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xmlns="" val="3341471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xmlns="" val="1364326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1" descr="Untitled-1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8175" y="836613"/>
            <a:ext cx="53625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93" descr="Untitled-1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938" y="4314825"/>
            <a:ext cx="9278938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1685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90500"/>
            <a:ext cx="8229600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ko-KR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74750"/>
            <a:ext cx="8229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ko-KR" smtClean="0"/>
              <a:t>Click to edit Master text styles</a:t>
            </a:r>
          </a:p>
          <a:p>
            <a:pPr lvl="1"/>
            <a:r>
              <a:rPr lang="el-GR" altLang="ko-KR" smtClean="0"/>
              <a:t>Second level</a:t>
            </a:r>
          </a:p>
          <a:p>
            <a:pPr lvl="2"/>
            <a:r>
              <a:rPr lang="el-GR" altLang="ko-KR" smtClean="0"/>
              <a:t>Third level</a:t>
            </a:r>
          </a:p>
          <a:p>
            <a:pPr lvl="3"/>
            <a:r>
              <a:rPr lang="el-GR" altLang="ko-KR" smtClean="0"/>
              <a:t>Fourth level</a:t>
            </a:r>
          </a:p>
          <a:p>
            <a:pPr lvl="4"/>
            <a:r>
              <a:rPr lang="el-GR" altLang="ko-KR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latinLnBrk="1" hangingPunct="0">
              <a:defRPr sz="1400">
                <a:ea typeface="Gulim" pitchFamily="34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fld id="{6FA1E4B9-6255-45E3-9A30-053FEF49865B}" type="datetimeFigureOut">
              <a:rPr lang="ko-KR" altLang="en-US">
                <a:solidFill>
                  <a:srgbClr val="000000"/>
                </a:solidFill>
                <a:latin typeface="Gulim" pitchFamily="34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  <a:defRPr/>
              </a:pPr>
              <a:t>2023-05-31</a:t>
            </a:fld>
            <a:endParaRPr lang="el-GR" altLang="ko-KR">
              <a:solidFill>
                <a:srgbClr val="000000"/>
              </a:solidFill>
              <a:latin typeface="Gulim" pitchFamily="34" charset="-127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latinLnBrk="1" hangingPunct="0">
              <a:defRPr sz="1400">
                <a:ea typeface="Gulim" pitchFamily="34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el-GR" altLang="ko-KR">
              <a:solidFill>
                <a:srgbClr val="000000"/>
              </a:solidFill>
              <a:latin typeface="Gulim" pitchFamily="34" charset="-127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latinLnBrk="1" hangingPunct="0">
              <a:defRPr sz="1400">
                <a:ea typeface="Gulim" pitchFamily="34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fld id="{FD9DC10E-3D08-4FCE-BF6A-8B6020600D1E}" type="slidenum">
              <a:rPr lang="el-GR" altLang="ko-KR">
                <a:solidFill>
                  <a:srgbClr val="000000"/>
                </a:solidFill>
                <a:latin typeface="Gulim" pitchFamily="34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  <a:defRPr/>
              </a:pPr>
              <a:t>‹#›</a:t>
            </a:fld>
            <a:endParaRPr lang="el-GR" altLang="ko-KR">
              <a:solidFill>
                <a:srgbClr val="000000"/>
              </a:solidFill>
              <a:latin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1114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SimSun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SimSun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SimSun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SimSun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SimSun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SimSun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SimSun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SimSun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l-GR" smtClean="0"/>
              <a:t>单击此处编辑母版标题样式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l-GR" smtClean="0"/>
              <a:t>单击此处编辑母版文本样式</a:t>
            </a:r>
          </a:p>
          <a:p>
            <a:pPr lvl="1"/>
            <a:r>
              <a:rPr lang="ko-KR" altLang="el-GR" smtClean="0"/>
              <a:t>第二级</a:t>
            </a:r>
          </a:p>
          <a:p>
            <a:pPr lvl="2"/>
            <a:r>
              <a:rPr lang="ko-KR" altLang="el-GR" smtClean="0"/>
              <a:t>第三级</a:t>
            </a:r>
          </a:p>
          <a:p>
            <a:pPr lvl="3"/>
            <a:r>
              <a:rPr lang="ko-KR" altLang="el-GR" smtClean="0"/>
              <a:t>第四级</a:t>
            </a:r>
          </a:p>
          <a:p>
            <a:pPr lvl="4"/>
            <a:r>
              <a:rPr lang="ko-KR" altLang="el-GR" smtClean="0"/>
              <a:t>第五级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latinLnBrk="1" hangingPunct="0">
              <a:defRPr sz="1400">
                <a:ea typeface="Gulim" pitchFamily="34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fld id="{D4102AF5-7A3F-4E7A-A8EE-D56DEBE456B9}" type="datetimeFigureOut">
              <a:rPr lang="ko-KR" altLang="en-US">
                <a:solidFill>
                  <a:srgbClr val="000000"/>
                </a:solidFill>
                <a:latin typeface="Gulim" pitchFamily="34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  <a:defRPr/>
              </a:pPr>
              <a:t>2023-05-31</a:t>
            </a:fld>
            <a:endParaRPr lang="el-GR" altLang="ko-KR">
              <a:solidFill>
                <a:srgbClr val="000000"/>
              </a:solidFill>
              <a:latin typeface="Gulim" pitchFamily="34" charset="-127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latinLnBrk="1" hangingPunct="0">
              <a:defRPr sz="1400">
                <a:ea typeface="Gulim" pitchFamily="34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endParaRPr lang="el-GR" altLang="ko-KR">
              <a:solidFill>
                <a:srgbClr val="000000"/>
              </a:solidFill>
              <a:latin typeface="Gulim" pitchFamily="34" charset="-127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latinLnBrk="1" hangingPunct="0">
              <a:defRPr sz="1400">
                <a:ea typeface="Gulim" pitchFamily="34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fld id="{9896AB3A-6E25-4FD1-8D01-5092E8B9FBA6}" type="slidenum">
              <a:rPr lang="el-GR" altLang="ko-KR">
                <a:solidFill>
                  <a:srgbClr val="000000"/>
                </a:solidFill>
                <a:latin typeface="Gulim" pitchFamily="34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  <a:defRPr/>
              </a:pPr>
              <a:t>‹#›</a:t>
            </a:fld>
            <a:endParaRPr lang="el-GR" altLang="ko-KR">
              <a:solidFill>
                <a:srgbClr val="000000"/>
              </a:solidFill>
              <a:latin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090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SimSun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youtube.com/watch?v=vrPBYS5zzF8" TargetMode="Externa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nCbTTTi7ic" TargetMode="External"/><Relationship Id="rId2" Type="http://schemas.openxmlformats.org/officeDocument/2006/relationships/hyperlink" Target="https://www.youtube.com/watch?v=Co43TXJXryI&amp;t=27s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www.youtube.com/watch?v=USo_vH1Jz7E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video" Target="https://www.youtube.com/embed/LxNumOifkT0" TargetMode="External"/><Relationship Id="rId7" Type="http://schemas.openxmlformats.org/officeDocument/2006/relationships/image" Target="../media/image68.jpeg"/><Relationship Id="rId2" Type="http://schemas.openxmlformats.org/officeDocument/2006/relationships/video" Target="https://www.youtube.com/embed/USo_vH1Jz7E" TargetMode="External"/><Relationship Id="rId1" Type="http://schemas.openxmlformats.org/officeDocument/2006/relationships/video" Target="https://www.youtube.com/embed/qtyBzFV9yTs" TargetMode="External"/><Relationship Id="rId6" Type="http://schemas.openxmlformats.org/officeDocument/2006/relationships/image" Target="../media/image67.jpeg"/><Relationship Id="rId5" Type="http://schemas.openxmlformats.org/officeDocument/2006/relationships/slideLayout" Target="../slideLayouts/slideLayout25.xml"/><Relationship Id="rId4" Type="http://schemas.openxmlformats.org/officeDocument/2006/relationships/video" Target="https://www.youtube.com/embed/TPG6E4nxtSw" TargetMode="External"/><Relationship Id="rId9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15.xml"/><Relationship Id="rId1" Type="http://schemas.openxmlformats.org/officeDocument/2006/relationships/video" Target="https://www.youtube.com/embed/8DJ45Yc3u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857250" y="5572125"/>
            <a:ext cx="7000875" cy="1023938"/>
            <a:chOff x="0" y="0"/>
            <a:chExt cx="8381181" cy="796573"/>
          </a:xfrm>
        </p:grpSpPr>
        <p:sp>
          <p:nvSpPr>
            <p:cNvPr id="7172" name="TextBox 3"/>
            <p:cNvSpPr txBox="1">
              <a:spLocks noChangeArrowheads="1"/>
            </p:cNvSpPr>
            <p:nvPr/>
          </p:nvSpPr>
          <p:spPr bwMode="auto">
            <a:xfrm>
              <a:off x="0" y="0"/>
              <a:ext cx="8381181" cy="50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ulim" pitchFamily="34" charset="-127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ulim" pitchFamily="34" charset="-127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ulim" pitchFamily="34" charset="-127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ulim" pitchFamily="34" charset="-127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ulim" pitchFamily="34" charset="-127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Gulim" pitchFamily="34" charset="-127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Gulim" pitchFamily="34" charset="-127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Gulim" pitchFamily="34" charset="-127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Gulim" pitchFamily="34" charset="-127"/>
                  <a:ea typeface="SimSun" pitchFamily="2" charset="-122"/>
                </a:defRPr>
              </a:lvl9pPr>
            </a:lstStyle>
            <a:p>
              <a:pPr algn="ctr" eaLnBrk="1" fontAlgn="base" latinLnBrk="1" hangingPunct="1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el-GR" sz="3600">
                  <a:solidFill>
                    <a:srgbClr val="FFFFFF"/>
                  </a:solidFill>
                  <a:latin typeface="Arial" pitchFamily="34" charset="0"/>
                  <a:ea typeface="Microsoft YaHei" pitchFamily="34" charset="-122"/>
                </a:rPr>
                <a:t>Environment</a:t>
              </a:r>
            </a:p>
          </p:txBody>
        </p:sp>
        <p:sp>
          <p:nvSpPr>
            <p:cNvPr id="7173" name="矩形 4"/>
            <p:cNvSpPr>
              <a:spLocks noChangeArrowheads="1"/>
            </p:cNvSpPr>
            <p:nvPr/>
          </p:nvSpPr>
          <p:spPr bwMode="auto">
            <a:xfrm>
              <a:off x="1394777" y="389274"/>
              <a:ext cx="4921475" cy="407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Gulim" pitchFamily="34" charset="-127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ulim" pitchFamily="34" charset="-127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ulim" pitchFamily="34" charset="-127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ulim" pitchFamily="34" charset="-127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ulim" pitchFamily="34" charset="-127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Gulim" pitchFamily="34" charset="-127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Gulim" pitchFamily="34" charset="-127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Gulim" pitchFamily="34" charset="-127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Gulim" pitchFamily="34" charset="-127"/>
                  <a:ea typeface="SimSun" pitchFamily="2" charset="-122"/>
                </a:defRPr>
              </a:lvl9pPr>
            </a:lstStyle>
            <a:p>
              <a:pPr algn="ctr" eaLnBrk="1" fontAlgn="base" latinLnBrk="1" hangingPunct="1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endParaRPr lang="zh-CN" altLang="en-US" sz="2800">
                <a:solidFill>
                  <a:srgbClr val="FFFFFF"/>
                </a:solidFill>
                <a:latin typeface="Arial" pitchFamily="34" charset="0"/>
                <a:ea typeface="Microsoft YaHei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6249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76338"/>
            <a:ext cx="4475163" cy="2182812"/>
          </a:xfrm>
        </p:spPr>
        <p:txBody>
          <a:bodyPr/>
          <a:lstStyle/>
          <a:p>
            <a:pPr eaLnBrk="1" hangingPunct="1"/>
            <a:endParaRPr lang="en-US" altLang="el-GR" sz="2400" b="1" smtClean="0">
              <a:solidFill>
                <a:schemeClr val="hlink"/>
              </a:solidFill>
            </a:endParaRPr>
          </a:p>
          <a:p>
            <a:pPr eaLnBrk="1" hangingPunct="1"/>
            <a:r>
              <a:rPr lang="el-GR" altLang="en-US" sz="2800" smtClean="0"/>
              <a:t>Poor people often </a:t>
            </a:r>
            <a:r>
              <a:rPr lang="el-GR" altLang="en-US" sz="2800" b="1" smtClean="0">
                <a:solidFill>
                  <a:schemeClr val="hlink"/>
                </a:solidFill>
              </a:rPr>
              <a:t>chop down</a:t>
            </a:r>
            <a:r>
              <a:rPr lang="en-US" altLang="el-GR" sz="2800" b="1" smtClean="0">
                <a:solidFill>
                  <a:schemeClr val="hlink"/>
                </a:solidFill>
              </a:rPr>
              <a:t>/cut down</a:t>
            </a:r>
            <a:r>
              <a:rPr lang="el-GR" altLang="en-US" sz="2800" smtClean="0"/>
              <a:t> trees for firewood.</a:t>
            </a:r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076056" y="188914"/>
            <a:ext cx="3956819" cy="2969952"/>
          </a:xfrm>
          <a:noFill/>
        </p:spPr>
      </p:pic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755650" y="620713"/>
            <a:ext cx="4114800" cy="582612"/>
          </a:xfrm>
        </p:spPr>
        <p:txBody>
          <a:bodyPr/>
          <a:lstStyle/>
          <a:p>
            <a:pPr eaLnBrk="1" hangingPunct="1"/>
            <a:r>
              <a:rPr lang="en-US" altLang="el-GR" b="1" smtClean="0">
                <a:solidFill>
                  <a:schemeClr val="hlink"/>
                </a:solidFill>
              </a:rPr>
              <a:t>Deforestation</a:t>
            </a:r>
          </a:p>
        </p:txBody>
      </p:sp>
      <p:pic>
        <p:nvPicPr>
          <p:cNvPr id="1638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9512" y="3140968"/>
            <a:ext cx="4503608" cy="3024634"/>
          </a:xfrm>
          <a:noFill/>
        </p:spPr>
      </p:pic>
      <p:pic>
        <p:nvPicPr>
          <p:cNvPr id="6" name="Picture 2" descr="Αποτέλεσμα εικόνας για fir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933056"/>
            <a:ext cx="4032444" cy="2664295"/>
          </a:xfrm>
          <a:prstGeom prst="rect">
            <a:avLst/>
          </a:prstGeom>
          <a:noFill/>
        </p:spPr>
      </p:pic>
      <p:sp>
        <p:nvSpPr>
          <p:cNvPr id="7" name="1 - Τίτλος"/>
          <p:cNvSpPr txBox="1">
            <a:spLocks/>
          </p:cNvSpPr>
          <p:nvPr/>
        </p:nvSpPr>
        <p:spPr bwMode="auto">
          <a:xfrm>
            <a:off x="6156176" y="3212976"/>
            <a:ext cx="2016224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F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ires</a:t>
            </a:r>
            <a:endParaRPr kumimoji="0" lang="el-GR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279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  <p:bldP spid="163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l-GR" sz="3600" smtClean="0">
                <a:solidFill>
                  <a:srgbClr val="CC00CC"/>
                </a:solidFill>
                <a:latin typeface="Arial Black" pitchFamily="34" charset="0"/>
              </a:rPr>
              <a:t>What are the effects of all this destruction of the planet on us and all the other living and non-living things that surround us?</a:t>
            </a:r>
          </a:p>
        </p:txBody>
      </p:sp>
    </p:spTree>
    <p:extLst>
      <p:ext uri="{BB962C8B-B14F-4D97-AF65-F5344CB8AC3E}">
        <p14:creationId xmlns:p14="http://schemas.microsoft.com/office/powerpoint/2010/main" xmlns="" val="282783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482850" y="404813"/>
            <a:ext cx="2951163" cy="1408112"/>
          </a:xfrm>
        </p:spPr>
        <p:txBody>
          <a:bodyPr/>
          <a:lstStyle/>
          <a:p>
            <a:pPr algn="ctr" eaLnBrk="1" hangingPunct="1"/>
            <a:r>
              <a:rPr lang="en-US" altLang="el-GR" b="1" smtClean="0">
                <a:solidFill>
                  <a:srgbClr val="990099"/>
                </a:solidFill>
                <a:latin typeface="Arial Black" pitchFamily="34" charset="0"/>
              </a:rPr>
              <a:t>Effects of </a:t>
            </a:r>
            <a:br>
              <a:rPr lang="en-US" altLang="el-GR" b="1" smtClean="0">
                <a:solidFill>
                  <a:srgbClr val="990099"/>
                </a:solidFill>
                <a:latin typeface="Arial Black" pitchFamily="34" charset="0"/>
              </a:rPr>
            </a:br>
            <a:r>
              <a:rPr lang="en-US" altLang="el-GR" b="1" smtClean="0">
                <a:solidFill>
                  <a:srgbClr val="990099"/>
                </a:solidFill>
                <a:latin typeface="Arial Black" pitchFamily="34" charset="0"/>
              </a:rPr>
              <a:t>air pollution</a:t>
            </a: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9388" y="1341438"/>
            <a:ext cx="2052637" cy="1727200"/>
          </a:xfrm>
          <a:noFill/>
        </p:spPr>
      </p:pic>
      <p:pic>
        <p:nvPicPr>
          <p:cNvPr id="1843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867400" y="404813"/>
            <a:ext cx="2857500" cy="2085975"/>
          </a:xfrm>
          <a:noFill/>
        </p:spPr>
      </p:pic>
      <p:pic>
        <p:nvPicPr>
          <p:cNvPr id="18437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243013" y="3213100"/>
            <a:ext cx="3656012" cy="3313113"/>
          </a:xfrm>
          <a:noFill/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484438" y="2133600"/>
            <a:ext cx="18796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sz="2800" b="1">
                <a:solidFill>
                  <a:srgbClr val="000000"/>
                </a:solidFill>
                <a:latin typeface="Arial Black" pitchFamily="34" charset="0"/>
                <a:ea typeface="Gulim" pitchFamily="34" charset="-127"/>
              </a:rPr>
              <a:t>no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sz="2800" b="1">
                <a:solidFill>
                  <a:srgbClr val="000000"/>
                </a:solidFill>
                <a:latin typeface="Arial Black" pitchFamily="34" charset="0"/>
                <a:ea typeface="Gulim" pitchFamily="34" charset="-127"/>
              </a:rPr>
              <a:t>clean air</a:t>
            </a:r>
            <a:endParaRPr lang="en-US" altLang="el-GR" sz="2800" b="1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5724525" y="2925763"/>
            <a:ext cx="3132138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sz="2800" b="1">
                <a:solidFill>
                  <a:srgbClr val="000000"/>
                </a:solidFill>
                <a:latin typeface="Arial Black" pitchFamily="34" charset="0"/>
                <a:ea typeface="Gulim" pitchFamily="34" charset="-127"/>
              </a:rPr>
              <a:t>Greenhouse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sz="2800" b="1">
                <a:solidFill>
                  <a:srgbClr val="000000"/>
                </a:solidFill>
                <a:latin typeface="Arial Black" pitchFamily="34" charset="0"/>
                <a:ea typeface="Gulim" pitchFamily="34" charset="-127"/>
              </a:rPr>
              <a:t>effect</a:t>
            </a:r>
            <a:endParaRPr lang="en-US" altLang="el-GR" sz="2800" b="1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5434013" y="4724400"/>
            <a:ext cx="32226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sz="2800" b="1">
                <a:solidFill>
                  <a:srgbClr val="CC00CC"/>
                </a:solidFill>
                <a:latin typeface="Arial Black" pitchFamily="34" charset="0"/>
                <a:ea typeface="Gulim" pitchFamily="34" charset="-127"/>
              </a:rPr>
              <a:t>Global warming</a:t>
            </a:r>
            <a:endParaRPr lang="en-US" altLang="el-GR" sz="2800" b="1">
              <a:solidFill>
                <a:srgbClr val="CC00CC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980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8" grpId="0"/>
      <p:bldP spid="18439" grpId="0"/>
      <p:bldP spid="184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45462358.jpg"/>
          <p:cNvPicPr>
            <a:picLocks noChangeAspect="1" noChangeArrowheads="1"/>
          </p:cNvPicPr>
          <p:nvPr/>
        </p:nvPicPr>
        <p:blipFill>
          <a:blip r:embed="rId2"/>
          <a:srcRect r="433" b="16750"/>
          <a:stretch>
            <a:fillRect/>
          </a:stretch>
        </p:blipFill>
        <p:spPr bwMode="auto">
          <a:xfrm>
            <a:off x="357158" y="428604"/>
            <a:ext cx="8434447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l-GR" b="1" smtClean="0">
                <a:solidFill>
                  <a:srgbClr val="990099"/>
                </a:solidFill>
                <a:latin typeface="Arial Black" pitchFamily="34" charset="0"/>
              </a:rPr>
              <a:t>Effects of water</a:t>
            </a:r>
            <a:r>
              <a:rPr lang="en-US" altLang="el-GR" b="1" smtClean="0">
                <a:solidFill>
                  <a:srgbClr val="CC00CC"/>
                </a:solidFill>
                <a:latin typeface="Arial Black" pitchFamily="34" charset="0"/>
              </a:rPr>
              <a:t> </a:t>
            </a:r>
            <a:r>
              <a:rPr lang="en-US" altLang="el-GR" b="1" smtClean="0">
                <a:solidFill>
                  <a:srgbClr val="990099"/>
                </a:solidFill>
                <a:latin typeface="Arial Black" pitchFamily="34" charset="0"/>
              </a:rPr>
              <a:t>pollution</a:t>
            </a: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779838" y="4510088"/>
            <a:ext cx="1820862" cy="1816100"/>
          </a:xfrm>
          <a:noFill/>
        </p:spPr>
      </p:pic>
      <p:pic>
        <p:nvPicPr>
          <p:cNvPr id="19460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55650" y="1557338"/>
            <a:ext cx="1543050" cy="2392362"/>
          </a:xfrm>
          <a:noFill/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12775" y="908050"/>
            <a:ext cx="18557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b="1">
                <a:solidFill>
                  <a:srgbClr val="990099"/>
                </a:solidFill>
                <a:latin typeface="Gulim" pitchFamily="34" charset="-127"/>
                <a:ea typeface="Gulim" pitchFamily="34" charset="-127"/>
              </a:rPr>
              <a:t>Acid rain</a:t>
            </a:r>
            <a:endParaRPr lang="en-US" altLang="el-GR" b="1">
              <a:solidFill>
                <a:srgbClr val="990099"/>
              </a:solidFill>
              <a:latin typeface="Gulim" pitchFamily="34" charset="-127"/>
            </a:endParaRPr>
          </a:p>
        </p:txBody>
      </p:sp>
      <p:pic>
        <p:nvPicPr>
          <p:cNvPr id="19462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451725" y="260350"/>
            <a:ext cx="1185863" cy="2393950"/>
          </a:xfrm>
          <a:noFill/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860800"/>
            <a:ext cx="2935287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3933825"/>
            <a:ext cx="2592388" cy="26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0" t="7704" r="1482" b="7082"/>
          <a:stretch>
            <a:fillRect/>
          </a:stretch>
        </p:blipFill>
        <p:spPr bwMode="auto">
          <a:xfrm>
            <a:off x="3419475" y="909638"/>
            <a:ext cx="3384550" cy="300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23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7475"/>
            <a:ext cx="5905500" cy="582613"/>
          </a:xfrm>
        </p:spPr>
        <p:txBody>
          <a:bodyPr/>
          <a:lstStyle/>
          <a:p>
            <a:pPr eaLnBrk="1" hangingPunct="1"/>
            <a:r>
              <a:rPr lang="en-US" altLang="el-GR" sz="3200" b="1" smtClean="0"/>
              <a:t>Effects of land pollution</a:t>
            </a:r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3850" y="3429000"/>
            <a:ext cx="2635250" cy="3113088"/>
          </a:xfrm>
          <a:noFill/>
        </p:spPr>
      </p:pic>
      <p:pic>
        <p:nvPicPr>
          <p:cNvPr id="2048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93750" y="692150"/>
            <a:ext cx="7416800" cy="2592388"/>
          </a:xfrm>
          <a:noFill/>
        </p:spPr>
      </p:pic>
      <p:pic>
        <p:nvPicPr>
          <p:cNvPr id="20485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356100" y="3429000"/>
            <a:ext cx="4508500" cy="3055938"/>
          </a:xfrm>
          <a:noFill/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 rot="-3120000">
            <a:off x="2413000" y="5013325"/>
            <a:ext cx="23050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b="1">
                <a:solidFill>
                  <a:srgbClr val="CC0000"/>
                </a:solidFill>
                <a:latin typeface="Gulim" pitchFamily="34" charset="-127"/>
                <a:ea typeface="Gulim" pitchFamily="34" charset="-127"/>
              </a:rPr>
              <a:t>desert land</a:t>
            </a:r>
            <a:endParaRPr lang="en-US" altLang="el-GR" b="1">
              <a:solidFill>
                <a:srgbClr val="CC0000"/>
              </a:solidFill>
              <a:latin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306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86800" cy="582613"/>
          </a:xfrm>
        </p:spPr>
        <p:txBody>
          <a:bodyPr/>
          <a:lstStyle/>
          <a:p>
            <a:r>
              <a:rPr lang="en-US" dirty="0" smtClean="0"/>
              <a:t>What will happen when bees disappear.</a:t>
            </a:r>
            <a:endParaRPr lang="el-GR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5 - Εικόνα" descr="https://fbcdn-sphotos-a-a.akamaihd.net/hphotos-ak-ash3/t1.0-9/10171195_10152087213204226_2487217287268161217_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271" y="1196752"/>
            <a:ext cx="8609209" cy="54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25" y="2492896"/>
            <a:ext cx="2819400" cy="582612"/>
          </a:xfrm>
        </p:spPr>
        <p:txBody>
          <a:bodyPr/>
          <a:lstStyle/>
          <a:p>
            <a:pPr eaLnBrk="1" hangingPunct="1"/>
            <a:r>
              <a:rPr lang="en-US" altLang="el-GR" sz="4000" b="1" dirty="0" smtClean="0"/>
              <a:t>Sumatra</a:t>
            </a:r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95738" y="3429000"/>
            <a:ext cx="5040312" cy="3313113"/>
          </a:xfrm>
          <a:noFill/>
        </p:spPr>
      </p:pic>
      <p:pic>
        <p:nvPicPr>
          <p:cNvPr id="2150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7950" y="44450"/>
            <a:ext cx="4967288" cy="3314700"/>
          </a:xfrm>
          <a:noFill/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 rot="-1260000">
            <a:off x="246063" y="4240213"/>
            <a:ext cx="3883025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sz="2400" b="1">
                <a:solidFill>
                  <a:srgbClr val="CC00CC"/>
                </a:solidFill>
                <a:latin typeface="Arial Black" pitchFamily="34" charset="0"/>
                <a:ea typeface="Gulim" pitchFamily="34" charset="-127"/>
              </a:rPr>
              <a:t>Destruction of natural habitat</a:t>
            </a:r>
            <a:endParaRPr lang="en-US" altLang="el-GR" sz="2400" b="1">
              <a:solidFill>
                <a:srgbClr val="CC00CC"/>
              </a:solidFill>
              <a:latin typeface="Arial Black" pitchFamily="34" charset="0"/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/>
        </p:nvSpPr>
        <p:spPr bwMode="auto">
          <a:xfrm>
            <a:off x="5508625" y="333375"/>
            <a:ext cx="338455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b="1">
                <a:solidFill>
                  <a:srgbClr val="CC0000"/>
                </a:solidFill>
                <a:latin typeface="Arial Black" pitchFamily="34" charset="0"/>
              </a:rPr>
              <a:t>Effects of deforestation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06461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9" grpId="0"/>
      <p:bldP spid="215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260350"/>
            <a:ext cx="7058025" cy="582613"/>
          </a:xfrm>
        </p:spPr>
        <p:txBody>
          <a:bodyPr/>
          <a:lstStyle/>
          <a:p>
            <a:pPr eaLnBrk="1" hangingPunct="1"/>
            <a:r>
              <a:rPr lang="en-US" altLang="el-GR" sz="4400" b="1" smtClean="0">
                <a:solidFill>
                  <a:srgbClr val="663300"/>
                </a:solidFill>
              </a:rPr>
              <a:t>Tropical deforestation</a:t>
            </a:r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0825" y="1052513"/>
            <a:ext cx="8569325" cy="5545137"/>
          </a:xfrm>
          <a:noFill/>
        </p:spPr>
      </p:pic>
    </p:spTree>
    <p:extLst>
      <p:ext uri="{BB962C8B-B14F-4D97-AF65-F5344CB8AC3E}">
        <p14:creationId xmlns:p14="http://schemas.microsoft.com/office/powerpoint/2010/main" xmlns="" val="52193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6725" y="188913"/>
            <a:ext cx="8221663" cy="5761037"/>
          </a:xfrm>
          <a:noFill/>
        </p:spPr>
      </p:pic>
    </p:spTree>
    <p:extLst>
      <p:ext uri="{BB962C8B-B14F-4D97-AF65-F5344CB8AC3E}">
        <p14:creationId xmlns:p14="http://schemas.microsoft.com/office/powerpoint/2010/main" xmlns="" val="236234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0500"/>
            <a:ext cx="8364538" cy="1150938"/>
          </a:xfrm>
        </p:spPr>
        <p:txBody>
          <a:bodyPr/>
          <a:lstStyle/>
          <a:p>
            <a:pPr eaLnBrk="1" hangingPunct="1"/>
            <a:r>
              <a:rPr lang="en-US" altLang="el-GR" sz="3200" smtClean="0"/>
              <a:t>What do we mean by</a:t>
            </a:r>
            <a:br>
              <a:rPr lang="en-US" altLang="el-GR" sz="3200" smtClean="0"/>
            </a:br>
            <a:r>
              <a:rPr lang="en-US" altLang="el-GR" sz="3200" smtClean="0"/>
              <a:t> "</a:t>
            </a:r>
            <a:r>
              <a:rPr lang="en-US" altLang="el-GR" sz="3200" b="1" smtClean="0">
                <a:solidFill>
                  <a:schemeClr val="hlink"/>
                </a:solidFill>
              </a:rPr>
              <a:t>Environment</a:t>
            </a:r>
            <a:r>
              <a:rPr lang="en-US" altLang="el-GR" sz="3200" smtClean="0"/>
              <a:t>"?</a:t>
            </a:r>
            <a:endParaRPr lang="el-GR" altLang="en-US" sz="320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133600"/>
            <a:ext cx="3167062" cy="29527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l-GR" altLang="ko-KR" sz="3600" b="1" i="1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Natural environment</a:t>
            </a:r>
            <a:r>
              <a:rPr lang="el-GR" altLang="ko-KR" sz="36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l-GR" altLang="ko-KR" sz="40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living and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l-GR" altLang="ko-KR" sz="40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non-living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l-GR" altLang="ko-KR" sz="40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things</a:t>
            </a:r>
          </a:p>
          <a:p>
            <a:pPr eaLnBrk="1" hangingPunct="1">
              <a:lnSpc>
                <a:spcPct val="80000"/>
              </a:lnSpc>
            </a:pPr>
            <a:endParaRPr lang="el-GR" altLang="ko-KR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l-GR" altLang="ko-KR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l-GR" altLang="ko-KR" sz="1800" smtClean="0"/>
          </a:p>
          <a:p>
            <a:pPr eaLnBrk="1" hangingPunct="1">
              <a:lnSpc>
                <a:spcPct val="80000"/>
              </a:lnSpc>
            </a:pPr>
            <a:endParaRPr lang="el-GR" altLang="ko-KR" sz="1800" smtClean="0"/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140200" y="1557338"/>
            <a:ext cx="4859338" cy="4752975"/>
          </a:xfrm>
          <a:noFill/>
        </p:spPr>
      </p:pic>
    </p:spTree>
    <p:extLst>
      <p:ext uri="{BB962C8B-B14F-4D97-AF65-F5344CB8AC3E}">
        <p14:creationId xmlns:p14="http://schemas.microsoft.com/office/powerpoint/2010/main" xmlns="" val="152870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627784" y="5949280"/>
            <a:ext cx="3754760" cy="582613"/>
          </a:xfrm>
        </p:spPr>
        <p:txBody>
          <a:bodyPr/>
          <a:lstStyle/>
          <a:p>
            <a:r>
              <a:rPr lang="en-US" dirty="0" smtClean="0"/>
              <a:t>Floods in Athens</a:t>
            </a:r>
            <a:endParaRPr lang="el-G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848872" cy="549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502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327"/>
            <a:ext cx="4464496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1" y="764704"/>
            <a:ext cx="4032447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783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03648" y="476672"/>
            <a:ext cx="6393904" cy="582613"/>
          </a:xfrm>
        </p:spPr>
        <p:txBody>
          <a:bodyPr/>
          <a:lstStyle/>
          <a:p>
            <a:r>
              <a:rPr lang="en-US" sz="4800" dirty="0" smtClean="0"/>
              <a:t>Drowning in plastic</a:t>
            </a:r>
            <a:endParaRPr lang="el-GR" sz="4800" dirty="0"/>
          </a:p>
        </p:txBody>
      </p:sp>
      <p:pic>
        <p:nvPicPr>
          <p:cNvPr id="4" name="3 - Θέση περιεχομένου" descr="drowning-in-plasti_1391171c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340768"/>
            <a:ext cx="7590844" cy="47525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582613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Soup of trash</a:t>
            </a:r>
            <a:endParaRPr lang="el-GR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3 - Θέση περιεχομένου" descr="soup of tras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124744"/>
            <a:ext cx="7739781" cy="52886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1438300"/>
          </a:xfrm>
        </p:spPr>
        <p:txBody>
          <a:bodyPr/>
          <a:lstStyle/>
          <a:p>
            <a:r>
              <a:rPr lang="en-US" b="1" dirty="0"/>
              <a:t>How Big The Great Pacific Garbage Patch Really Is</a:t>
            </a:r>
            <a:br>
              <a:rPr lang="en-US" b="1" dirty="0"/>
            </a:br>
            <a:endParaRPr lang="el-GR" dirty="0"/>
          </a:p>
        </p:txBody>
      </p:sp>
      <p:pic>
        <p:nvPicPr>
          <p:cNvPr id="4" name="Θέση περιεχομένου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340768"/>
            <a:ext cx="7911297" cy="4953000"/>
          </a:xfrm>
        </p:spPr>
      </p:pic>
    </p:spTree>
    <p:extLst>
      <p:ext uri="{BB962C8B-B14F-4D97-AF65-F5344CB8AC3E}">
        <p14:creationId xmlns:p14="http://schemas.microsoft.com/office/powerpoint/2010/main" xmlns="" val="2794134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2088232"/>
          </a:xfrm>
        </p:spPr>
        <p:txBody>
          <a:bodyPr/>
          <a:lstStyle/>
          <a:p>
            <a:r>
              <a:rPr lang="en-US" dirty="0" smtClean="0"/>
              <a:t>Great pacific garbage patch awareness-video </a:t>
            </a:r>
            <a:r>
              <a:rPr lang="en-US" dirty="0" smtClean="0">
                <a:hlinkClick r:id="rId2"/>
              </a:rPr>
              <a:t>https://www.youtube.com/watch?v=Co43TXJXryI&amp;t=27s</a:t>
            </a:r>
            <a:endParaRPr lang="el-GR" dirty="0"/>
          </a:p>
        </p:txBody>
      </p:sp>
      <p:pic>
        <p:nvPicPr>
          <p:cNvPr id="2" name="Εικόνα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2780928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620838" y="2133600"/>
            <a:ext cx="5688012" cy="1943100"/>
          </a:xfrm>
        </p:spPr>
        <p:txBody>
          <a:bodyPr/>
          <a:lstStyle/>
          <a:p>
            <a:pPr eaLnBrk="1" hangingPunct="1"/>
            <a:r>
              <a:rPr lang="en-US" altLang="el-GR" sz="5400" b="1" smtClean="0">
                <a:solidFill>
                  <a:srgbClr val="663300"/>
                </a:solidFill>
              </a:rPr>
              <a:t>Solutions?</a:t>
            </a:r>
          </a:p>
        </p:txBody>
      </p:sp>
    </p:spTree>
    <p:extLst>
      <p:ext uri="{BB962C8B-B14F-4D97-AF65-F5344CB8AC3E}">
        <p14:creationId xmlns:p14="http://schemas.microsoft.com/office/powerpoint/2010/main" xmlns="" val="1411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l-GR" b="1" smtClean="0"/>
              <a:t>Renewable sources of energy</a:t>
            </a:r>
            <a:endParaRPr lang="el-GR" altLang="en-US" b="1" smtClean="0"/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16013" y="833438"/>
            <a:ext cx="2851150" cy="2955925"/>
          </a:xfrm>
          <a:noFill/>
        </p:spPr>
      </p:pic>
      <p:pic>
        <p:nvPicPr>
          <p:cNvPr id="2560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16463" y="981075"/>
            <a:ext cx="4183062" cy="27352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3850" y="3860800"/>
            <a:ext cx="4176713" cy="27241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87900" y="3933825"/>
            <a:ext cx="4095750" cy="26797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1148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9388" y="44450"/>
            <a:ext cx="3810000" cy="3810000"/>
          </a:xfrm>
          <a:noFill/>
        </p:spPr>
      </p:pic>
      <p:pic>
        <p:nvPicPr>
          <p:cNvPr id="2662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932363" y="117475"/>
            <a:ext cx="4071937" cy="3392488"/>
          </a:xfrm>
          <a:noFill/>
        </p:spPr>
      </p:pic>
      <p:pic>
        <p:nvPicPr>
          <p:cNvPr id="26628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55875" y="3717925"/>
            <a:ext cx="5111750" cy="2990850"/>
          </a:xfrm>
          <a:noFill/>
        </p:spPr>
      </p:pic>
    </p:spTree>
    <p:extLst>
      <p:ext uri="{BB962C8B-B14F-4D97-AF65-F5344CB8AC3E}">
        <p14:creationId xmlns:p14="http://schemas.microsoft.com/office/powerpoint/2010/main" xmlns="" val="412449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333375"/>
            <a:ext cx="7200900" cy="584200"/>
          </a:xfrm>
        </p:spPr>
        <p:txBody>
          <a:bodyPr/>
          <a:lstStyle/>
          <a:p>
            <a:pPr eaLnBrk="1" hangingPunct="1"/>
            <a:r>
              <a:rPr lang="en-US" altLang="el-GR" sz="4000" b="1" smtClean="0">
                <a:solidFill>
                  <a:srgbClr val="660066"/>
                </a:solidFill>
                <a:latin typeface="Arial Black" pitchFamily="34" charset="0"/>
              </a:rPr>
              <a:t>Use filters on chimneys</a:t>
            </a:r>
            <a:r>
              <a:rPr lang="en-US" altLang="el-GR" sz="4000" b="1" smtClean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5013325"/>
            <a:ext cx="4038600" cy="9588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l-GR" sz="2800" b="1" smtClean="0">
                <a:solidFill>
                  <a:srgbClr val="660066"/>
                </a:solidFill>
                <a:latin typeface="Arial Black" pitchFamily="34" charset="0"/>
              </a:rPr>
              <a:t>Buy new tech cars</a:t>
            </a:r>
            <a:endParaRPr lang="el-GR" altLang="en-US" sz="2800" b="1" smtClean="0">
              <a:solidFill>
                <a:srgbClr val="660066"/>
              </a:solidFill>
              <a:latin typeface="Arial Black" pitchFamily="34" charset="0"/>
            </a:endParaRPr>
          </a:p>
          <a:p>
            <a:pPr eaLnBrk="1" hangingPunct="1">
              <a:buFontTx/>
              <a:buNone/>
            </a:pPr>
            <a:endParaRPr lang="el-GR" altLang="en-US" sz="2800" smtClean="0"/>
          </a:p>
        </p:txBody>
      </p:sp>
      <p:pic>
        <p:nvPicPr>
          <p:cNvPr id="2765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9388" y="1052513"/>
            <a:ext cx="5256212" cy="2262187"/>
          </a:xfrm>
          <a:noFill/>
        </p:spPr>
      </p:pic>
      <p:pic>
        <p:nvPicPr>
          <p:cNvPr id="2765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00563" y="3573463"/>
            <a:ext cx="4276725" cy="3025775"/>
          </a:xfrm>
          <a:noFill/>
        </p:spPr>
      </p:pic>
    </p:spTree>
    <p:extLst>
      <p:ext uri="{BB962C8B-B14F-4D97-AF65-F5344CB8AC3E}">
        <p14:creationId xmlns:p14="http://schemas.microsoft.com/office/powerpoint/2010/main" xmlns="" val="128889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2765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/>
        </p:nvSpPr>
        <p:spPr bwMode="auto">
          <a:xfrm>
            <a:off x="180975" y="119063"/>
            <a:ext cx="7993063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fontAlgn="base" hangingPunct="1">
              <a:lnSpc>
                <a:spcPct val="90000"/>
              </a:lnSpc>
              <a:spcAft>
                <a:spcPct val="0"/>
              </a:spcAft>
            </a:pPr>
            <a:endParaRPr lang="el-GR" altLang="ko-KR" sz="2400">
              <a:solidFill>
                <a:srgbClr val="000000"/>
              </a:solidFill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</a:pPr>
            <a:r>
              <a:rPr lang="el-GR" altLang="ko-KR" b="1" i="1">
                <a:solidFill>
                  <a:srgbClr val="CC3300"/>
                </a:solidFill>
              </a:rPr>
              <a:t>Physical environment</a:t>
            </a: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</a:pPr>
            <a:endParaRPr lang="el-GR" altLang="ko-KR" sz="2400">
              <a:solidFill>
                <a:srgbClr val="000000"/>
              </a:solidFill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r>
              <a:rPr lang="el-GR" altLang="ko-KR" sz="2400">
                <a:solidFill>
                  <a:srgbClr val="000000"/>
                </a:solidFill>
              </a:rPr>
              <a:t> Your physical environment includes both your outdoor and indoor surroundings</a:t>
            </a: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endParaRPr lang="el-GR" altLang="ko-KR" sz="2400">
              <a:solidFill>
                <a:srgbClr val="000000"/>
              </a:solidFill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endParaRPr lang="el-GR" altLang="ko-KR" sz="2400">
              <a:solidFill>
                <a:srgbClr val="000000"/>
              </a:solidFill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endParaRPr lang="el-GR" altLang="ko-KR" sz="2400">
              <a:solidFill>
                <a:srgbClr val="000000"/>
              </a:solidFill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</a:pPr>
            <a:r>
              <a:rPr lang="el-GR" altLang="ko-KR" b="1">
                <a:solidFill>
                  <a:srgbClr val="48638A"/>
                </a:solidFill>
              </a:rPr>
              <a:t>Water </a:t>
            </a: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endParaRPr lang="el-GR" altLang="ko-KR" sz="2800">
              <a:solidFill>
                <a:srgbClr val="000000"/>
              </a:solidFill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</a:pPr>
            <a:r>
              <a:rPr lang="el-GR" altLang="ko-KR" b="1">
                <a:solidFill>
                  <a:srgbClr val="009900"/>
                </a:solidFill>
              </a:rPr>
              <a:t>Natural </a:t>
            </a: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r>
              <a:rPr lang="el-GR" altLang="ko-KR">
                <a:solidFill>
                  <a:srgbClr val="009900"/>
                </a:solidFill>
              </a:rPr>
              <a:t>Vegetation</a:t>
            </a:r>
            <a:endParaRPr lang="el-GR" altLang="ko-KR" sz="2800">
              <a:solidFill>
                <a:srgbClr val="000000"/>
              </a:solidFill>
            </a:endParaRPr>
          </a:p>
          <a:p>
            <a:pPr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r>
              <a:rPr lang="el-GR" altLang="ko-KR" sz="28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700338" y="2563813"/>
            <a:ext cx="6284912" cy="4106862"/>
          </a:xfrm>
          <a:noFill/>
        </p:spPr>
      </p:pic>
    </p:spTree>
    <p:extLst>
      <p:ext uri="{BB962C8B-B14F-4D97-AF65-F5344CB8AC3E}">
        <p14:creationId xmlns:p14="http://schemas.microsoft.com/office/powerpoint/2010/main" xmlns="" val="300529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2000"/>
                                        <p:tgtEl>
                                          <p:spTgt spid="9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000"/>
                                        <p:tgtEl>
                                          <p:spTgt spid="92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2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3" y="981075"/>
            <a:ext cx="2027237" cy="1081088"/>
          </a:xfrm>
        </p:spPr>
        <p:txBody>
          <a:bodyPr/>
          <a:lstStyle/>
          <a:p>
            <a:pPr eaLnBrk="1" hangingPunct="1"/>
            <a:r>
              <a:rPr lang="en-US" altLang="el-GR" sz="4000" b="1" smtClean="0">
                <a:solidFill>
                  <a:srgbClr val="CC0000"/>
                </a:solidFill>
              </a:rPr>
              <a:t>Plant trees</a:t>
            </a:r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55700" y="2998788"/>
            <a:ext cx="2924175" cy="2832100"/>
          </a:xfrm>
          <a:noFill/>
        </p:spPr>
      </p:pic>
      <p:pic>
        <p:nvPicPr>
          <p:cNvPr id="2867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451100" y="406400"/>
            <a:ext cx="2143125" cy="2143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16463" y="152400"/>
            <a:ext cx="4248150" cy="6445250"/>
          </a:xfrm>
          <a:noFill/>
        </p:spPr>
      </p:pic>
    </p:spTree>
    <p:extLst>
      <p:ext uri="{BB962C8B-B14F-4D97-AF65-F5344CB8AC3E}">
        <p14:creationId xmlns:p14="http://schemas.microsoft.com/office/powerpoint/2010/main" xmlns="" val="269749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11188" y="260350"/>
            <a:ext cx="7967662" cy="5976938"/>
          </a:xfrm>
          <a:noFill/>
        </p:spPr>
      </p:pic>
    </p:spTree>
    <p:extLst>
      <p:ext uri="{BB962C8B-B14F-4D97-AF65-F5344CB8AC3E}">
        <p14:creationId xmlns:p14="http://schemas.microsoft.com/office/powerpoint/2010/main" xmlns="" val="154450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environment\humans saving tre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2858"/>
            <a:ext cx="6474494" cy="64744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3611562" cy="582612"/>
          </a:xfrm>
        </p:spPr>
        <p:txBody>
          <a:bodyPr/>
          <a:lstStyle/>
          <a:p>
            <a:pPr eaLnBrk="1" hangingPunct="1"/>
            <a:r>
              <a:rPr lang="en-US" altLang="el-GR" sz="3200" b="1" smtClean="0"/>
              <a:t>The three 'R's</a:t>
            </a:r>
          </a:p>
        </p:txBody>
      </p:sp>
      <p:pic>
        <p:nvPicPr>
          <p:cNvPr id="30723" name="Picture 3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11188" y="838200"/>
            <a:ext cx="2503487" cy="3168650"/>
          </a:xfrm>
          <a:noFill/>
        </p:spPr>
      </p:pic>
      <p:pic>
        <p:nvPicPr>
          <p:cNvPr id="3072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651500" y="4352925"/>
            <a:ext cx="3073400" cy="230346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331913" y="4149725"/>
            <a:ext cx="3314700" cy="2519363"/>
          </a:xfrm>
          <a:noFill/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4932040" y="3717924"/>
            <a:ext cx="38388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sz="3600" b="1" dirty="0" smtClean="0">
                <a:solidFill>
                  <a:srgbClr val="000000"/>
                </a:solidFill>
                <a:latin typeface="Arial Black" pitchFamily="34" charset="0"/>
                <a:ea typeface="Gulim" pitchFamily="34" charset="-127"/>
              </a:rPr>
              <a:t>Recycling bins</a:t>
            </a:r>
            <a:endParaRPr lang="en-US" altLang="el-GR" sz="2800" b="1" dirty="0">
              <a:solidFill>
                <a:srgbClr val="000000"/>
              </a:solidFill>
              <a:latin typeface="Arial Black" pitchFamily="34" charset="0"/>
            </a:endParaRPr>
          </a:p>
        </p:txBody>
      </p:sp>
      <p:pic>
        <p:nvPicPr>
          <p:cNvPr id="30727" name="Picture 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580063" y="188913"/>
            <a:ext cx="3384550" cy="3384550"/>
          </a:xfrm>
          <a:noFill/>
        </p:spPr>
      </p:pic>
    </p:spTree>
    <p:extLst>
      <p:ext uri="{BB962C8B-B14F-4D97-AF65-F5344CB8AC3E}">
        <p14:creationId xmlns:p14="http://schemas.microsoft.com/office/powerpoint/2010/main" xmlns="" val="176067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307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Educational videos &amp; songs</a:t>
            </a:r>
            <a:endParaRPr lang="el-GR" dirty="0"/>
          </a:p>
        </p:txBody>
      </p:sp>
      <p:pic>
        <p:nvPicPr>
          <p:cNvPr id="7" name="qtyBzFV9yTs"/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90500" y="959632"/>
            <a:ext cx="4572000" cy="2571750"/>
          </a:xfrm>
          <a:prstGeom prst="rect">
            <a:avLst/>
          </a:prstGeom>
        </p:spPr>
      </p:pic>
      <p:pic>
        <p:nvPicPr>
          <p:cNvPr id="8" name="USo_vH1Jz7E"/>
          <p:cNvPicPr>
            <a:picLocks noGrp="1" noRot="1" noChangeAspect="1"/>
          </p:cNvPicPr>
          <p:nvPr>
            <p:ph sz="quarter" idx="2"/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5054724" y="856847"/>
            <a:ext cx="3754760" cy="2701143"/>
          </a:xfrm>
          <a:prstGeom prst="rect">
            <a:avLst/>
          </a:prstGeom>
        </p:spPr>
      </p:pic>
      <p:pic>
        <p:nvPicPr>
          <p:cNvPr id="9" name="LxNumOifkT0"/>
          <p:cNvPicPr>
            <a:picLocks noGrp="1" noRot="1" noChangeAspect="1"/>
          </p:cNvPicPr>
          <p:nvPr>
            <p:ph sz="quarter" idx="3"/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190500" y="3641725"/>
            <a:ext cx="4309492" cy="2571750"/>
          </a:xfrm>
          <a:prstGeom prst="rect">
            <a:avLst/>
          </a:prstGeom>
        </p:spPr>
      </p:pic>
      <p:pic>
        <p:nvPicPr>
          <p:cNvPr id="10" name="TPG6E4nxtSw"/>
          <p:cNvPicPr>
            <a:picLocks noGrp="1" noRot="1" noChangeAspect="1"/>
          </p:cNvPicPr>
          <p:nvPr>
            <p:ph sz="quarter" idx="4"/>
            <a:videoFile r:link="rId4"/>
          </p:nvPr>
        </p:nvPicPr>
        <p:blipFill>
          <a:blip r:embed="rId9"/>
          <a:stretch>
            <a:fillRect/>
          </a:stretch>
        </p:blipFill>
        <p:spPr>
          <a:xfrm>
            <a:off x="4860032" y="3641725"/>
            <a:ext cx="3949452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997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276475"/>
            <a:ext cx="3744912" cy="1158875"/>
          </a:xfrm>
        </p:spPr>
        <p:txBody>
          <a:bodyPr/>
          <a:lstStyle/>
          <a:p>
            <a:pPr eaLnBrk="1" hangingPunct="1"/>
            <a:r>
              <a:rPr lang="en-US" altLang="el-GR" sz="3200" b="1" smtClean="0">
                <a:latin typeface="Arial Black" pitchFamily="34" charset="0"/>
              </a:rPr>
              <a:t>Things to be recycled</a:t>
            </a:r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767138" y="44450"/>
            <a:ext cx="5268912" cy="6697663"/>
          </a:xfrm>
          <a:noFill/>
        </p:spPr>
      </p:pic>
    </p:spTree>
    <p:extLst>
      <p:ext uri="{BB962C8B-B14F-4D97-AF65-F5344CB8AC3E}">
        <p14:creationId xmlns:p14="http://schemas.microsoft.com/office/powerpoint/2010/main" xmlns="" val="188256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41313" y="333375"/>
            <a:ext cx="8497887" cy="582613"/>
          </a:xfrm>
        </p:spPr>
        <p:txBody>
          <a:bodyPr/>
          <a:lstStyle/>
          <a:p>
            <a:pPr algn="ctr" eaLnBrk="1" hangingPunct="1"/>
            <a:r>
              <a:rPr lang="en-US" altLang="el-GR" sz="3200" b="1" smtClean="0"/>
              <a:t>Things not to be thrown in the </a:t>
            </a:r>
            <a:br>
              <a:rPr lang="en-US" altLang="el-GR" sz="3200" b="1" smtClean="0"/>
            </a:br>
            <a:r>
              <a:rPr lang="en-US" altLang="el-GR" sz="3200" b="1" smtClean="0"/>
              <a:t>recycling bins</a:t>
            </a:r>
            <a:endParaRPr lang="el-GR" altLang="en-US" sz="3200" b="1" smtClean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125538"/>
            <a:ext cx="7091363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2101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260475" y="117475"/>
            <a:ext cx="6551613" cy="6553200"/>
          </a:xfrm>
          <a:noFill/>
        </p:spPr>
      </p:pic>
    </p:spTree>
    <p:extLst>
      <p:ext uri="{BB962C8B-B14F-4D97-AF65-F5344CB8AC3E}">
        <p14:creationId xmlns:p14="http://schemas.microsoft.com/office/powerpoint/2010/main" xmlns="" val="337062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grades\E' Class\unit 5\environment\eco-e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72404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631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song</a:t>
            </a:r>
            <a:endParaRPr lang="el-GR" dirty="0"/>
          </a:p>
        </p:txBody>
      </p:sp>
      <p:pic>
        <p:nvPicPr>
          <p:cNvPr id="5" name="8DJ45Yc3urg"/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43608" y="1124744"/>
            <a:ext cx="691276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44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50825" y="333375"/>
            <a:ext cx="3241675" cy="13843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l-GR" altLang="en-US" sz="3600" b="1" smtClean="0">
                <a:solidFill>
                  <a:schemeClr val="folHlink"/>
                </a:solidFill>
              </a:rPr>
              <a:t>Landform </a:t>
            </a:r>
            <a:endParaRPr lang="en-US" altLang="en-US" sz="3600" b="1" smtClean="0">
              <a:solidFill>
                <a:schemeClr val="folHlink"/>
              </a:solidFill>
            </a:endParaRPr>
          </a:p>
          <a:p>
            <a:pPr marL="0" indent="0">
              <a:buFontTx/>
              <a:buNone/>
            </a:pPr>
            <a:r>
              <a:rPr lang="en-US" altLang="en-US" sz="3600" b="1" smtClean="0">
                <a:solidFill>
                  <a:schemeClr val="folHlink"/>
                </a:solidFill>
              </a:rPr>
              <a:t> </a:t>
            </a:r>
            <a:r>
              <a:rPr lang="el-GR" altLang="en-US" sz="3600" b="1" smtClean="0">
                <a:solidFill>
                  <a:schemeClr val="folHlink"/>
                </a:solidFill>
              </a:rPr>
              <a:t>and rocks</a:t>
            </a:r>
            <a:endParaRPr lang="el-GR" altLang="el-GR" sz="360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4050" y="333375"/>
            <a:ext cx="4154488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4211638" y="3644900"/>
            <a:ext cx="3333750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altLang="el-GR" sz="3600" b="1" kern="0" dirty="0">
                <a:solidFill>
                  <a:srgbClr val="CC00CC"/>
                </a:solidFill>
              </a:rPr>
              <a:t>W</a:t>
            </a:r>
            <a:r>
              <a:rPr lang="el-GR" altLang="en-US" sz="3600" b="1" kern="0" dirty="0" err="1">
                <a:solidFill>
                  <a:srgbClr val="CC00CC"/>
                </a:solidFill>
              </a:rPr>
              <a:t>eather</a:t>
            </a:r>
            <a:r>
              <a:rPr lang="el-GR" altLang="en-US" sz="3600" b="1" kern="0" dirty="0">
                <a:solidFill>
                  <a:srgbClr val="CC00CC"/>
                </a:solidFill>
              </a:rPr>
              <a:t> </a:t>
            </a:r>
            <a:r>
              <a:rPr lang="el-GR" altLang="en-US" sz="3600" b="1" kern="0" dirty="0" err="1">
                <a:solidFill>
                  <a:srgbClr val="CC00CC"/>
                </a:solidFill>
              </a:rPr>
              <a:t>and</a:t>
            </a:r>
            <a:r>
              <a:rPr lang="el-GR" altLang="en-US" sz="3600" b="1" kern="0" dirty="0">
                <a:solidFill>
                  <a:srgbClr val="CC00CC"/>
                </a:solidFill>
              </a:rPr>
              <a:t> </a:t>
            </a:r>
            <a:r>
              <a:rPr lang="el-GR" altLang="en-US" sz="3600" b="1" kern="0" dirty="0" err="1">
                <a:solidFill>
                  <a:srgbClr val="CC00CC"/>
                </a:solidFill>
              </a:rPr>
              <a:t>climate</a:t>
            </a:r>
            <a:r>
              <a:rPr lang="el-GR" altLang="en-US" sz="3600" kern="0" dirty="0">
                <a:solidFill>
                  <a:srgbClr val="CC00CC"/>
                </a:solidFill>
              </a:rPr>
              <a:t/>
            </a:r>
            <a:br>
              <a:rPr lang="el-GR" altLang="en-US" sz="3600" kern="0" dirty="0">
                <a:solidFill>
                  <a:srgbClr val="CC00CC"/>
                </a:solidFill>
              </a:rPr>
            </a:br>
            <a:endParaRPr lang="el-GR" dirty="0">
              <a:solidFill>
                <a:srgbClr val="000000"/>
              </a:solidFill>
              <a:latin typeface="Gulim" pitchFamily="34" charset="-127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063" y="2132013"/>
            <a:ext cx="3455987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Ορθογώνιο 8"/>
          <p:cNvSpPr/>
          <p:nvPr/>
        </p:nvSpPr>
        <p:spPr>
          <a:xfrm>
            <a:off x="277813" y="5605463"/>
            <a:ext cx="8374062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l-GR" altLang="en-US" sz="2800" kern="0" dirty="0" err="1">
                <a:solidFill>
                  <a:srgbClr val="000066"/>
                </a:solidFill>
              </a:rPr>
              <a:t>Examples</a:t>
            </a:r>
            <a:r>
              <a:rPr lang="el-GR" altLang="en-US" sz="2800" kern="0" dirty="0">
                <a:solidFill>
                  <a:srgbClr val="000066"/>
                </a:solidFill>
              </a:rPr>
              <a:t>: </a:t>
            </a:r>
            <a:r>
              <a:rPr lang="el-GR" altLang="en-US" sz="2800" b="1" i="1" kern="0" dirty="0" err="1">
                <a:solidFill>
                  <a:srgbClr val="000066"/>
                </a:solidFill>
              </a:rPr>
              <a:t>rivers</a:t>
            </a:r>
            <a:r>
              <a:rPr lang="el-GR" altLang="en-US" sz="2800" b="1" i="1" kern="0" dirty="0">
                <a:solidFill>
                  <a:srgbClr val="000066"/>
                </a:solidFill>
              </a:rPr>
              <a:t>, </a:t>
            </a:r>
            <a:r>
              <a:rPr lang="el-GR" altLang="en-US" sz="2800" b="1" i="1" kern="0" dirty="0" err="1">
                <a:solidFill>
                  <a:srgbClr val="000066"/>
                </a:solidFill>
              </a:rPr>
              <a:t>seas</a:t>
            </a:r>
            <a:r>
              <a:rPr lang="el-GR" altLang="en-US" sz="2800" b="1" i="1" kern="0" dirty="0">
                <a:solidFill>
                  <a:srgbClr val="000066"/>
                </a:solidFill>
              </a:rPr>
              <a:t> , </a:t>
            </a:r>
            <a:r>
              <a:rPr lang="el-GR" altLang="en-US" sz="2800" b="1" i="1" kern="0" dirty="0" err="1">
                <a:solidFill>
                  <a:srgbClr val="000066"/>
                </a:solidFill>
              </a:rPr>
              <a:t>ocean</a:t>
            </a:r>
            <a:r>
              <a:rPr lang="el-GR" altLang="en-US" sz="2800" b="1" i="1" kern="0" dirty="0">
                <a:solidFill>
                  <a:srgbClr val="000066"/>
                </a:solidFill>
              </a:rPr>
              <a:t>, </a:t>
            </a:r>
            <a:r>
              <a:rPr lang="el-GR" altLang="en-US" sz="2800" b="1" i="1" kern="0" dirty="0" err="1">
                <a:solidFill>
                  <a:srgbClr val="000066"/>
                </a:solidFill>
              </a:rPr>
              <a:t>mountains</a:t>
            </a:r>
            <a:r>
              <a:rPr lang="el-GR" altLang="en-US" sz="2800" b="1" i="1" kern="0" dirty="0">
                <a:solidFill>
                  <a:srgbClr val="000066"/>
                </a:solidFill>
              </a:rPr>
              <a:t>, </a:t>
            </a:r>
            <a:r>
              <a:rPr lang="el-GR" altLang="en-US" sz="2800" b="1" i="1" kern="0" dirty="0" err="1">
                <a:solidFill>
                  <a:srgbClr val="000066"/>
                </a:solidFill>
              </a:rPr>
              <a:t>rocks</a:t>
            </a:r>
            <a:r>
              <a:rPr lang="el-GR" altLang="en-US" sz="2800" b="1" i="1" kern="0" dirty="0">
                <a:solidFill>
                  <a:srgbClr val="000066"/>
                </a:solidFill>
              </a:rPr>
              <a:t>, </a:t>
            </a:r>
            <a:r>
              <a:rPr lang="el-GR" altLang="en-US" sz="2800" b="1" i="1" kern="0" dirty="0" err="1">
                <a:solidFill>
                  <a:srgbClr val="000066"/>
                </a:solidFill>
              </a:rPr>
              <a:t>volcanoes</a:t>
            </a:r>
            <a:r>
              <a:rPr lang="el-GR" altLang="en-US" sz="2800" b="1" i="1" kern="0" dirty="0">
                <a:solidFill>
                  <a:srgbClr val="000066"/>
                </a:solidFill>
              </a:rPr>
              <a:t>, </a:t>
            </a:r>
            <a:r>
              <a:rPr lang="el-GR" altLang="en-US" sz="2800" b="1" i="1" kern="0" dirty="0" err="1">
                <a:solidFill>
                  <a:srgbClr val="000066"/>
                </a:solidFill>
              </a:rPr>
              <a:t>tornadoes</a:t>
            </a:r>
            <a:r>
              <a:rPr lang="el-GR" altLang="en-US" sz="2800" b="1" i="1" kern="0" dirty="0">
                <a:solidFill>
                  <a:srgbClr val="000066"/>
                </a:solidFill>
              </a:rPr>
              <a:t> </a:t>
            </a:r>
            <a:endParaRPr lang="el-GR" dirty="0">
              <a:solidFill>
                <a:srgbClr val="000000"/>
              </a:solidFill>
              <a:latin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287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6725" y="3789363"/>
            <a:ext cx="3086100" cy="280828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887788" y="117475"/>
            <a:ext cx="5110162" cy="4824413"/>
          </a:xfrm>
          <a:noFill/>
        </p:spPr>
      </p:pic>
    </p:spTree>
    <p:extLst>
      <p:ext uri="{BB962C8B-B14F-4D97-AF65-F5344CB8AC3E}">
        <p14:creationId xmlns:p14="http://schemas.microsoft.com/office/powerpoint/2010/main" xmlns="" val="13996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4078288"/>
            <a:ext cx="9144000" cy="2781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l-GR" altLang="el-GR" sz="1800">
              <a:solidFill>
                <a:srgbClr val="80808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396875" y="1412875"/>
            <a:ext cx="57626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6000" b="1" i="1">
                <a:solidFill>
                  <a:srgbClr val="99CC00"/>
                </a:solidFill>
                <a:latin typeface="Gulim" pitchFamily="34" charset="-127"/>
                <a:ea typeface="Microsoft YaHei" pitchFamily="34" charset="-122"/>
              </a:rPr>
              <a:t>Thank You</a:t>
            </a:r>
          </a:p>
        </p:txBody>
      </p:sp>
      <p:sp>
        <p:nvSpPr>
          <p:cNvPr id="35844" name="TextBox 5"/>
          <p:cNvSpPr>
            <a:spLocks noChangeArrowheads="1"/>
          </p:cNvSpPr>
          <p:nvPr/>
        </p:nvSpPr>
        <p:spPr bwMode="auto">
          <a:xfrm>
            <a:off x="323850" y="4437063"/>
            <a:ext cx="51847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zh-CN" altLang="en-US" sz="4400">
                <a:solidFill>
                  <a:srgbClr val="FFFF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Haettenschweiler" pitchFamily="34" charset="0"/>
              </a:rPr>
              <a:t>Kingsoft Office</a:t>
            </a:r>
            <a:endParaRPr lang="zh-CN" altLang="en-US" sz="4400">
              <a:solidFill>
                <a:srgbClr val="FFFF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845" name="TextBox 6"/>
          <p:cNvSpPr>
            <a:spLocks noChangeArrowheads="1"/>
          </p:cNvSpPr>
          <p:nvPr/>
        </p:nvSpPr>
        <p:spPr bwMode="auto">
          <a:xfrm>
            <a:off x="1476375" y="5302250"/>
            <a:ext cx="26939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sz="1800">
                <a:solidFill>
                  <a:srgbClr val="FFFFFF"/>
                </a:solidFill>
                <a:latin typeface="Mistral" pitchFamily="66" charset="0"/>
                <a:ea typeface="Gulim" pitchFamily="34" charset="-127"/>
                <a:sym typeface="Mistral" pitchFamily="66" charset="0"/>
              </a:rPr>
              <a:t>Make Presentation much more fun</a:t>
            </a:r>
          </a:p>
        </p:txBody>
      </p:sp>
    </p:spTree>
    <p:extLst>
      <p:ext uri="{BB962C8B-B14F-4D97-AF65-F5344CB8AC3E}">
        <p14:creationId xmlns:p14="http://schemas.microsoft.com/office/powerpoint/2010/main" xmlns="" val="65931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442913" y="1160463"/>
            <a:ext cx="36703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3600" b="1" i="1">
                <a:solidFill>
                  <a:srgbClr val="CC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Social </a:t>
            </a:r>
            <a:r>
              <a:rPr lang="en-US" altLang="el-GR" sz="3600" b="1" i="1">
                <a:solidFill>
                  <a:srgbClr val="CC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/ Human </a:t>
            </a:r>
            <a:r>
              <a:rPr lang="el-GR" altLang="en-US" sz="3600" b="1" i="1">
                <a:solidFill>
                  <a:srgbClr val="CC3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environment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l-GR" altLang="en-US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211638" y="477838"/>
            <a:ext cx="4826000" cy="5761037"/>
          </a:xfrm>
          <a:noFill/>
        </p:spPr>
      </p:pic>
      <p:sp>
        <p:nvSpPr>
          <p:cNvPr id="2" name="Ορθογώνιο 1"/>
          <p:cNvSpPr>
            <a:spLocks noChangeArrowheads="1"/>
          </p:cNvSpPr>
          <p:nvPr/>
        </p:nvSpPr>
        <p:spPr bwMode="auto">
          <a:xfrm>
            <a:off x="673100" y="2852738"/>
            <a:ext cx="325913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ulim" pitchFamily="34" charset="-127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ulim" pitchFamily="34" charset="-127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ulim" pitchFamily="34" charset="-127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Gulim" pitchFamily="34" charset="-127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Gulim" pitchFamily="34" charset="-127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Gulim" pitchFamily="34" charset="-127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Gulim" pitchFamily="34" charset="-127"/>
                <a:ea typeface="SimSun" pitchFamily="2" charset="-122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el-GR" sz="40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our society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el-GR" sz="40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&amp;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el-GR" sz="4000" b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our culture</a:t>
            </a:r>
          </a:p>
        </p:txBody>
      </p:sp>
    </p:spTree>
    <p:extLst>
      <p:ext uri="{BB962C8B-B14F-4D97-AF65-F5344CB8AC3E}">
        <p14:creationId xmlns:p14="http://schemas.microsoft.com/office/powerpoint/2010/main" xmlns="" val="240842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13" b="7976"/>
          <a:stretch>
            <a:fillRect/>
          </a:stretch>
        </p:blipFill>
        <p:spPr>
          <a:xfrm>
            <a:off x="180975" y="117475"/>
            <a:ext cx="8578850" cy="63357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6337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96975"/>
            <a:ext cx="2387600" cy="584200"/>
          </a:xfrm>
        </p:spPr>
        <p:txBody>
          <a:bodyPr/>
          <a:lstStyle/>
          <a:p>
            <a:pPr eaLnBrk="1" hangingPunct="1"/>
            <a:r>
              <a:rPr lang="en-US" altLang="el-GR" sz="3200" i="1" smtClean="0"/>
              <a:t>Problems: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6725" y="1773238"/>
            <a:ext cx="3956050" cy="13684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l-GR" b="1" smtClean="0">
                <a:solidFill>
                  <a:schemeClr val="hlink"/>
                </a:solidFill>
              </a:rPr>
              <a:t>Pollution</a:t>
            </a:r>
          </a:p>
          <a:p>
            <a:pPr eaLnBrk="1" hangingPunct="1"/>
            <a:r>
              <a:rPr lang="en-US" altLang="el-GR" b="1" smtClean="0">
                <a:solidFill>
                  <a:schemeClr val="hlink"/>
                </a:solidFill>
                <a:latin typeface="Arial Black" pitchFamily="34" charset="0"/>
              </a:rPr>
              <a:t>Air pollution</a:t>
            </a:r>
            <a:endParaRPr lang="en-US" altLang="el-GR" sz="3600" b="1" smtClean="0">
              <a:solidFill>
                <a:schemeClr val="hlink"/>
              </a:solidFill>
              <a:latin typeface="Arial Black" pitchFamily="34" charset="0"/>
            </a:endParaRPr>
          </a:p>
          <a:p>
            <a:pPr eaLnBrk="1" hangingPunct="1"/>
            <a:endParaRPr lang="en-US" altLang="el-GR" sz="4000" b="1" smtClean="0">
              <a:solidFill>
                <a:schemeClr val="hlink"/>
              </a:solidFill>
              <a:latin typeface="Arial Black" pitchFamily="34" charset="0"/>
            </a:endParaRPr>
          </a:p>
          <a:p>
            <a:pPr eaLnBrk="1" hangingPunct="1"/>
            <a:endParaRPr lang="en-US" altLang="el-GR" sz="4000" b="1" smtClean="0">
              <a:solidFill>
                <a:schemeClr val="hlink"/>
              </a:solidFill>
            </a:endParaRPr>
          </a:p>
        </p:txBody>
      </p:sp>
      <p:pic>
        <p:nvPicPr>
          <p:cNvPr id="1331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859338" y="3717925"/>
            <a:ext cx="4176712" cy="2951163"/>
          </a:xfrm>
          <a:noFill/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50825" y="260350"/>
            <a:ext cx="6553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sz="2000" b="1">
                <a:solidFill>
                  <a:srgbClr val="000000"/>
                </a:solidFill>
                <a:latin typeface="Gulim" pitchFamily="34" charset="-127"/>
                <a:ea typeface="Gulim" pitchFamily="34" charset="-127"/>
              </a:rPr>
              <a:t>*</a:t>
            </a:r>
            <a:r>
              <a:rPr lang="el-GR" altLang="en-US" sz="2400" b="1">
                <a:solidFill>
                  <a:srgbClr val="000000"/>
                </a:solidFill>
                <a:latin typeface="Gulim" pitchFamily="34" charset="-127"/>
                <a:ea typeface="Gulim" pitchFamily="34" charset="-127"/>
              </a:rPr>
              <a:t>The Earth's </a:t>
            </a:r>
            <a:r>
              <a:rPr lang="el-GR" altLang="en-US" sz="2400" b="1">
                <a:solidFill>
                  <a:srgbClr val="000000"/>
                </a:solidFill>
                <a:latin typeface="Arial Black" pitchFamily="34" charset="0"/>
                <a:ea typeface="Gulim" pitchFamily="34" charset="-127"/>
              </a:rPr>
              <a:t>atmosphere </a:t>
            </a:r>
            <a:r>
              <a:rPr lang="el-GR" altLang="en-US" sz="2400" b="1">
                <a:solidFill>
                  <a:srgbClr val="000000"/>
                </a:solidFill>
                <a:latin typeface="Gulim" pitchFamily="34" charset="-127"/>
                <a:ea typeface="Gulim" pitchFamily="34" charset="-127"/>
              </a:rPr>
              <a:t>is a thin layer of gases that surrounds the Earth.</a:t>
            </a:r>
            <a:endParaRPr lang="el-GR" altLang="en-US" sz="2400" b="1">
              <a:solidFill>
                <a:srgbClr val="000000"/>
              </a:solidFill>
              <a:latin typeface="Gulim" pitchFamily="34" charset="-127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86125"/>
            <a:ext cx="4286250" cy="322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125" y="549275"/>
            <a:ext cx="2303463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4356100" y="1557338"/>
            <a:ext cx="2016125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sz="3600" b="1">
                <a:solidFill>
                  <a:srgbClr val="660066"/>
                </a:solidFill>
                <a:latin typeface="Arial Black" pitchFamily="34" charset="0"/>
                <a:ea typeface="Gulim" pitchFamily="34" charset="-127"/>
              </a:rPr>
              <a:t>Smog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sz="3600" b="1">
                <a:solidFill>
                  <a:srgbClr val="660066"/>
                </a:solidFill>
                <a:latin typeface="Arial Black" pitchFamily="34" charset="0"/>
                <a:ea typeface="Gulim" pitchFamily="34" charset="-127"/>
              </a:rPr>
              <a:t>Fumes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sz="3600" b="1">
                <a:solidFill>
                  <a:srgbClr val="660066"/>
                </a:solidFill>
                <a:latin typeface="Arial Black" pitchFamily="34" charset="0"/>
              </a:rPr>
              <a:t>Sprays</a:t>
            </a:r>
          </a:p>
        </p:txBody>
      </p:sp>
    </p:spTree>
    <p:extLst>
      <p:ext uri="{BB962C8B-B14F-4D97-AF65-F5344CB8AC3E}">
        <p14:creationId xmlns:p14="http://schemas.microsoft.com/office/powerpoint/2010/main" xmlns="" val="370176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7" grpId="0"/>
      <p:bldP spid="133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12750" y="908050"/>
            <a:ext cx="4176713" cy="1106488"/>
          </a:xfrm>
        </p:spPr>
        <p:txBody>
          <a:bodyPr/>
          <a:lstStyle/>
          <a:p>
            <a:pPr eaLnBrk="1" hangingPunct="1"/>
            <a:r>
              <a:rPr lang="en-US" altLang="el-GR" sz="4000" b="1" smtClean="0">
                <a:solidFill>
                  <a:schemeClr val="hlink"/>
                </a:solidFill>
                <a:latin typeface="Arial Black" pitchFamily="34" charset="0"/>
              </a:rPr>
              <a:t>Water pollution</a:t>
            </a:r>
            <a:r>
              <a:rPr lang="en-US" altLang="el-GR" sz="3200" smtClean="0">
                <a:solidFill>
                  <a:schemeClr val="hlink"/>
                </a:solidFill>
              </a:rPr>
              <a:t/>
            </a:r>
            <a:br>
              <a:rPr lang="en-US" altLang="el-GR" sz="3200" smtClean="0">
                <a:solidFill>
                  <a:schemeClr val="hlink"/>
                </a:solidFill>
              </a:rPr>
            </a:br>
            <a:r>
              <a:rPr lang="en-US" altLang="el-GR" sz="3200" smtClean="0"/>
              <a:t/>
            </a:r>
            <a:br>
              <a:rPr lang="en-US" altLang="el-GR" sz="3200" smtClean="0"/>
            </a:br>
            <a:endParaRPr lang="el-GR" altLang="en-US" sz="3200" smtClean="0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87900" y="188913"/>
            <a:ext cx="4159250" cy="2755900"/>
          </a:xfrm>
          <a:noFill/>
        </p:spPr>
      </p:pic>
      <p:pic>
        <p:nvPicPr>
          <p:cNvPr id="1434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0825" y="2997200"/>
            <a:ext cx="5486400" cy="3709988"/>
          </a:xfrm>
          <a:noFill/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156325" y="3500438"/>
            <a:ext cx="26638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sz="4000">
                <a:solidFill>
                  <a:srgbClr val="663300"/>
                </a:solidFill>
                <a:latin typeface="Arial Black" pitchFamily="34" charset="0"/>
                <a:ea typeface="Gulim" pitchFamily="34" charset="-127"/>
              </a:rPr>
              <a:t>Garbage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sz="4000">
                <a:solidFill>
                  <a:srgbClr val="663300"/>
                </a:solidFill>
                <a:latin typeface="Arial Black" pitchFamily="34" charset="0"/>
              </a:rPr>
              <a:t>Trash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sz="4000">
                <a:solidFill>
                  <a:srgbClr val="663300"/>
                </a:solidFill>
                <a:latin typeface="Arial Black" pitchFamily="34" charset="0"/>
              </a:rPr>
              <a:t>Rubbish</a:t>
            </a:r>
          </a:p>
        </p:txBody>
      </p:sp>
      <p:sp>
        <p:nvSpPr>
          <p:cNvPr id="2" name="Ορθογώνιο 1"/>
          <p:cNvSpPr/>
          <p:nvPr/>
        </p:nvSpPr>
        <p:spPr>
          <a:xfrm>
            <a:off x="395288" y="1989138"/>
            <a:ext cx="4572000" cy="8620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/>
            </a:pPr>
            <a:r>
              <a:rPr lang="en-US" altLang="el-GR" sz="3200" kern="0" dirty="0">
                <a:solidFill>
                  <a:srgbClr val="663300"/>
                </a:solidFill>
                <a:latin typeface="Arial Black" pitchFamily="34" charset="0"/>
              </a:rPr>
              <a:t>Toxic waste</a:t>
            </a:r>
            <a:r>
              <a:rPr lang="en-US" altLang="el-GR" sz="3200" kern="0" dirty="0">
                <a:solidFill>
                  <a:srgbClr val="000000"/>
                </a:solidFill>
              </a:rPr>
              <a:t/>
            </a:r>
            <a:br>
              <a:rPr lang="en-US" altLang="el-GR" sz="3200" kern="0" dirty="0">
                <a:solidFill>
                  <a:srgbClr val="000000"/>
                </a:solidFill>
              </a:rPr>
            </a:br>
            <a:endParaRPr lang="el-GR" dirty="0">
              <a:solidFill>
                <a:srgbClr val="000000"/>
              </a:solidFill>
              <a:latin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041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41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3744912" cy="1008062"/>
          </a:xfrm>
        </p:spPr>
        <p:txBody>
          <a:bodyPr/>
          <a:lstStyle/>
          <a:p>
            <a:pPr eaLnBrk="1" hangingPunct="1"/>
            <a:r>
              <a:rPr lang="en-US" altLang="el-GR" b="1" smtClean="0">
                <a:solidFill>
                  <a:srgbClr val="660066"/>
                </a:solidFill>
                <a:latin typeface="Arial Black" pitchFamily="34" charset="0"/>
              </a:rPr>
              <a:t>Land pollution</a:t>
            </a: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8313" y="1195388"/>
            <a:ext cx="3532187" cy="2351087"/>
          </a:xfrm>
          <a:noFill/>
        </p:spPr>
      </p:pic>
      <p:pic>
        <p:nvPicPr>
          <p:cNvPr id="1536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427538" y="117475"/>
            <a:ext cx="4214812" cy="3076575"/>
          </a:xfrm>
          <a:noFill/>
        </p:spPr>
      </p:pic>
      <p:pic>
        <p:nvPicPr>
          <p:cNvPr id="15365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2413" y="3789363"/>
            <a:ext cx="4233862" cy="2808287"/>
          </a:xfrm>
          <a:noFill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02025"/>
            <a:ext cx="4129087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3063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theme/theme1.xml><?xml version="1.0" encoding="utf-8"?>
<a:theme xmlns:a="http://schemas.openxmlformats.org/drawingml/2006/main" name="PPTChina">
  <a:themeElements>
    <a:clrScheme name="PPTChin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TChina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alt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alt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SimSun" pitchFamily="2" charset="-122"/>
          </a:defRPr>
        </a:defPPr>
      </a:lstStyle>
    </a:lnDef>
  </a:objectDefaults>
  <a:extraClrSchemeLst>
    <a:extraClrScheme>
      <a:clrScheme name="PPTChi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Chin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Chin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Chin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Chin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Chin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Chin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Chin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Chin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Chin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Chin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Chin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alt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alt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SimSun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alt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altLang="el-G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SimSun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242</Words>
  <Application>Microsoft Office PowerPoint</Application>
  <PresentationFormat>Προβολή στην οθόνη (4:3)</PresentationFormat>
  <Paragraphs>80</Paragraphs>
  <Slides>41</Slides>
  <Notes>0</Notes>
  <HiddenSlides>0</HiddenSlides>
  <MMClips>5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41</vt:i4>
      </vt:variant>
    </vt:vector>
  </HeadingPairs>
  <TitlesOfParts>
    <vt:vector size="44" baseType="lpstr">
      <vt:lpstr>PPTChina</vt:lpstr>
      <vt:lpstr>Green Color</vt:lpstr>
      <vt:lpstr>默认设计模板</vt:lpstr>
      <vt:lpstr>Διαφάνεια 1</vt:lpstr>
      <vt:lpstr>What do we mean by  "Environment"?</vt:lpstr>
      <vt:lpstr>Διαφάνεια 3</vt:lpstr>
      <vt:lpstr>Διαφάνεια 4</vt:lpstr>
      <vt:lpstr>Διαφάνεια 5</vt:lpstr>
      <vt:lpstr>Διαφάνεια 6</vt:lpstr>
      <vt:lpstr>Problems:</vt:lpstr>
      <vt:lpstr>Water pollution  </vt:lpstr>
      <vt:lpstr>Land pollution</vt:lpstr>
      <vt:lpstr>Deforestation</vt:lpstr>
      <vt:lpstr>Διαφάνεια 11</vt:lpstr>
      <vt:lpstr>Effects of  air pollution</vt:lpstr>
      <vt:lpstr>Διαφάνεια 13</vt:lpstr>
      <vt:lpstr>Effects of water pollution</vt:lpstr>
      <vt:lpstr>Effects of land pollution</vt:lpstr>
      <vt:lpstr>What will happen when bees disappear.</vt:lpstr>
      <vt:lpstr>Sumatra</vt:lpstr>
      <vt:lpstr>Tropical deforestation</vt:lpstr>
      <vt:lpstr>Διαφάνεια 19</vt:lpstr>
      <vt:lpstr>Floods in Athens</vt:lpstr>
      <vt:lpstr>Διαφάνεια 21</vt:lpstr>
      <vt:lpstr>Drowning in plastic</vt:lpstr>
      <vt:lpstr>Soup of trash</vt:lpstr>
      <vt:lpstr>How Big The Great Pacific Garbage Patch Really Is </vt:lpstr>
      <vt:lpstr>Διαφάνεια 25</vt:lpstr>
      <vt:lpstr>Solutions?</vt:lpstr>
      <vt:lpstr>Renewable sources of energy</vt:lpstr>
      <vt:lpstr>Διαφάνεια 28</vt:lpstr>
      <vt:lpstr>Use filters on chimneys </vt:lpstr>
      <vt:lpstr>Plant trees</vt:lpstr>
      <vt:lpstr>Διαφάνεια 31</vt:lpstr>
      <vt:lpstr>Διαφάνεια 32</vt:lpstr>
      <vt:lpstr>The three 'R's</vt:lpstr>
      <vt:lpstr>Educational videos &amp; songs</vt:lpstr>
      <vt:lpstr>Things to be recycled</vt:lpstr>
      <vt:lpstr>Things not to be thrown in the  recycling bins</vt:lpstr>
      <vt:lpstr>Διαφάνεια 37</vt:lpstr>
      <vt:lpstr>Διαφάνεια 38</vt:lpstr>
      <vt:lpstr>song</vt:lpstr>
      <vt:lpstr>Διαφάνεια 40</vt:lpstr>
      <vt:lpstr>Διαφάνεια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PC</cp:lastModifiedBy>
  <cp:revision>19</cp:revision>
  <dcterms:created xsi:type="dcterms:W3CDTF">2014-10-22T19:15:36Z</dcterms:created>
  <dcterms:modified xsi:type="dcterms:W3CDTF">2023-05-31T16:20:01Z</dcterms:modified>
</cp:coreProperties>
</file>