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8"/>
  </p:notesMasterIdLst>
  <p:sldIdLst>
    <p:sldId id="256" r:id="rId2"/>
    <p:sldId id="257" r:id="rId3"/>
    <p:sldId id="258" r:id="rId4"/>
    <p:sldId id="259" r:id="rId5"/>
    <p:sldId id="260" r:id="rId6"/>
    <p:sldId id="261" r:id="rId7"/>
  </p:sldIdLst>
  <p:sldSz cx="9144000" cy="5143500" type="screen16x9"/>
  <p:notesSz cx="6858000" cy="9144000"/>
  <p:embeddedFontLst>
    <p:embeddedFont>
      <p:font typeface="GFS Didot" charset="-95"/>
      <p:regular r:id="rId9"/>
    </p:embeddedFont>
    <p:embeddedFont>
      <p:font typeface="Crimson Text" charset="0"/>
      <p:regular r:id="rId10"/>
      <p:bold r:id="rId11"/>
      <p:italic r:id="rId12"/>
      <p:boldItalic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147" d="100"/>
          <a:sy n="147" d="100"/>
        </p:scale>
        <p:origin x="-594" y="-96"/>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e0eda556be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e0eda556be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e0eda556be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e0eda556be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e0eda556be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e0eda556be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e0eda556be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e0eda556be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e0eda556be_0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e0eda556be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en.wikipedia.org/wiki/Vichy_France" TargetMode="External"/><Relationship Id="rId4" Type="http://schemas.openxmlformats.org/officeDocument/2006/relationships/hyperlink" Target="https://www.travel.gr/experiences/vichy-i-loytropoli-tis-kentrikis-gallias-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rot="10800000">
            <a:off x="-43900" y="-44025"/>
            <a:ext cx="158100" cy="2103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SzPct val="29290"/>
              <a:buNone/>
            </a:pPr>
            <a:r>
              <a:rPr lang="el" sz="3380">
                <a:latin typeface="GFS Didot"/>
                <a:ea typeface="GFS Didot"/>
                <a:cs typeface="GFS Didot"/>
                <a:sym typeface="GFS Didot"/>
              </a:rPr>
              <a:t>  </a:t>
            </a:r>
            <a:endParaRPr sz="3380">
              <a:latin typeface="GFS Didot"/>
              <a:ea typeface="GFS Didot"/>
              <a:cs typeface="GFS Didot"/>
              <a:sym typeface="GFS Didot"/>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56" name="Google Shape;56;p13" descr="Hôtel de Ville (VICHY,FR03) | Vichy, ville fleurie **** en 2… | Flickr"/>
          <p:cNvPicPr preferRelativeResize="0"/>
          <p:nvPr/>
        </p:nvPicPr>
        <p:blipFill>
          <a:blip r:embed="rId3">
            <a:alphaModFix/>
          </a:blip>
          <a:stretch>
            <a:fillRect/>
          </a:stretch>
        </p:blipFill>
        <p:spPr>
          <a:xfrm>
            <a:off x="-226775" y="-387700"/>
            <a:ext cx="9370775" cy="5727799"/>
          </a:xfrm>
          <a:prstGeom prst="rect">
            <a:avLst/>
          </a:prstGeom>
          <a:noFill/>
          <a:ln w="38100" cap="flat" cmpd="sng">
            <a:solidFill>
              <a:schemeClr val="dk2"/>
            </a:solidFill>
            <a:prstDash val="solid"/>
            <a:round/>
            <a:headEnd type="none" w="sm" len="sm"/>
            <a:tailEnd type="none" w="sm" len="sm"/>
          </a:ln>
        </p:spPr>
      </p:pic>
      <p:sp>
        <p:nvSpPr>
          <p:cNvPr id="57" name="Google Shape;57;p13"/>
          <p:cNvSpPr txBox="1"/>
          <p:nvPr/>
        </p:nvSpPr>
        <p:spPr>
          <a:xfrm>
            <a:off x="114200" y="166275"/>
            <a:ext cx="3438300" cy="538800"/>
          </a:xfrm>
          <a:prstGeom prst="rect">
            <a:avLst/>
          </a:prstGeom>
          <a:solidFill>
            <a:srgbClr val="C9DAF8"/>
          </a:solidFill>
          <a:ln w="38100" cap="flat" cmpd="sng">
            <a:solidFill>
              <a:srgbClr val="3C78D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l" sz="2300">
                <a:solidFill>
                  <a:srgbClr val="3C78D8"/>
                </a:solidFill>
                <a:highlight>
                  <a:srgbClr val="C9DAF8"/>
                </a:highlight>
                <a:latin typeface="Crimson Text"/>
                <a:ea typeface="Crimson Text"/>
                <a:cs typeface="Crimson Text"/>
                <a:sym typeface="Crimson Text"/>
              </a:rPr>
              <a:t>VICHY, FRANCE</a:t>
            </a:r>
            <a:endParaRPr sz="2300">
              <a:solidFill>
                <a:srgbClr val="3C78D8"/>
              </a:solidFill>
              <a:highlight>
                <a:srgbClr val="C9DAF8"/>
              </a:highlight>
              <a:latin typeface="Crimson Text"/>
              <a:ea typeface="Crimson Text"/>
              <a:cs typeface="Crimson Text"/>
              <a:sym typeface="Crimson Text"/>
            </a:endParaRPr>
          </a:p>
        </p:txBody>
      </p:sp>
      <p:sp>
        <p:nvSpPr>
          <p:cNvPr id="58" name="Google Shape;58;p13"/>
          <p:cNvSpPr txBox="1"/>
          <p:nvPr/>
        </p:nvSpPr>
        <p:spPr>
          <a:xfrm>
            <a:off x="6261800" y="204825"/>
            <a:ext cx="2538300" cy="877200"/>
          </a:xfrm>
          <a:prstGeom prst="rect">
            <a:avLst/>
          </a:prstGeom>
          <a:solidFill>
            <a:srgbClr val="C9DAF8"/>
          </a:solidFill>
          <a:ln w="38100" cap="flat" cmpd="sng">
            <a:solidFill>
              <a:srgbClr val="3C78D8"/>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l" sz="1500">
                <a:solidFill>
                  <a:srgbClr val="3C78D8"/>
                </a:solidFill>
                <a:latin typeface="GFS Didot"/>
                <a:ea typeface="GFS Didot"/>
                <a:cs typeface="GFS Didot"/>
                <a:sym typeface="GFS Didot"/>
              </a:rPr>
              <a:t>Β2 ΕΛΕΥΘΕΡΟΥΠΟΛΗΣ</a:t>
            </a:r>
            <a:endParaRPr sz="1500">
              <a:solidFill>
                <a:srgbClr val="3C78D8"/>
              </a:solidFill>
              <a:latin typeface="GFS Didot"/>
              <a:ea typeface="GFS Didot"/>
              <a:cs typeface="GFS Didot"/>
              <a:sym typeface="GFS Didot"/>
            </a:endParaRPr>
          </a:p>
          <a:p>
            <a:pPr marL="0" lvl="0" indent="0" algn="l" rtl="0">
              <a:spcBef>
                <a:spcPts val="0"/>
              </a:spcBef>
              <a:spcAft>
                <a:spcPts val="0"/>
              </a:spcAft>
              <a:buNone/>
            </a:pPr>
            <a:r>
              <a:rPr lang="el" sz="1500">
                <a:solidFill>
                  <a:srgbClr val="3C78D8"/>
                </a:solidFill>
                <a:latin typeface="GFS Didot"/>
                <a:ea typeface="GFS Didot"/>
                <a:cs typeface="GFS Didot"/>
                <a:sym typeface="GFS Didot"/>
              </a:rPr>
              <a:t>ΜΑΡΙΑ ΕΛΜΑΖΙΔΟΥ</a:t>
            </a:r>
            <a:endParaRPr sz="1500">
              <a:solidFill>
                <a:srgbClr val="3C78D8"/>
              </a:solidFill>
              <a:latin typeface="GFS Didot"/>
              <a:ea typeface="GFS Didot"/>
              <a:cs typeface="GFS Didot"/>
              <a:sym typeface="GFS Didot"/>
            </a:endParaRPr>
          </a:p>
          <a:p>
            <a:pPr marL="0" lvl="0" indent="0" algn="l" rtl="0">
              <a:spcBef>
                <a:spcPts val="0"/>
              </a:spcBef>
              <a:spcAft>
                <a:spcPts val="0"/>
              </a:spcAft>
              <a:buNone/>
            </a:pPr>
            <a:r>
              <a:rPr lang="el" sz="1500">
                <a:solidFill>
                  <a:srgbClr val="3C78D8"/>
                </a:solidFill>
                <a:latin typeface="GFS Didot"/>
                <a:ea typeface="GFS Didot"/>
                <a:cs typeface="GFS Didot"/>
                <a:sym typeface="GFS Didot"/>
              </a:rPr>
              <a:t>ΜΑΡΙΑ ΑΠΑΖΙΔΟΥ</a:t>
            </a:r>
            <a:endParaRPr sz="1500">
              <a:solidFill>
                <a:srgbClr val="3C78D8"/>
              </a:solidFill>
              <a:latin typeface="GFS Didot"/>
              <a:ea typeface="GFS Didot"/>
              <a:cs typeface="GFS Didot"/>
              <a:sym typeface="GFS Dido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64" name="Google Shape;64;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65" name="Google Shape;65;p14" descr="HD wallpaper: france, vichy, plant, beauty in nature, landscape ..."/>
          <p:cNvPicPr preferRelativeResize="0"/>
          <p:nvPr/>
        </p:nvPicPr>
        <p:blipFill>
          <a:blip r:embed="rId3">
            <a:alphaModFix/>
          </a:blip>
          <a:stretch>
            <a:fillRect/>
          </a:stretch>
        </p:blipFill>
        <p:spPr>
          <a:xfrm>
            <a:off x="0" y="-18287"/>
            <a:ext cx="9144001" cy="5180074"/>
          </a:xfrm>
          <a:prstGeom prst="rect">
            <a:avLst/>
          </a:prstGeom>
          <a:noFill/>
          <a:ln>
            <a:noFill/>
          </a:ln>
        </p:spPr>
      </p:pic>
      <p:sp>
        <p:nvSpPr>
          <p:cNvPr id="66" name="Google Shape;66;p14"/>
          <p:cNvSpPr txBox="1"/>
          <p:nvPr/>
        </p:nvSpPr>
        <p:spPr>
          <a:xfrm>
            <a:off x="5003600" y="702250"/>
            <a:ext cx="3828600" cy="2150700"/>
          </a:xfrm>
          <a:prstGeom prst="rect">
            <a:avLst/>
          </a:prstGeom>
          <a:solidFill>
            <a:srgbClr val="93C47D"/>
          </a:solidFill>
          <a:ln>
            <a:noFill/>
          </a:ln>
        </p:spPr>
        <p:txBody>
          <a:bodyPr spcFirstLastPara="1" wrap="square" lIns="91425" tIns="91425" rIns="91425" bIns="91425" anchor="b" anchorCtr="0">
            <a:noAutofit/>
          </a:bodyPr>
          <a:lstStyle/>
          <a:p>
            <a:pPr marL="0" lvl="0" indent="0" algn="just" rtl="0">
              <a:spcBef>
                <a:spcPts val="0"/>
              </a:spcBef>
              <a:spcAft>
                <a:spcPts val="0"/>
              </a:spcAft>
              <a:buNone/>
            </a:pPr>
            <a:r>
              <a:rPr lang="el" sz="1050" b="1">
                <a:solidFill>
                  <a:schemeClr val="lt1"/>
                </a:solidFill>
                <a:highlight>
                  <a:srgbClr val="93C47D"/>
                </a:highlight>
                <a:latin typeface="Courier New"/>
                <a:ea typeface="Courier New"/>
                <a:cs typeface="Courier New"/>
                <a:sym typeface="Courier New"/>
              </a:rPr>
              <a:t>Βρίσκεται στην περιοχή Ωβέρνη-Ρον-Αλπ (Auvergne-Rhône-Alpes), δίπλα στον ποταμό Allier.</a:t>
            </a:r>
            <a:endParaRPr sz="1050" b="1">
              <a:solidFill>
                <a:schemeClr val="lt1"/>
              </a:solidFill>
              <a:highlight>
                <a:srgbClr val="93C47D"/>
              </a:highlight>
              <a:latin typeface="Courier New"/>
              <a:ea typeface="Courier New"/>
              <a:cs typeface="Courier New"/>
              <a:sym typeface="Courier New"/>
            </a:endParaRPr>
          </a:p>
          <a:p>
            <a:pPr marL="0" lvl="0" indent="0" algn="just" rtl="0">
              <a:spcBef>
                <a:spcPts val="0"/>
              </a:spcBef>
              <a:spcAft>
                <a:spcPts val="0"/>
              </a:spcAft>
              <a:buNone/>
            </a:pPr>
            <a:r>
              <a:rPr lang="el" sz="1050" b="1">
                <a:solidFill>
                  <a:schemeClr val="lt1"/>
                </a:solidFill>
                <a:highlight>
                  <a:srgbClr val="93C47D"/>
                </a:highlight>
                <a:latin typeface="Courier New"/>
                <a:ea typeface="Courier New"/>
                <a:cs typeface="Courier New"/>
                <a:sym typeface="Courier New"/>
              </a:rPr>
              <a:t>Είναι διάσημη για τις ιαματικές πηγές και τα θερμά λουτρά της ήδη από τη ρωμαϊκή εποχή.</a:t>
            </a:r>
            <a:endParaRPr sz="1050" b="1">
              <a:solidFill>
                <a:schemeClr val="lt1"/>
              </a:solidFill>
              <a:highlight>
                <a:srgbClr val="93C47D"/>
              </a:highlight>
              <a:latin typeface="Courier New"/>
              <a:ea typeface="Courier New"/>
              <a:cs typeface="Courier New"/>
              <a:sym typeface="Courier New"/>
            </a:endParaRPr>
          </a:p>
          <a:p>
            <a:pPr marL="0" lvl="0" indent="0" algn="just" rtl="0">
              <a:spcBef>
                <a:spcPts val="0"/>
              </a:spcBef>
              <a:spcAft>
                <a:spcPts val="0"/>
              </a:spcAft>
              <a:buNone/>
            </a:pPr>
            <a:r>
              <a:rPr lang="el" sz="1050" b="1">
                <a:solidFill>
                  <a:schemeClr val="lt1"/>
                </a:solidFill>
                <a:highlight>
                  <a:srgbClr val="93C47D"/>
                </a:highlight>
                <a:latin typeface="Courier New"/>
                <a:ea typeface="Courier New"/>
                <a:cs typeface="Courier New"/>
                <a:sym typeface="Courier New"/>
              </a:rPr>
              <a:t>Η πόλη απέκτησε μεγάλη φήμη τον 19ο αιώνα, ιδιαίτερα επί Napoleon III, όταν αναπτύχθηκαν τα πολυτελή ξενοδοχεία και τα spa.</a:t>
            </a:r>
            <a:endParaRPr sz="1050" b="1">
              <a:solidFill>
                <a:schemeClr val="lt1"/>
              </a:solidFill>
              <a:highlight>
                <a:srgbClr val="93C47D"/>
              </a:highlight>
              <a:latin typeface="Courier New"/>
              <a:ea typeface="Courier New"/>
              <a:cs typeface="Courier New"/>
              <a:sym typeface="Courier New"/>
            </a:endParaRPr>
          </a:p>
          <a:p>
            <a:pPr marL="0" lvl="0" indent="0" algn="just" rtl="0">
              <a:spcBef>
                <a:spcPts val="0"/>
              </a:spcBef>
              <a:spcAft>
                <a:spcPts val="0"/>
              </a:spcAft>
              <a:buNone/>
            </a:pPr>
            <a:r>
              <a:rPr lang="el" sz="1050" b="1">
                <a:solidFill>
                  <a:schemeClr val="lt1"/>
                </a:solidFill>
                <a:highlight>
                  <a:srgbClr val="93C47D"/>
                </a:highlight>
                <a:latin typeface="Courier New"/>
                <a:ea typeface="Courier New"/>
                <a:cs typeface="Courier New"/>
                <a:sym typeface="Courier New"/>
              </a:rPr>
              <a:t>Σήμερα θεωρείται μία από τις σημαντικότερες λουτροπόλεις της Ευρώπης και ανήκει στα μνημεία UNESCO ως μέρος των “Great Spa Towns of Europe”.</a:t>
            </a:r>
            <a:r>
              <a:rPr lang="el" sz="1100" b="1">
                <a:solidFill>
                  <a:schemeClr val="lt1"/>
                </a:solidFill>
                <a:highlight>
                  <a:srgbClr val="93C47D"/>
                </a:highlight>
                <a:latin typeface="Courier New"/>
                <a:ea typeface="Courier New"/>
                <a:cs typeface="Courier New"/>
                <a:sym typeface="Courier New"/>
              </a:rPr>
              <a:t> </a:t>
            </a:r>
            <a:endParaRPr sz="1300" b="1">
              <a:solidFill>
                <a:schemeClr val="lt1"/>
              </a:solidFill>
              <a:highlight>
                <a:srgbClr val="93C47D"/>
              </a:highlight>
              <a:latin typeface="Courier New"/>
              <a:ea typeface="Courier New"/>
              <a:cs typeface="Courier New"/>
              <a:sym typeface="Courier New"/>
            </a:endParaRPr>
          </a:p>
        </p:txBody>
      </p:sp>
      <p:sp>
        <p:nvSpPr>
          <p:cNvPr id="67" name="Google Shape;67;p14"/>
          <p:cNvSpPr txBox="1"/>
          <p:nvPr/>
        </p:nvSpPr>
        <p:spPr>
          <a:xfrm>
            <a:off x="311700" y="596850"/>
            <a:ext cx="2340900" cy="461700"/>
          </a:xfrm>
          <a:prstGeom prst="rect">
            <a:avLst/>
          </a:prstGeom>
          <a:solidFill>
            <a:srgbClr val="93C47D"/>
          </a:solidFill>
          <a:ln w="38100" cap="flat" cmpd="sng">
            <a:solidFill>
              <a:srgbClr val="6AA84F"/>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l" sz="1800" b="1">
                <a:solidFill>
                  <a:schemeClr val="lt1"/>
                </a:solidFill>
                <a:highlight>
                  <a:srgbClr val="93C47D"/>
                </a:highlight>
                <a:latin typeface="GFS Didot"/>
                <a:ea typeface="GFS Didot"/>
                <a:cs typeface="GFS Didot"/>
                <a:sym typeface="GFS Didot"/>
              </a:rPr>
              <a:t>ΛΕΠΤΟΜΕΡΕΙΕΣ</a:t>
            </a:r>
            <a:endParaRPr sz="1800" b="1">
              <a:solidFill>
                <a:schemeClr val="lt1"/>
              </a:solidFill>
              <a:highlight>
                <a:srgbClr val="93C47D"/>
              </a:highlight>
              <a:latin typeface="GFS Didot"/>
              <a:ea typeface="GFS Didot"/>
              <a:cs typeface="GFS Didot"/>
              <a:sym typeface="GFS Dido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73" name="Google Shape;73;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74" name="Google Shape;74;p15" descr="File:Greek Parade Paris 1919.jpg - Wikimedia Commons"/>
          <p:cNvPicPr preferRelativeResize="0"/>
          <p:nvPr/>
        </p:nvPicPr>
        <p:blipFill>
          <a:blip r:embed="rId3">
            <a:alphaModFix/>
          </a:blip>
          <a:stretch>
            <a:fillRect/>
          </a:stretch>
        </p:blipFill>
        <p:spPr>
          <a:xfrm>
            <a:off x="0" y="0"/>
            <a:ext cx="9143999" cy="5143501"/>
          </a:xfrm>
          <a:prstGeom prst="rect">
            <a:avLst/>
          </a:prstGeom>
          <a:noFill/>
          <a:ln>
            <a:noFill/>
          </a:ln>
        </p:spPr>
      </p:pic>
      <p:sp>
        <p:nvSpPr>
          <p:cNvPr id="75" name="Google Shape;75;p15"/>
          <p:cNvSpPr txBox="1"/>
          <p:nvPr/>
        </p:nvSpPr>
        <p:spPr>
          <a:xfrm>
            <a:off x="4389125" y="212150"/>
            <a:ext cx="4323300" cy="24474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l" sz="1050" b="1">
                <a:solidFill>
                  <a:srgbClr val="FFFFFF"/>
                </a:solidFill>
                <a:highlight>
                  <a:srgbClr val="6FA8DC"/>
                </a:highlight>
                <a:latin typeface="Courier New"/>
                <a:ea typeface="Courier New"/>
                <a:cs typeface="Courier New"/>
                <a:sym typeface="Courier New"/>
              </a:rPr>
              <a:t>Από τον Β΄ Παγκόσμιο Πόλεμο και μετά, το όνομα της πόλης έφερε το στίγμα του γαλλικού καθεστώτος του στρατάρχη Φιλίπ Πεταίν που συνομολόγησε την ανακωχή (22 Ιουνίου 1940) και συνεργάστηκε με τους Γερμανούς, κάνοντας το Βισύ έδρα της κυβέρνησής του, την περίοδο 1940 - 1944, χαρακτηριζόμενη εξ αυτού όχι μόνο η κυβέρνησή του «κυβέρνηση του Βισύ», αλλά και ολόκληρη τη χώρα: Γαλλία του Βισύ. Δεν θα πρέπει όμως να παραβλέπεται και το γεγονός ότι το Βισύ την εποχή εκείνη ήταν ή μόνη πόλη της ευρύτερης περιοχής που διέθετε μεγάλο αριθμό ξενοδοχείων και ως εκ τούτου μπορούσε να φιλοξενήσει ένα ολόκληρο κυβερνητικό και διοικητικό μηχανισμό.</a:t>
            </a:r>
            <a:r>
              <a:rPr lang="el" sz="1000" b="1">
                <a:solidFill>
                  <a:srgbClr val="FFFFFF"/>
                </a:solidFill>
                <a:highlight>
                  <a:srgbClr val="6FA8DC"/>
                </a:highlight>
                <a:latin typeface="Courier New"/>
                <a:ea typeface="Courier New"/>
                <a:cs typeface="Courier New"/>
                <a:sym typeface="Courier New"/>
              </a:rPr>
              <a:t> </a:t>
            </a:r>
            <a:endParaRPr sz="1700" b="1">
              <a:solidFill>
                <a:srgbClr val="FFFFFF"/>
              </a:solidFill>
              <a:highlight>
                <a:srgbClr val="6FA8DC"/>
              </a:highlight>
              <a:latin typeface="Courier New"/>
              <a:ea typeface="Courier New"/>
              <a:cs typeface="Courier New"/>
              <a:sym typeface="Courier New"/>
            </a:endParaRPr>
          </a:p>
        </p:txBody>
      </p:sp>
      <p:sp>
        <p:nvSpPr>
          <p:cNvPr id="76" name="Google Shape;76;p15"/>
          <p:cNvSpPr txBox="1"/>
          <p:nvPr/>
        </p:nvSpPr>
        <p:spPr>
          <a:xfrm>
            <a:off x="311700" y="445025"/>
            <a:ext cx="2428500" cy="461700"/>
          </a:xfrm>
          <a:prstGeom prst="rect">
            <a:avLst/>
          </a:prstGeom>
          <a:solidFill>
            <a:srgbClr val="6D9EEB"/>
          </a:solidFill>
          <a:ln w="38100" cap="flat" cmpd="sng">
            <a:solidFill>
              <a:srgbClr val="1155CC"/>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l" sz="1800" b="1">
                <a:solidFill>
                  <a:schemeClr val="lt1"/>
                </a:solidFill>
                <a:highlight>
                  <a:srgbClr val="6D9EEB"/>
                </a:highlight>
                <a:latin typeface="GFS Didot"/>
                <a:ea typeface="GFS Didot"/>
                <a:cs typeface="GFS Didot"/>
                <a:sym typeface="GFS Didot"/>
              </a:rPr>
              <a:t>B’ ΠΑΓΚΟΣΜΙΟΣ</a:t>
            </a:r>
            <a:endParaRPr sz="1800" b="1">
              <a:solidFill>
                <a:schemeClr val="lt1"/>
              </a:solidFill>
              <a:highlight>
                <a:srgbClr val="6D9EEB"/>
              </a:highlight>
              <a:latin typeface="GFS Didot"/>
              <a:ea typeface="GFS Didot"/>
              <a:cs typeface="GFS Didot"/>
              <a:sym typeface="GFS Dido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82" name="Google Shape;82;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83" name="Google Shape;83;p16" descr="HD wallpaper: france, vichy, tree, water, plant, waterfront ..."/>
          <p:cNvPicPr preferRelativeResize="0"/>
          <p:nvPr/>
        </p:nvPicPr>
        <p:blipFill>
          <a:blip r:embed="rId3">
            <a:alphaModFix/>
          </a:blip>
          <a:stretch>
            <a:fillRect/>
          </a:stretch>
        </p:blipFill>
        <p:spPr>
          <a:xfrm>
            <a:off x="0" y="0"/>
            <a:ext cx="9144001" cy="5143499"/>
          </a:xfrm>
          <a:prstGeom prst="rect">
            <a:avLst/>
          </a:prstGeom>
          <a:noFill/>
          <a:ln>
            <a:noFill/>
          </a:ln>
        </p:spPr>
      </p:pic>
      <p:sp>
        <p:nvSpPr>
          <p:cNvPr id="84" name="Google Shape;84;p16"/>
          <p:cNvSpPr txBox="1"/>
          <p:nvPr/>
        </p:nvSpPr>
        <p:spPr>
          <a:xfrm>
            <a:off x="5420575" y="899775"/>
            <a:ext cx="3642600" cy="3109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l" sz="950">
                <a:solidFill>
                  <a:schemeClr val="lt1"/>
                </a:solidFill>
                <a:highlight>
                  <a:srgbClr val="6AA84F"/>
                </a:highlight>
                <a:latin typeface="Courier New"/>
                <a:ea typeface="Courier New"/>
                <a:cs typeface="Courier New"/>
                <a:sym typeface="Courier New"/>
              </a:rPr>
              <a:t>Ο </a:t>
            </a:r>
            <a:r>
              <a:rPr lang="el" sz="950" b="1">
                <a:solidFill>
                  <a:schemeClr val="lt1"/>
                </a:solidFill>
                <a:highlight>
                  <a:srgbClr val="6AA84F"/>
                </a:highlight>
                <a:latin typeface="Courier New"/>
                <a:ea typeface="Courier New"/>
                <a:cs typeface="Courier New"/>
                <a:sym typeface="Courier New"/>
              </a:rPr>
              <a:t>όρος «Κυβέρνηση του Βισύ» ή «Γαλλία του Βισύ» αναφέρεται στην κυβέρνηση που σχηματίστηκε από τον Γάλλο, υψηλού κύρους στρατάρχη του Α` Παγκοσμίου Πολέμου, Philippe Pétain στο ελεύθερο τμήμα της Γαλλίας, έπειτα από την εισβολή της Γερμανίας και τη συνθηκολόγηση κατά τις αρχές του Β΄ Παγκοσμίου Πολέμου, και παρέμεινε στην εξουσία για τέσσερα χρόνια. Το καθεστώς Pétain μετέφερε την έδρα της κυβέρνησης στην πόλη Βισύ, από όπου έλαβε και το όνομά της. Η Συνθήκη Ανακωχής ανάμεσα σε Γαλλία και Γερμανία όρισε τον διαχωρισμό του γαλλικού εδάφους σε δύο μέρη, το βόρειο τμήμα βρισκόταν πλέον υπό γερμανική κατοχή, ενώ στο νότιο οι Γάλλοι ήταν ελεύθεροι να διατηρήσουν απόλυτη κυριαρχία. Στην πραγματικότητα, όμως, η Κυβέρνηση του Βισύ καθιέρωσε στο νότιο τμήμα της Γαλλίας ένα απολυταρχικό καθεστώς, με φανερά φιλογερμανικά αισθήματα, αλλά και φασιστικές τακτικές.</a:t>
            </a:r>
            <a:r>
              <a:rPr lang="el" sz="900" b="1">
                <a:solidFill>
                  <a:schemeClr val="lt1"/>
                </a:solidFill>
                <a:highlight>
                  <a:srgbClr val="6AA84F"/>
                </a:highlight>
                <a:latin typeface="Courier New"/>
                <a:ea typeface="Courier New"/>
                <a:cs typeface="Courier New"/>
                <a:sym typeface="Courier New"/>
              </a:rPr>
              <a:t> </a:t>
            </a:r>
            <a:endParaRPr sz="800" b="1">
              <a:solidFill>
                <a:schemeClr val="lt1"/>
              </a:solidFill>
              <a:highlight>
                <a:srgbClr val="6AA84F"/>
              </a:highlight>
              <a:latin typeface="Courier New"/>
              <a:ea typeface="Courier New"/>
              <a:cs typeface="Courier New"/>
              <a:sym typeface="Courier New"/>
            </a:endParaRPr>
          </a:p>
        </p:txBody>
      </p:sp>
      <p:sp>
        <p:nvSpPr>
          <p:cNvPr id="85" name="Google Shape;85;p16"/>
          <p:cNvSpPr txBox="1"/>
          <p:nvPr/>
        </p:nvSpPr>
        <p:spPr>
          <a:xfrm>
            <a:off x="362450" y="798700"/>
            <a:ext cx="2143500" cy="461700"/>
          </a:xfrm>
          <a:prstGeom prst="rect">
            <a:avLst/>
          </a:prstGeom>
          <a:solidFill>
            <a:srgbClr val="93C47D"/>
          </a:solidFill>
          <a:ln w="38100" cap="flat" cmpd="sng">
            <a:solidFill>
              <a:srgbClr val="38761D"/>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l" sz="1800" b="1">
                <a:solidFill>
                  <a:schemeClr val="lt1"/>
                </a:solidFill>
                <a:highlight>
                  <a:srgbClr val="93C47D"/>
                </a:highlight>
                <a:latin typeface="GFS Didot"/>
                <a:ea typeface="GFS Didot"/>
                <a:cs typeface="GFS Didot"/>
                <a:sym typeface="GFS Didot"/>
              </a:rPr>
              <a:t>Η ΙΣΤΟΡΙΑ ΤΗΣ</a:t>
            </a:r>
            <a:endParaRPr sz="1800" b="1">
              <a:solidFill>
                <a:schemeClr val="lt1"/>
              </a:solidFill>
              <a:highlight>
                <a:srgbClr val="93C47D"/>
              </a:highlight>
              <a:latin typeface="GFS Didot"/>
              <a:ea typeface="GFS Didot"/>
              <a:cs typeface="GFS Didot"/>
              <a:sym typeface="GFS Dido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9"/>
        <p:cNvGrpSpPr/>
        <p:nvPr/>
      </p:nvGrpSpPr>
      <p:grpSpPr>
        <a:xfrm>
          <a:off x="0" y="0"/>
          <a:ext cx="0" cy="0"/>
          <a:chOff x="0" y="0"/>
          <a:chExt cx="0" cy="0"/>
        </a:xfrm>
      </p:grpSpPr>
      <p:sp>
        <p:nvSpPr>
          <p:cNvPr id="90" name="Google Shape;90;p17"/>
          <p:cNvSpPr txBox="1">
            <a:spLocks noGrp="1"/>
          </p:cNvSpPr>
          <p:nvPr>
            <p:ph type="title"/>
          </p:nvPr>
        </p:nvSpPr>
        <p:spPr>
          <a:xfrm>
            <a:off x="240550" y="501625"/>
            <a:ext cx="3240300" cy="906300"/>
          </a:xfrm>
          <a:prstGeom prst="rect">
            <a:avLst/>
          </a:prstGeom>
          <a:solidFill>
            <a:srgbClr val="9FC5E8"/>
          </a:solidFill>
          <a:ln w="38100" cap="flat" cmpd="sng">
            <a:solidFill>
              <a:srgbClr val="3D85C6"/>
            </a:solidFill>
            <a:prstDash val="solid"/>
            <a:round/>
            <a:headEnd type="none" w="sm" len="sm"/>
            <a:tailEnd type="none" w="sm" len="sm"/>
          </a:ln>
        </p:spPr>
        <p:txBody>
          <a:bodyPr spcFirstLastPara="1" wrap="square" lIns="91425" tIns="91425" rIns="88325" bIns="91425" anchor="t" anchorCtr="0">
            <a:noAutofit/>
          </a:bodyPr>
          <a:lstStyle/>
          <a:p>
            <a:pPr marL="0" lvl="0" indent="0" algn="ctr" rtl="0">
              <a:spcBef>
                <a:spcPts val="0"/>
              </a:spcBef>
              <a:spcAft>
                <a:spcPts val="0"/>
              </a:spcAft>
              <a:buSzPts val="990"/>
              <a:buNone/>
            </a:pPr>
            <a:r>
              <a:rPr lang="el" sz="2120" b="1">
                <a:solidFill>
                  <a:schemeClr val="lt1"/>
                </a:solidFill>
                <a:highlight>
                  <a:srgbClr val="9FC5E8"/>
                </a:highlight>
                <a:latin typeface="GFS Didot"/>
                <a:ea typeface="GFS Didot"/>
                <a:cs typeface="GFS Didot"/>
                <a:sym typeface="GFS Didot"/>
              </a:rPr>
              <a:t>ΠΛΗΡΟΦΟΡΙΕΣ ΓΙΑ</a:t>
            </a:r>
            <a:endParaRPr sz="2120" b="1">
              <a:solidFill>
                <a:schemeClr val="lt1"/>
              </a:solidFill>
              <a:highlight>
                <a:srgbClr val="9FC5E8"/>
              </a:highlight>
              <a:latin typeface="GFS Didot"/>
              <a:ea typeface="GFS Didot"/>
              <a:cs typeface="GFS Didot"/>
              <a:sym typeface="GFS Didot"/>
            </a:endParaRPr>
          </a:p>
          <a:p>
            <a:pPr marL="0" lvl="0" indent="0" algn="ctr" rtl="0">
              <a:spcBef>
                <a:spcPts val="0"/>
              </a:spcBef>
              <a:spcAft>
                <a:spcPts val="0"/>
              </a:spcAft>
              <a:buSzPts val="990"/>
              <a:buNone/>
            </a:pPr>
            <a:r>
              <a:rPr lang="el" sz="2120" b="1">
                <a:solidFill>
                  <a:schemeClr val="lt1"/>
                </a:solidFill>
                <a:highlight>
                  <a:srgbClr val="9FC5E8"/>
                </a:highlight>
                <a:latin typeface="GFS Didot"/>
                <a:ea typeface="GFS Didot"/>
                <a:cs typeface="GFS Didot"/>
                <a:sym typeface="GFS Didot"/>
              </a:rPr>
              <a:t>ΤΗΝ ΠΟΛΗ</a:t>
            </a:r>
            <a:endParaRPr sz="2120" b="1">
              <a:solidFill>
                <a:schemeClr val="lt1"/>
              </a:solidFill>
              <a:highlight>
                <a:srgbClr val="9FC5E8"/>
              </a:highlight>
              <a:latin typeface="GFS Didot"/>
              <a:ea typeface="GFS Didot"/>
              <a:cs typeface="GFS Didot"/>
              <a:sym typeface="GFS Didot"/>
            </a:endParaRPr>
          </a:p>
        </p:txBody>
      </p:sp>
      <p:sp>
        <p:nvSpPr>
          <p:cNvPr id="91" name="Google Shape;91;p17"/>
          <p:cNvSpPr txBox="1">
            <a:spLocks noGrp="1"/>
          </p:cNvSpPr>
          <p:nvPr>
            <p:ph type="body" idx="1"/>
          </p:nvPr>
        </p:nvSpPr>
        <p:spPr>
          <a:xfrm>
            <a:off x="4726075" y="536950"/>
            <a:ext cx="4148700" cy="2767200"/>
          </a:xfrm>
          <a:prstGeom prst="rect">
            <a:avLst/>
          </a:prstGeom>
          <a:solidFill>
            <a:srgbClr val="9FC5E8"/>
          </a:solidFill>
        </p:spPr>
        <p:txBody>
          <a:bodyPr spcFirstLastPara="1" wrap="square" lIns="91425" tIns="91425" rIns="91425" bIns="91425" anchor="t" anchorCtr="0">
            <a:normAutofit lnSpcReduction="20000"/>
          </a:bodyPr>
          <a:lstStyle/>
          <a:p>
            <a:pPr marL="0" lvl="0" indent="0" algn="l" rtl="0">
              <a:spcBef>
                <a:spcPts val="0"/>
              </a:spcBef>
              <a:spcAft>
                <a:spcPts val="1200"/>
              </a:spcAft>
              <a:buNone/>
            </a:pPr>
            <a:r>
              <a:rPr lang="el" sz="1100" b="1">
                <a:solidFill>
                  <a:schemeClr val="lt1"/>
                </a:solidFill>
                <a:highlight>
                  <a:srgbClr val="9FC5E8"/>
                </a:highlight>
                <a:latin typeface="Courier New"/>
                <a:ea typeface="Courier New"/>
                <a:cs typeface="Courier New"/>
                <a:sym typeface="Courier New"/>
              </a:rPr>
              <a:t>Η Vichy έχει χαρακτηρισθεί και ως «Μικρό Παρίσι», γεμάτη καταπράσινα πάρκα, υπέροχες περιπατητικές διαδρομές με εκπληκτική φινέτσα, που συνδυάζουν τον αστικό αέρα και την αύρα της εξοχής,</a:t>
            </a:r>
            <a:r>
              <a:rPr lang="el" sz="600" b="1">
                <a:solidFill>
                  <a:schemeClr val="lt1"/>
                </a:solidFill>
                <a:highlight>
                  <a:srgbClr val="9FC5E8"/>
                </a:highlight>
                <a:latin typeface="Courier New"/>
                <a:ea typeface="Courier New"/>
                <a:cs typeface="Courier New"/>
                <a:sym typeface="Courier New"/>
              </a:rPr>
              <a:t> </a:t>
            </a:r>
            <a:r>
              <a:rPr lang="el" sz="1100" b="1">
                <a:solidFill>
                  <a:schemeClr val="lt1"/>
                </a:solidFill>
                <a:highlight>
                  <a:srgbClr val="9FC5E8"/>
                </a:highlight>
                <a:latin typeface="Courier New"/>
                <a:ea typeface="Courier New"/>
                <a:cs typeface="Courier New"/>
                <a:sym typeface="Courier New"/>
              </a:rPr>
              <a:t>ένας τόπος που έχει παίξει καθοριστικό ρόλο στην παγκόσμια κουλτούρα των ιαματικών λουτρών, με 22 συνολικά ιαματικές πηγές να αποτελούν προϊόν ηφαιστειακής δραστηριότητας.</a:t>
            </a:r>
            <a:r>
              <a:rPr lang="el" sz="600" b="1">
                <a:solidFill>
                  <a:schemeClr val="lt1"/>
                </a:solidFill>
                <a:highlight>
                  <a:srgbClr val="9FC5E8"/>
                </a:highlight>
                <a:latin typeface="Courier New"/>
                <a:ea typeface="Courier New"/>
                <a:cs typeface="Courier New"/>
                <a:sym typeface="Courier New"/>
              </a:rPr>
              <a:t> </a:t>
            </a:r>
            <a:r>
              <a:rPr lang="el" sz="1100" b="1">
                <a:solidFill>
                  <a:schemeClr val="lt1"/>
                </a:solidFill>
                <a:highlight>
                  <a:srgbClr val="9FC5E8"/>
                </a:highlight>
                <a:latin typeface="Courier New"/>
                <a:ea typeface="Courier New"/>
                <a:cs typeface="Courier New"/>
                <a:sym typeface="Courier New"/>
              </a:rPr>
              <a:t>Λίγο πριν ο 19ος αιώνας δώσει τη θέση του στον 20ο, ένα μεγαλεπήβολο σχέδιο υλοποιήθηκε στη μικρή γαλλική πόλη Vichy. Πλάι στο καζίνο, το οποίο υπήρξε προσωπική παραγγελία του Ναπολέοντα ΙΙΙ, μία θαυμάσια όπερα σε Art Nouveau στυλ έμελλε να γίνει το μοναδικό κτήριο αυτής της τεχνοτροπίας που υπάρχει για αντίστοιχη χρήση σε ολόκληρη τη Γαλλία.</a:t>
            </a:r>
            <a:r>
              <a:rPr lang="el" sz="600" b="1">
                <a:solidFill>
                  <a:schemeClr val="lt1"/>
                </a:solidFill>
                <a:highlight>
                  <a:srgbClr val="9FC5E8"/>
                </a:highlight>
                <a:latin typeface="Courier New"/>
                <a:ea typeface="Courier New"/>
                <a:cs typeface="Courier New"/>
                <a:sym typeface="Courier New"/>
              </a:rPr>
              <a:t> </a:t>
            </a:r>
            <a:endParaRPr sz="1300" b="1">
              <a:solidFill>
                <a:schemeClr val="lt1"/>
              </a:solidFill>
              <a:highlight>
                <a:srgbClr val="9FC5E8"/>
              </a:highlight>
              <a:latin typeface="Courier New"/>
              <a:ea typeface="Courier New"/>
              <a:cs typeface="Courier New"/>
              <a:sym typeface="Courier New"/>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18"/>
          <p:cNvSpPr txBox="1">
            <a:spLocks noGrp="1"/>
          </p:cNvSpPr>
          <p:nvPr>
            <p:ph type="title"/>
          </p:nvPr>
        </p:nvSpPr>
        <p:spPr>
          <a:xfrm>
            <a:off x="311700" y="445025"/>
            <a:ext cx="2971200" cy="572700"/>
          </a:xfrm>
          <a:prstGeom prst="rect">
            <a:avLst/>
          </a:prstGeom>
          <a:solidFill>
            <a:srgbClr val="D5A6BD"/>
          </a:solidFill>
          <a:ln w="38100" cap="flat" cmpd="sng">
            <a:solidFill>
              <a:srgbClr val="A64D79"/>
            </a:solidFill>
            <a:prstDash val="solid"/>
            <a:round/>
            <a:headEnd type="none" w="sm" len="sm"/>
            <a:tailEnd type="none" w="sm" len="sm"/>
          </a:ln>
        </p:spPr>
        <p:txBody>
          <a:bodyPr spcFirstLastPara="1" wrap="square" lIns="91425" tIns="91425" rIns="91425" bIns="91425" anchor="t" anchorCtr="0">
            <a:normAutofit fontScale="90000"/>
          </a:bodyPr>
          <a:lstStyle/>
          <a:p>
            <a:pPr marL="0" lvl="0" indent="0" algn="l" rtl="0">
              <a:spcBef>
                <a:spcPts val="0"/>
              </a:spcBef>
              <a:spcAft>
                <a:spcPts val="0"/>
              </a:spcAft>
              <a:buNone/>
            </a:pPr>
            <a:r>
              <a:rPr lang="el" b="1">
                <a:solidFill>
                  <a:schemeClr val="lt1"/>
                </a:solidFill>
                <a:highlight>
                  <a:srgbClr val="D5A6BD"/>
                </a:highlight>
                <a:latin typeface="GFS Didot"/>
                <a:ea typeface="GFS Didot"/>
                <a:cs typeface="GFS Didot"/>
                <a:sym typeface="GFS Didot"/>
              </a:rPr>
              <a:t>ΒΙΒΛΙΟΓΡΑΦΙΑ</a:t>
            </a:r>
            <a:endParaRPr b="1">
              <a:solidFill>
                <a:schemeClr val="lt1"/>
              </a:solidFill>
              <a:highlight>
                <a:srgbClr val="D5A6BD"/>
              </a:highlight>
              <a:latin typeface="GFS Didot"/>
              <a:ea typeface="GFS Didot"/>
              <a:cs typeface="GFS Didot"/>
              <a:sym typeface="GFS Didot"/>
            </a:endParaRPr>
          </a:p>
        </p:txBody>
      </p:sp>
      <p:sp>
        <p:nvSpPr>
          <p:cNvPr id="97" name="Google Shape;97;p18"/>
          <p:cNvSpPr txBox="1">
            <a:spLocks noGrp="1"/>
          </p:cNvSpPr>
          <p:nvPr>
            <p:ph type="body" idx="1"/>
          </p:nvPr>
        </p:nvSpPr>
        <p:spPr>
          <a:xfrm>
            <a:off x="361225" y="3289100"/>
            <a:ext cx="6430800" cy="842700"/>
          </a:xfrm>
          <a:prstGeom prst="rect">
            <a:avLst/>
          </a:prstGeom>
          <a:solidFill>
            <a:srgbClr val="EAD1DC"/>
          </a:solidFill>
          <a:ln w="38100" cap="flat" cmpd="sng">
            <a:solidFill>
              <a:srgbClr val="A64D79"/>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05000"/>
              </a:lnSpc>
              <a:spcBef>
                <a:spcPts val="0"/>
              </a:spcBef>
              <a:spcAft>
                <a:spcPts val="0"/>
              </a:spcAft>
              <a:buSzPts val="523"/>
              <a:buNone/>
            </a:pPr>
            <a:r>
              <a:rPr lang="el" sz="1213" u="sng">
                <a:solidFill>
                  <a:schemeClr val="hlink"/>
                </a:solidFill>
                <a:hlinkClick r:id="rId4"/>
              </a:rPr>
              <a:t>https://www.travel.gr/experiences/vichy-i-loytropoli-tis-kentrikis-gallias-m/</a:t>
            </a:r>
            <a:endParaRPr sz="1213"/>
          </a:p>
          <a:p>
            <a:pPr marL="0" lvl="0" indent="0" algn="l" rtl="0">
              <a:lnSpc>
                <a:spcPct val="105000"/>
              </a:lnSpc>
              <a:spcBef>
                <a:spcPts val="1200"/>
              </a:spcBef>
              <a:spcAft>
                <a:spcPts val="0"/>
              </a:spcAft>
              <a:buSzPts val="523"/>
              <a:buNone/>
            </a:pPr>
            <a:r>
              <a:rPr lang="el" sz="1213" u="sng">
                <a:solidFill>
                  <a:schemeClr val="hlink"/>
                </a:solidFill>
                <a:hlinkClick r:id="rId5"/>
              </a:rPr>
              <a:t>https://en.wikipedia.org/wiki/Vichy_France</a:t>
            </a:r>
            <a:endParaRPr sz="1213"/>
          </a:p>
          <a:p>
            <a:pPr marL="0" lvl="0" indent="0" algn="l" rtl="0">
              <a:lnSpc>
                <a:spcPct val="105000"/>
              </a:lnSpc>
              <a:spcBef>
                <a:spcPts val="1200"/>
              </a:spcBef>
              <a:spcAft>
                <a:spcPts val="1200"/>
              </a:spcAft>
              <a:buSzPts val="523"/>
              <a:buNone/>
            </a:pPr>
            <a:endParaRPr sz="1213"/>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492</Words>
  <PresentationFormat>Προβολή στην οθόνη (16:9)</PresentationFormat>
  <Paragraphs>20</Paragraphs>
  <Slides>6</Slides>
  <Notes>6</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6</vt:i4>
      </vt:variant>
    </vt:vector>
  </HeadingPairs>
  <TitlesOfParts>
    <vt:vector size="11" baseType="lpstr">
      <vt:lpstr>Arial</vt:lpstr>
      <vt:lpstr>GFS Didot</vt:lpstr>
      <vt:lpstr>Crimson Text</vt:lpstr>
      <vt:lpstr>Courier New</vt:lpstr>
      <vt:lpstr>Simple Light</vt:lpstr>
      <vt:lpstr>  </vt:lpstr>
      <vt:lpstr>Διαφάνεια 2</vt:lpstr>
      <vt:lpstr>Διαφάνεια 3</vt:lpstr>
      <vt:lpstr>Διαφάνεια 4</vt:lpstr>
      <vt:lpstr>ΠΛΗΡΟΦΟΡΙΕΣ ΓΙΑ ΤΗΝ ΠΟΛΗ</vt:lpstr>
      <vt:lpstr>ΒΙΒΛΙΟΓΡΑΦΙΑ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user</dc:creator>
  <cp:lastModifiedBy>user</cp:lastModifiedBy>
  <cp:revision>1</cp:revision>
  <dcterms:modified xsi:type="dcterms:W3CDTF">2026-05-12T07:21:16Z</dcterms:modified>
</cp:coreProperties>
</file>