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8" r:id="rId4"/>
    <p:sldId id="257" r:id="rId5"/>
    <p:sldId id="259" r:id="rId6"/>
    <p:sldId id="264" r:id="rId7"/>
    <p:sldId id="263" r:id="rId8"/>
    <p:sldId id="268" r:id="rId9"/>
    <p:sldId id="269" r:id="rId10"/>
    <p:sldId id="262" r:id="rId11"/>
    <p:sldId id="266" r:id="rId12"/>
    <p:sldId id="261" r:id="rId13"/>
    <p:sldId id="260" r:id="rId14"/>
    <p:sldId id="267" r:id="rId15"/>
    <p:sldId id="271" r:id="rId16"/>
    <p:sldId id="272" r:id="rId17"/>
    <p:sldId id="273" r:id="rId18"/>
    <p:sldId id="274"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786" autoAdjust="0"/>
    <p:restoredTop sz="94660"/>
  </p:normalViewPr>
  <p:slideViewPr>
    <p:cSldViewPr>
      <p:cViewPr varScale="1">
        <p:scale>
          <a:sx n="94" d="100"/>
          <a:sy n="94" d="100"/>
        </p:scale>
        <p:origin x="-1152"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AD564EDF-CD26-4184-8E45-416E0111A8F1}" type="datetimeFigureOut">
              <a:rPr lang="el-GR" smtClean="0"/>
              <a:pPr/>
              <a:t>3/3/2025</a:t>
            </a:fld>
            <a:endParaRPr lang="el-GR"/>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EC4EFC2C-4666-40C6-807B-9849AEB4CA3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D564EDF-CD26-4184-8E45-416E0111A8F1}" type="datetimeFigureOut">
              <a:rPr lang="el-GR" smtClean="0"/>
              <a:pPr/>
              <a:t>3/3/2025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C4EFC2C-4666-40C6-807B-9849AEB4CA3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D564EDF-CD26-4184-8E45-416E0111A8F1}" type="datetimeFigureOut">
              <a:rPr lang="el-GR" smtClean="0"/>
              <a:pPr/>
              <a:t>3/3/2025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C4EFC2C-4666-40C6-807B-9849AEB4CA3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AD564EDF-CD26-4184-8E45-416E0111A8F1}" type="datetimeFigureOut">
              <a:rPr lang="el-GR" smtClean="0"/>
              <a:pPr/>
              <a:t>3/3/2025</a:t>
            </a:fld>
            <a:endParaRPr lang="el-GR"/>
          </a:p>
        </p:txBody>
      </p:sp>
      <p:sp>
        <p:nvSpPr>
          <p:cNvPr id="5" name="4 - Θέση υποσέλιδου"/>
          <p:cNvSpPr>
            <a:spLocks noGrp="1"/>
          </p:cNvSpPr>
          <p:nvPr>
            <p:ph type="ftr" sz="quarter" idx="11"/>
          </p:nvPr>
        </p:nvSpPr>
        <p:spPr>
          <a:xfrm>
            <a:off x="457200" y="6480969"/>
            <a:ext cx="4260056" cy="300831"/>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EC4EFC2C-4666-40C6-807B-9849AEB4CA3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 Θέση ημερομηνίας"/>
          <p:cNvSpPr>
            <a:spLocks noGrp="1"/>
          </p:cNvSpPr>
          <p:nvPr>
            <p:ph type="dt" sz="half" idx="10"/>
          </p:nvPr>
        </p:nvSpPr>
        <p:spPr>
          <a:xfrm>
            <a:off x="6955632" y="6477000"/>
            <a:ext cx="2133600" cy="304800"/>
          </a:xfrm>
        </p:spPr>
        <p:txBody>
          <a:bodyPr/>
          <a:lstStyle/>
          <a:p>
            <a:fld id="{AD564EDF-CD26-4184-8E45-416E0111A8F1}" type="datetimeFigureOut">
              <a:rPr lang="el-GR" smtClean="0"/>
              <a:pPr/>
              <a:t>3/3/2025</a:t>
            </a:fld>
            <a:endParaRPr lang="el-GR"/>
          </a:p>
        </p:txBody>
      </p:sp>
      <p:sp>
        <p:nvSpPr>
          <p:cNvPr id="5" name="4 - Θέση υποσέλιδου"/>
          <p:cNvSpPr>
            <a:spLocks noGrp="1"/>
          </p:cNvSpPr>
          <p:nvPr>
            <p:ph type="ftr" sz="quarter" idx="11"/>
          </p:nvPr>
        </p:nvSpPr>
        <p:spPr>
          <a:xfrm>
            <a:off x="2619376" y="6480969"/>
            <a:ext cx="4260056" cy="300831"/>
          </a:xfrm>
        </p:spPr>
        <p:txBody>
          <a:bodyPr/>
          <a:lstStyle/>
          <a:p>
            <a:endParaRPr lang="el-GR"/>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EC4EFC2C-4666-40C6-807B-9849AEB4CA30}" type="slidenum">
              <a:rPr lang="el-GR" smtClean="0"/>
              <a:pPr/>
              <a:t>‹#›</a:t>
            </a:fld>
            <a:endParaRPr lang="el-GR"/>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AD564EDF-CD26-4184-8E45-416E0111A8F1}" type="datetimeFigureOut">
              <a:rPr lang="el-GR" smtClean="0"/>
              <a:pPr/>
              <a:t>3/3/2025</a:t>
            </a:fld>
            <a:endParaRPr lang="el-GR"/>
          </a:p>
        </p:txBody>
      </p:sp>
      <p:sp>
        <p:nvSpPr>
          <p:cNvPr id="6" name="5 - Θέση υποσέλιδου"/>
          <p:cNvSpPr>
            <a:spLocks noGrp="1"/>
          </p:cNvSpPr>
          <p:nvPr>
            <p:ph type="ftr" sz="quarter" idx="11"/>
          </p:nvPr>
        </p:nvSpPr>
        <p:spPr>
          <a:xfrm>
            <a:off x="457200" y="6480969"/>
            <a:ext cx="4260056" cy="301752"/>
          </a:xfrm>
        </p:spPr>
        <p:txBody>
          <a:bodyPr/>
          <a:lstStyle/>
          <a:p>
            <a:endParaRPr lang="el-GR"/>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EC4EFC2C-4666-40C6-807B-9849AEB4CA3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AD564EDF-CD26-4184-8E45-416E0111A8F1}" type="datetimeFigureOut">
              <a:rPr lang="el-GR" smtClean="0"/>
              <a:pPr/>
              <a:t>3/3/2025</a:t>
            </a:fld>
            <a:endParaRPr lang="el-GR"/>
          </a:p>
        </p:txBody>
      </p:sp>
      <p:sp>
        <p:nvSpPr>
          <p:cNvPr id="8" name="7 - Θέση υποσέλιδου"/>
          <p:cNvSpPr>
            <a:spLocks noGrp="1"/>
          </p:cNvSpPr>
          <p:nvPr>
            <p:ph type="ftr" sz="quarter" idx="11"/>
          </p:nvPr>
        </p:nvSpPr>
        <p:spPr>
          <a:xfrm>
            <a:off x="457200" y="6480969"/>
            <a:ext cx="4261104" cy="301752"/>
          </a:xfrm>
        </p:spPr>
        <p:txBody>
          <a:bodyPr/>
          <a:lstStyle/>
          <a:p>
            <a:endParaRPr lang="el-GR"/>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EC4EFC2C-4666-40C6-807B-9849AEB4CA3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AD564EDF-CD26-4184-8E45-416E0111A8F1}" type="datetimeFigureOut">
              <a:rPr lang="el-GR" smtClean="0"/>
              <a:pPr/>
              <a:t>3/3/2025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C4EFC2C-4666-40C6-807B-9849AEB4CA3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AD564EDF-CD26-4184-8E45-416E0111A8F1}" type="datetimeFigureOut">
              <a:rPr lang="el-GR" smtClean="0"/>
              <a:pPr/>
              <a:t>3/3/2025</a:t>
            </a:fld>
            <a:endParaRPr lang="el-GR"/>
          </a:p>
        </p:txBody>
      </p:sp>
      <p:sp>
        <p:nvSpPr>
          <p:cNvPr id="3" name="2 - Θέση υποσέλιδου"/>
          <p:cNvSpPr>
            <a:spLocks noGrp="1"/>
          </p:cNvSpPr>
          <p:nvPr>
            <p:ph type="ftr" sz="quarter" idx="11"/>
          </p:nvPr>
        </p:nvSpPr>
        <p:spPr>
          <a:xfrm>
            <a:off x="457200" y="6481890"/>
            <a:ext cx="4260056" cy="300831"/>
          </a:xfrm>
        </p:spPr>
        <p:txBody>
          <a:bodyPr/>
          <a:lstStyle/>
          <a:p>
            <a:endParaRPr lang="el-GR"/>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EC4EFC2C-4666-40C6-807B-9849AEB4CA3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AD564EDF-CD26-4184-8E45-416E0111A8F1}" type="datetimeFigureOut">
              <a:rPr lang="el-GR" smtClean="0"/>
              <a:pPr/>
              <a:t>3/3/2025</a:t>
            </a:fld>
            <a:endParaRPr lang="el-GR"/>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EC4EFC2C-4666-40C6-807B-9849AEB4CA3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AD564EDF-CD26-4184-8E45-416E0111A8F1}" type="datetimeFigureOut">
              <a:rPr lang="el-GR" smtClean="0"/>
              <a:pPr/>
              <a:t>3/3/2025</a:t>
            </a:fld>
            <a:endParaRPr lang="el-GR"/>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EC4EFC2C-4666-40C6-807B-9849AEB4CA3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D564EDF-CD26-4184-8E45-416E0111A8F1}" type="datetimeFigureOut">
              <a:rPr lang="el-GR" smtClean="0"/>
              <a:pPr/>
              <a:t>3/3/2025</a:t>
            </a:fld>
            <a:endParaRPr lang="el-GR"/>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EC4EFC2C-4666-40C6-807B-9849AEB4CA30}"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l-GR" dirty="0" smtClean="0"/>
              <a:t>&lt;&lt;Της νύφης που κακοπάθησε&gt;&gt;</a:t>
            </a:r>
            <a:endParaRPr lang="el-GR" dirty="0"/>
          </a:p>
        </p:txBody>
      </p:sp>
      <p:sp>
        <p:nvSpPr>
          <p:cNvPr id="3" name="2 - Υπότιτλος"/>
          <p:cNvSpPr>
            <a:spLocks noGrp="1"/>
          </p:cNvSpPr>
          <p:nvPr>
            <p:ph type="subTitle" idx="1"/>
          </p:nvPr>
        </p:nvSpPr>
        <p:spPr/>
        <p:txBody>
          <a:bodyPr/>
          <a:lstStyle/>
          <a:p>
            <a:r>
              <a:rPr lang="el-GR" b="1" dirty="0" smtClean="0">
                <a:solidFill>
                  <a:schemeClr val="tx1"/>
                </a:solidFill>
              </a:rPr>
              <a:t>Δημοτικό τραγούδι</a:t>
            </a:r>
            <a:endParaRPr lang="el-GR"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Πού έχουμε </a:t>
            </a:r>
            <a:r>
              <a:rPr lang="el-GR" dirty="0" err="1" smtClean="0"/>
              <a:t>προοικονομία</a:t>
            </a:r>
            <a:r>
              <a:rPr lang="el-GR" dirty="0" smtClean="0"/>
              <a:t>;</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«Η </a:t>
            </a:r>
            <a:r>
              <a:rPr lang="el-GR" dirty="0" err="1" smtClean="0"/>
              <a:t>προοικονομία</a:t>
            </a:r>
            <a:r>
              <a:rPr lang="el-GR" dirty="0" smtClean="0"/>
              <a:t> σχετίζεται πιο πολύ με την πλοκή του μύθου και των γεγονότων. Με την </a:t>
            </a:r>
            <a:r>
              <a:rPr lang="el-GR" dirty="0" err="1" smtClean="0"/>
              <a:t>προοικονομία</a:t>
            </a:r>
            <a:r>
              <a:rPr lang="el-GR" dirty="0" smtClean="0"/>
              <a:t> ένα μελλοντικό γεγονός του μύθου προετοιμάζεται κατάλληλα, για να το δεχθεί ο αναγνώστης ως κάτι το απόλυτα λογικό και φυσικό.</a:t>
            </a:r>
          </a:p>
          <a:p>
            <a:endParaRPr lang="el-GR" dirty="0" smtClean="0"/>
          </a:p>
          <a:p>
            <a:r>
              <a:rPr lang="el-GR" dirty="0" smtClean="0"/>
              <a:t>Παρόλο που το τραγούδι αυτό είναι πολύ σύντομο σε σχέση με μια τραγωδία και η </a:t>
            </a:r>
            <a:r>
              <a:rPr lang="el-GR" dirty="0" err="1" smtClean="0"/>
              <a:t>προοικονομία</a:t>
            </a:r>
            <a:r>
              <a:rPr lang="el-GR" dirty="0" smtClean="0"/>
              <a:t> δεν μπορεί να λειτουργήσει με τον ίδιο τρόπο, καθώς ο ποιητής δεν προετοιμάζει γεγονότα που θα συμβούν αρκετούς στίχους μετά, όπως συμβαίνει στην τραγωδία, μπορούμε να εντοπίσουμε μια σχετική </a:t>
            </a:r>
            <a:r>
              <a:rPr lang="el-GR" dirty="0" err="1" smtClean="0"/>
              <a:t>προοικονομία</a:t>
            </a:r>
            <a:r>
              <a:rPr lang="el-GR" dirty="0" smtClean="0"/>
              <a:t> στον 7</a:t>
            </a:r>
            <a:r>
              <a:rPr lang="el-GR" baseline="30000" dirty="0" smtClean="0"/>
              <a:t>ο</a:t>
            </a:r>
            <a:r>
              <a:rPr lang="el-GR" dirty="0" smtClean="0"/>
              <a:t> στίχο: «Μα ‘</a:t>
            </a:r>
            <a:r>
              <a:rPr lang="el-GR" dirty="0" err="1" smtClean="0"/>
              <a:t>ρτανε</a:t>
            </a:r>
            <a:r>
              <a:rPr lang="el-GR" dirty="0" smtClean="0"/>
              <a:t> οι χρόνοι </a:t>
            </a:r>
            <a:r>
              <a:rPr lang="el-GR" dirty="0" err="1" smtClean="0"/>
              <a:t>δίσεφτοι</a:t>
            </a:r>
            <a:r>
              <a:rPr lang="el-GR" dirty="0" smtClean="0"/>
              <a:t> κι οι μήνες οργισμένοι». </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Προοικονομία</a:t>
            </a:r>
            <a:r>
              <a:rPr lang="el-GR" dirty="0" smtClean="0"/>
              <a:t> επίσης έχουμε:</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err="1" smtClean="0"/>
              <a:t>Προοικονομία</a:t>
            </a:r>
            <a:r>
              <a:rPr lang="el-GR" dirty="0" smtClean="0"/>
              <a:t>, επίσης, έχουμε στον 13</a:t>
            </a:r>
            <a:r>
              <a:rPr lang="el-GR" baseline="30000" dirty="0" smtClean="0"/>
              <a:t>ο</a:t>
            </a:r>
            <a:r>
              <a:rPr lang="el-GR" dirty="0" smtClean="0"/>
              <a:t> στίχο: «- Θέλω να πάω στη μάνα μου, να πάω στα γονικά μου», καθώς η επιθυμία που εκφράζεται από τη νεαρή κοπέλα προετοιμάζει τον ακροατή για την επιστροφή της στο σπίτι των γονιών της. Αλλά και στον στίχο 19 «Χριστέ, να βρω </a:t>
            </a:r>
            <a:r>
              <a:rPr lang="el-GR" dirty="0" err="1" smtClean="0"/>
              <a:t>τσι</a:t>
            </a:r>
            <a:r>
              <a:rPr lang="el-GR" dirty="0" smtClean="0"/>
              <a:t> δούλες μου στη βρύση να λευκαίνουν», που μας προετοιμάζει για τη συνάντηση της Ελένης με τις υπηρέτριες του σπιτιού και την επιβράδυνση που θα προκύψει, με την αδυναμία τους να αντιληφθούν ποια είναι η κοπέλα που τους μιλά. </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Πού έχουμε </a:t>
            </a:r>
            <a:r>
              <a:rPr lang="el-GR" dirty="0" err="1" smtClean="0"/>
              <a:t>προϊδεασμό</a:t>
            </a:r>
            <a:r>
              <a:rPr lang="el-GR" dirty="0" smtClean="0"/>
              <a:t>;</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Με τον </a:t>
            </a:r>
            <a:r>
              <a:rPr lang="el-GR" dirty="0" err="1" smtClean="0"/>
              <a:t>προϊδεασμό</a:t>
            </a:r>
            <a:r>
              <a:rPr lang="el-GR" dirty="0" smtClean="0"/>
              <a:t> παίρνουμε μια μικρή υποψία, ένα είδος πρόγευσης και διαμορφώνουμε μια πρώτη γενική και αόριστη ιδέα για κάτι που θα συμβεί σε επόμενες στιγμές και στη μετέπειτα εξέλιξη του μύθου.»</a:t>
            </a:r>
          </a:p>
          <a:p>
            <a:endParaRPr lang="el-GR" dirty="0" smtClean="0"/>
          </a:p>
          <a:p>
            <a:endParaRPr lang="el-GR" dirty="0" smtClean="0"/>
          </a:p>
          <a:p>
            <a:r>
              <a:rPr lang="el-GR" dirty="0" smtClean="0"/>
              <a:t>Μπορούμε να διακρίνουμε έναν </a:t>
            </a:r>
            <a:r>
              <a:rPr lang="el-GR" b="1" dirty="0" err="1" smtClean="0"/>
              <a:t>προϊδεασμό</a:t>
            </a:r>
            <a:r>
              <a:rPr lang="el-GR" dirty="0" smtClean="0"/>
              <a:t> στα λόγια του άντρα της Ελένης, όταν του εκφράζει την επιθυμία της να γυρίσει στους δικούς της: «Ελένη, πλούσια σ’ </a:t>
            </a:r>
            <a:r>
              <a:rPr lang="el-GR" dirty="0" err="1" smtClean="0"/>
              <a:t>ήφερα</a:t>
            </a:r>
            <a:r>
              <a:rPr lang="el-GR" dirty="0" smtClean="0"/>
              <a:t>, φτωχή που να σε πάω, / που ντρέπομαι τ’ αδέρφια σου, φοβούμαι τους δικούς σου». Η σκέψη αυτή μας δίνει μια ιδέα για την ντροπή που θα αισθάνεται η κοπέλα, όταν θα επιστρέψει στο πλούσιο πατρικό της. </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Πού έχουμε επιβράδυνση;</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Επιπλέον, στοιχείο της τραγωδίας είναι η </a:t>
            </a:r>
            <a:r>
              <a:rPr lang="el-GR" b="1" dirty="0" smtClean="0"/>
              <a:t>επιβράδυνση</a:t>
            </a:r>
            <a:r>
              <a:rPr lang="el-GR" dirty="0" smtClean="0"/>
              <a:t> στην εξέλιξη των γεγονότων λίγο προτού συμβεί κάτι σημαντικό. Εκεί που ο ακροατής περιμένει την αναγνώριση και υποδοχή της κοπέλας από τους δικούς της, βρίσκουμε την ηρωίδα να συνομιλεί με τις υπηρέτριες του σπιτιού της, οι οποίες όχι μόνο δεν την αναγνωρίζουν, αλλά διαβεβαιώνουν και τη μητέρα της Ελένης πως η άγνωστη κοπέλα δεν είναι η κόρη της. </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Πού έχουμε επιβράδυνση;</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Επιπλέον, στοιχείο της τραγωδίας είναι η </a:t>
            </a:r>
            <a:r>
              <a:rPr lang="el-GR" b="1" dirty="0" smtClean="0"/>
              <a:t>επιβράδυνση</a:t>
            </a:r>
            <a:r>
              <a:rPr lang="el-GR" dirty="0" smtClean="0"/>
              <a:t> στην εξέλιξη των γεγονότων λίγο προτού συμβεί κάτι σημαντικό. Εκεί που ο ακροατής περιμένει την αναγνώριση και υποδοχή της κοπέλας από τους δικούς της, βρίσκουμε την ηρωίδα να συνομιλεί με τις υπηρέτριες του σπιτιού της, οι οποίες όχι μόνο δεν την αναγνωρίζουν, αλλά διαβεβαιώνουν και τη μητέρα της Ελένης πως η άγνωστη κοπέλα δεν είναι η κόρη της.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Χαρακτηρισμός της Ελένης</a:t>
            </a:r>
            <a:endParaRPr lang="el-GR" dirty="0"/>
          </a:p>
        </p:txBody>
      </p:sp>
      <p:sp>
        <p:nvSpPr>
          <p:cNvPr id="3" name="2 - Θέση περιεχομένου"/>
          <p:cNvSpPr>
            <a:spLocks noGrp="1"/>
          </p:cNvSpPr>
          <p:nvPr>
            <p:ph idx="1"/>
          </p:nvPr>
        </p:nvSpPr>
        <p:spPr/>
        <p:txBody>
          <a:bodyPr>
            <a:normAutofit fontScale="47500" lnSpcReduction="20000"/>
          </a:bodyPr>
          <a:lstStyle/>
          <a:p>
            <a:r>
              <a:rPr lang="el-GR" dirty="0" smtClean="0"/>
              <a:t>Η </a:t>
            </a:r>
            <a:r>
              <a:rPr lang="el-GR" b="1" dirty="0" smtClean="0"/>
              <a:t>Ελένη</a:t>
            </a:r>
            <a:r>
              <a:rPr lang="el-GR" dirty="0" smtClean="0"/>
              <a:t>, η ηρωίδα του τραγουδιού προερχόμενη από μια πλούσια οικογένεια, βιώνει πολύ άσχημα τον οικονομικό ξεπεσμό της οικογένειας του συζύγου της. Δέχεται, βέβαια, να ξενοδουλέψει όπως κάνουν και τα υπόλοιπα μέλη της οικογένειας, γεγονός που σημαίνει ότι είναι έτοιμη να συμμετάσχει στις θυσίες και στους κόπους μαζί τους, αλλά με δυσκολία αντιμετωπίζει τη νέα της κατάσταση. Όταν, μάλιστα, φτάνουν οι γιορτινές μέρες της Λαμπρής, η κοπέλα θλίβεται και νοσταλγεί σε τέτοιο βαθμό την οικογένειά της, που αποφασίζει να γυρίσει πίσω στο πατρικό της. </a:t>
            </a:r>
          </a:p>
          <a:p>
            <a:r>
              <a:rPr lang="el-GR" dirty="0" smtClean="0"/>
              <a:t>Η νεαρή κοπέλα καταβάλλει κάθε δυνατή προσπάθεια για να αντιμετωπίσει τις δυσκολίες που έχουν προκύψει στη ζωή της, αλλά δεν μπορεί παρά να έχει συνεχώς στη σκέψη της τα πλούτη και τις ευκολίες που της παρείχε τόσα χρόνια η οικογένειά της. Θα μπορούσαμε, ίσως, να πούμε ότι δεν κατορθώνει να προσαρμοστεί στη φτώχια και τη δύσκολη ζωή, εντούτοις συνειδητοποιούμε την αλλαγή που έχει επέλθει στο χαρακτήρα της, όταν πηγαίνει στο πατρικό της και αντί να εξηγήσει αμέσως ποια είναι, ζητά απλώς να γίνει κι εκείνη μια από τις δούλες του σπιτιού. </a:t>
            </a:r>
          </a:p>
          <a:p>
            <a:r>
              <a:rPr lang="el-GR" dirty="0" smtClean="0"/>
              <a:t>Η κοπέλα, αν και μεγάλωσε σε μια πλούσια οικογένεια, έχει πια κατανοήσει τις δυσκολίες της ζωής και επιστρέφει στο πατρικό της, όχι για να βρεθεί ξανά στα πλούτη και στις ευκολίες, αλλά για να βρεθεί και πάλι κοντά στους δικούς της. Για το λόγο αυτό εμφανίζεται στις δούλες του σπιτιού και ρωτά αν υπάρχει δουλειά στο σπίτι και για εκείνη. Είναι, λοιπόν, πρόθυμη να συνεχίσει να εργάζεται σκληρά, και δεν έχει καμία αξίωση να τη δεχτούν ως κυρία του σπιτιού, παρέχοντάς της ξεχωριστά προνόμια. Το μόνο που θέλει είναι να βρίσκεται κοντά στη μητέρα της, έχοντας συνειδητοποιήσει πια πως εκείνο που έχει πραγματικά αξία, δεν είναι τα πλούτη, αλλά η αγάπη των δικών της.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Ο άνδρας της Ελένης</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t>Ο </a:t>
            </a:r>
            <a:r>
              <a:rPr lang="el-GR" b="1" dirty="0" smtClean="0"/>
              <a:t>άντρας της κοπέλας</a:t>
            </a:r>
            <a:r>
              <a:rPr lang="el-GR" dirty="0" smtClean="0"/>
              <a:t>, βιώνει μαζί με τα υπόλοιπα μέλη τις δύσκολες στιγμές και αναλαμβάνει αγόγγυστα μια σκληρή δουλειά, για να μπορέσει να βοηθήσει την οικογένεια του και τη νεαρή του σύζυγο. Ο νεαρός αντιλαμβάνεται πλήρως την κατάσταση στην οποία έχει αναγκάσει τη γυναίκα του να ζει και αισθάνεται γι’ αυτό ντροπή αλλά και φόβο. Παρ’ όλο που η οικονομική τους κατάπτωση ήταν αποτέλεσμα κακών συγκυριών, ο ίδιος αισθάνεται πως έχει μερίδιο ευθύνης, εφόσον πήρε την κοπέλα από την πλούσια οικογένειά της και αντί να της προσφέρει μια εξίσου καλή ζωή, την έχει οδηγήσει στη φτώχεια και στη μιζέρια. </a:t>
            </a:r>
          </a:p>
          <a:p>
            <a:r>
              <a:rPr lang="el-GR" dirty="0" smtClean="0"/>
              <a:t>Ο νεαρός, όταν η Ελένη του λέει πως θέλει να πάει στη μητέρα της, δε διστάζει να παραδεχτεί πως ντρέπεται να την πάει στους γονείς της, γιατί θα αντιληφθούν τη μεγάλη δυστυχία της κόρης τους και μάλιστα, λέει, πως φοβάται και την πιθανή αντίδρασή τους. Ο νεαρός κατανοεί πως οι γονείς της Ελένης, όχι μόνο θα επιρρίψουν σε αυτόν τις ευθύνες για την κατάντια της κόρης τους, αλλά ενδεχομένως θα θελήσουν να την κρατήσουν κοντά τους. </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Η μητέρα της Ελένης</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Η </a:t>
            </a:r>
            <a:r>
              <a:rPr lang="el-GR" b="1" dirty="0" smtClean="0"/>
              <a:t>μητέρα</a:t>
            </a:r>
            <a:r>
              <a:rPr lang="el-GR" dirty="0" smtClean="0"/>
              <a:t> της κοπέλας αγαπά πάρα πολύ την κόρη της κι αυτό γίνεται εμφανές τόσο από τα πανάκριβα προικιά που της δίνει κρυφά, όσο κι από το γεγονός ότι ενώ ξέρει ότι την έχει παντρέψει, δεν παύει να περιμένει διαρκώς την επιστροφή της. Βλέπουμε τη μητέρα να ρωτά με αγωνία για την άγνωστη κοπέλα που πήγε στη βρύση και ζητούσε δουλειά, έχοντας μέσα της την ελπίδα πως αυτή είναι η κόρη της. Για το λόγο αυτό, άλλωστε, ζητά από τις δούλες της να τη βάλουν να εργαστεί στον αργαλειό της κόρης της, ώστε να της χρησιμεύσει ως ασφαλές σημείο αναγνώρισης. </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              Άσκηση</a:t>
            </a:r>
            <a:endParaRPr lang="el-GR" dirty="0"/>
          </a:p>
        </p:txBody>
      </p:sp>
      <p:sp>
        <p:nvSpPr>
          <p:cNvPr id="3" name="2 - Θέση περιεχομένου"/>
          <p:cNvSpPr>
            <a:spLocks noGrp="1"/>
          </p:cNvSpPr>
          <p:nvPr>
            <p:ph idx="1"/>
          </p:nvPr>
        </p:nvSpPr>
        <p:spPr/>
        <p:txBody>
          <a:bodyPr>
            <a:normAutofit lnSpcReduction="10000"/>
          </a:bodyPr>
          <a:lstStyle/>
          <a:p>
            <a:pPr lvl="1"/>
            <a:r>
              <a:rPr lang="el-GR" dirty="0" smtClean="0"/>
              <a:t>γράψτε ένα γράμμα από την Ελένη στη μητέρα της που να εκφράζει τα παράπονα της </a:t>
            </a:r>
          </a:p>
          <a:p>
            <a:pPr lvl="1"/>
            <a:r>
              <a:rPr lang="el-GR" dirty="0" smtClean="0"/>
              <a:t>γράψτε ένα γράμμα από τον άνδρα της Ελένης, στο οποίο ζητά συγγνώμη για την μη τήρηση των υποσχέσεων του και της εύχεται καλή τύχη στη νέα ζωή, μετά τη διάζευξη</a:t>
            </a:r>
          </a:p>
          <a:p>
            <a:pPr lvl="1"/>
            <a:r>
              <a:rPr lang="el-GR" dirty="0" smtClean="0"/>
              <a:t>γράψτε ένα γράμμα της μητέρας στον άνδρα της Ελένης , στο οποίο του δίνει την ευχή της μετά το διαζύγιο και εξηγεί πως θα υποστηρίξει την Ελένη στη δική της συνέχιση της ζωής της.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το θέμα του ποιήματος</a:t>
            </a:r>
            <a:endParaRPr lang="el-GR" dirty="0"/>
          </a:p>
        </p:txBody>
      </p:sp>
      <p:sp>
        <p:nvSpPr>
          <p:cNvPr id="3" name="2 - Θέση περιεχομένου"/>
          <p:cNvSpPr>
            <a:spLocks noGrp="1"/>
          </p:cNvSpPr>
          <p:nvPr>
            <p:ph idx="1"/>
          </p:nvPr>
        </p:nvSpPr>
        <p:spPr/>
        <p:txBody>
          <a:bodyPr/>
          <a:lstStyle/>
          <a:p>
            <a:r>
              <a:rPr lang="el-GR" dirty="0" smtClean="0"/>
              <a:t>Η μεταβολή της τύχης ήταν πολύ συνηθισμένο θέμα στο θέατρο από την εποχή της αρχαιότητας ακόμη.</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Γιατί συγκίνησε το λαϊκό ποιητή το θέμα αυτό;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t>Η ιστορία της νεαρής κοπέλας που ξεκινά για τη νέα της οικογένεια με μια ζηλευτή προίκα και καταλήγει να ξενοδουλεύει, αποτελεί χαρακτηριστικό δείγμα των εναλλαγών που επιφυλάσσει η τύχη για τους ανθρώπους. Το γεγονός ότι κανείς δεν μπορεί ποτέ να είναι βέβαιος για την πορεία που θα ακολουθήσει η ζωή του και οι έντονες ανατροπές που μπορεί να συμβούν από τη μια στιγμή στην άλλη, εκφράζουν απόλυτα τις διακυμάνσεις που έχει συχνά η ζωή και συγκινεί τους ανθρώπους, καθώς αντιλαμβάνονται πως αντίστοιχες μεταβολές ενδέχεται να συμβούν και στους ίδιους. </a:t>
            </a:r>
          </a:p>
          <a:p>
            <a:r>
              <a:rPr lang="el-GR" dirty="0" smtClean="0"/>
              <a:t>Το αναπάντεχο πέρασμα από τη χαρά και την αφθονία, στη φτώχεια και στη θλίψη που βιώνει η νύφη της ιστορίας, κεντρίζει το ενδιαφέρον του λαϊκού δημιουργού ακριβώς γιατί το μέλλον κάθε ανθρώπου είναι άδηλο. Για το λόγο αυτό ο λαϊκός ποιητής φροντίζει μέσω της ιστορίας αυτής να περάσει σε όλους τους ακροατές-αναγνώστες, το μήνυμα ότι οφείλουμε να είμαστε προετοιμασμένοι για πιθανές ανατροπές στη ζωή μας.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800" b="1" dirty="0" smtClean="0"/>
              <a:t/>
            </a:r>
            <a:br>
              <a:rPr lang="el-GR" sz="2800" b="1" dirty="0" smtClean="0"/>
            </a:br>
            <a:r>
              <a:rPr lang="el-GR" sz="2800" b="1" dirty="0" smtClean="0"/>
              <a:t/>
            </a:r>
            <a:br>
              <a:rPr lang="el-GR" sz="2800" b="1" dirty="0" smtClean="0"/>
            </a:br>
            <a:r>
              <a:rPr lang="el-GR" sz="2800" b="1" dirty="0" smtClean="0"/>
              <a:t>Μπορείτε να δικαιολογήσετε γιατί «πήρε το παράπονο» τη νύφη «μία Κυριακή, μία </a:t>
            </a:r>
            <a:r>
              <a:rPr lang="el-GR" sz="2800" b="1" dirty="0" err="1" smtClean="0"/>
              <a:t>πίσημον</a:t>
            </a:r>
            <a:r>
              <a:rPr lang="el-GR" sz="2800" b="1" dirty="0" smtClean="0"/>
              <a:t> ημέρα»;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47500" lnSpcReduction="20000"/>
          </a:bodyPr>
          <a:lstStyle/>
          <a:p>
            <a:endParaRPr lang="el-GR" dirty="0" smtClean="0"/>
          </a:p>
          <a:p>
            <a:r>
              <a:rPr lang="el-GR" dirty="0" smtClean="0"/>
              <a:t>Τις Κυριακές, όπως και τις μέρες γιορτής, οι άνθρωποι συνήθιζαν να αφήνουν τις δουλειές τους, να φορούν τα καλά τους ρούχα και να πηγαίνουν στην εκκλησία. Ήταν οι καθιερωμένες ημέρες αργίας, όπου είχαν την ευκαιρία να ξεκουραστούν από τη δουλειά και να συναντηθούν με τους συγχωριανούς και τους συμπολίτες τους, για να μιλήσουν και να ξεχαστούν από τους κόπους και τις στεναχώριες της εβδομάδας. </a:t>
            </a:r>
          </a:p>
          <a:p>
            <a:r>
              <a:rPr lang="el-GR" dirty="0" smtClean="0"/>
              <a:t>Τις ημέρες αυτές, όμως, που επικρατούσε ένας γενικότερος ενθουσιασμός και οι άνθρωποι ξεχύνονταν στους δρόμους για να γιορτάσουν, ήταν ευκολότερο να αισθανθεί κάποιος τον πόνο του να εντείνεται. Ειδικά για τους ανθρώπους που ήταν ιδιαίτερα φτωχοί και δεν μπορούσαν πραγματικά να διασκεδάσουν με την ίδια ξεγνοιασιά που γιόρταζαν οι ευκατάστατοι συμπολίτες τους. </a:t>
            </a:r>
          </a:p>
          <a:p>
            <a:r>
              <a:rPr lang="el-GR" dirty="0" smtClean="0"/>
              <a:t>Η νεαρή νύφη του τραγουδιού, η Ελένη, βλέποντας γύρω της τους ανθρώπους να διασκεδάζουν και να χαίρονται τη μεγάλη γιορτή της Ορθοδοξίας (Λαμπρή ονομάζεται το Πάσχα), είναι λογικό να θυμήθηκε την οικογένειά της και να ένιωσε τη θλίψη της να κορυφώνεται. Η κοπέλα έχοντας μεγαλώσει σε μια πλούσια οικογένεια, όπου οι γιορτές είχαν μια ξεχωριστή πολυτέλεια και ανεμελιά, συνειδητοποιεί τώρα πόσο έχει αλλάξει η ζωή της. </a:t>
            </a:r>
          </a:p>
          <a:p>
            <a:r>
              <a:rPr lang="el-GR" dirty="0" smtClean="0"/>
              <a:t>Μέσα στο γιορταστικό περιβάλλον αισθάνεται εντονότερα την αντίθεση που υπάρχει ανάμεσα στη ζωή που είχε κοντά στους δικούς της και στη φτώχεια που ζει τώρα που παντρεύτηκε. Έτσι, η κοπέλα νιώθει πως δεν μπορεί πλέον να συγκρατεί τον πόνο και τη νοσταλγία της και θέλει να δει ξανά τους δικούς της. Θέλει να ζήσει και πάλι όπως παλιά, όπου δεν είχε λόγους να ανησυχεί για το πως θα επιβιώσει,  ούτε χρειαζόταν να ξενοδουλεύει. </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Ποια είναι η &lt;&lt;Περιπέτεια&gt;&gt;;</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Στο τραγούδι της νύφης που κακοπάθησε, μπορούμε να διακρίνουμε τη βασική αντίθεση στη ζωή της ηρωίδας που ενώ μεγάλωσε σε μια πλούσια οικογένεια και έλαβε μεγάλη προίκα για το γάμο της, κατέληξε να ξενοδουλεύει για να ζήσει. Η περιπέτεια, εδώ, γίνεται αισθητή τόσο μέσα από την σκληρή αλλαγή στην τύχη της κοπέλας, όσο και από την ξαφνική επιστροφή στο πατρικό της και τα γεγονότα μέχρι την αναγνώρισή της από τη μητέρα της.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Τι είναι τόσο τραγικό;</a:t>
            </a:r>
            <a:endParaRPr lang="el-GR" dirty="0"/>
          </a:p>
        </p:txBody>
      </p:sp>
      <p:sp>
        <p:nvSpPr>
          <p:cNvPr id="3" name="2 - Θέση περιεχομένου"/>
          <p:cNvSpPr>
            <a:spLocks noGrp="1"/>
          </p:cNvSpPr>
          <p:nvPr>
            <p:ph idx="1"/>
          </p:nvPr>
        </p:nvSpPr>
        <p:spPr/>
        <p:txBody>
          <a:bodyPr/>
          <a:lstStyle/>
          <a:p>
            <a:r>
              <a:rPr lang="el-GR" dirty="0" smtClean="0"/>
              <a:t>Η </a:t>
            </a:r>
            <a:r>
              <a:rPr lang="el-GR" b="1" dirty="0" smtClean="0"/>
              <a:t>τραγικότητα</a:t>
            </a:r>
            <a:r>
              <a:rPr lang="el-GR" dirty="0" smtClean="0"/>
              <a:t> της Ελένης γίνεται αντιληπτή μέσα από την εξαθλίωση που βιώνει μετά το γάμο της, παρ’ όλο που προτού παντρευτεί ανήκε σε μια πλούσια οικογένεια. Μια μεγάλη αλλαγή στη ζωή της που προέκυψε μέσα από τυχαία περιστατικά «Μα ‘</a:t>
            </a:r>
            <a:r>
              <a:rPr lang="el-GR" dirty="0" err="1" smtClean="0"/>
              <a:t>ρτανε</a:t>
            </a:r>
            <a:r>
              <a:rPr lang="el-GR" dirty="0" smtClean="0"/>
              <a:t> χρόνοι </a:t>
            </a:r>
            <a:r>
              <a:rPr lang="el-GR" dirty="0" err="1" smtClean="0"/>
              <a:t>δίσεφτοι</a:t>
            </a:r>
            <a:r>
              <a:rPr lang="el-GR" dirty="0" smtClean="0"/>
              <a:t> κι οι μήνες οργισμένοι», για τα οποία η κοπέλα δεν έχει καμία ευθύνη. </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Πού έχουμε &lt;αναγνώριση&gt;&gt;;</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Στις τραγωδίες, επίσης, όπως και στα ομηρικά έπη, έχουμε συχνά την </a:t>
            </a:r>
            <a:r>
              <a:rPr lang="el-GR" b="1" dirty="0" smtClean="0"/>
              <a:t>αναγνώριση</a:t>
            </a:r>
            <a:r>
              <a:rPr lang="el-GR" dirty="0" smtClean="0"/>
              <a:t> των ηρώων από αγαπημένα τους πρόσωπα. Στο συγκεκριμένο τραγούδι βρίσκουμε την αναγνώριση της κοπέλας από τη μητέρα της, που επιτυγχάνεται τόσο από τη δεξιότητα με την οποία η «άγνωστη» κοπέλα υφαίνει το </a:t>
            </a:r>
            <a:r>
              <a:rPr lang="el-GR" dirty="0" err="1" smtClean="0"/>
              <a:t>βλαντί</a:t>
            </a:r>
            <a:r>
              <a:rPr lang="el-GR" dirty="0" smtClean="0"/>
              <a:t> (ύφασμα) που είχε ξεκινήσει να υφαίνει η κόρη προτού παντρευτεί, όσο και μέσα από το μοιρολόι που τραγουδά καθώς υφαίνει. </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Πώς γίνεται η αναγνώριση;</a:t>
            </a:r>
            <a:endParaRPr lang="el-GR" dirty="0"/>
          </a:p>
        </p:txBody>
      </p:sp>
      <p:sp>
        <p:nvSpPr>
          <p:cNvPr id="3" name="2 - Θέση περιεχομένου"/>
          <p:cNvSpPr>
            <a:spLocks noGrp="1"/>
          </p:cNvSpPr>
          <p:nvPr>
            <p:ph idx="1"/>
          </p:nvPr>
        </p:nvSpPr>
        <p:spPr/>
        <p:txBody>
          <a:bodyPr>
            <a:normAutofit fontScale="55000" lnSpcReduction="20000"/>
          </a:bodyPr>
          <a:lstStyle/>
          <a:p>
            <a:r>
              <a:rPr lang="el-GR" dirty="0" smtClean="0"/>
              <a:t>Η επιστροφή της κοπέλας στο πατρικό της δε συνοδεύεται με την άμεση αναγνώρισή της, καθώς οι δούλες του σπιτιού που τη συναντούν στη βρύση, δεν καταλαβαίνουν ποια είναι και διαβεβαιώνουν την κυρά τους πως η κοπέλα που ήρθε να γυρέψει δουλειά δεν είναι η κόρη της. </a:t>
            </a:r>
          </a:p>
          <a:p>
            <a:r>
              <a:rPr lang="el-GR" dirty="0" smtClean="0"/>
              <a:t>Η αναγνώριση τελικά θα επιτευχθεί χάρη σε δύο γεγονότα: </a:t>
            </a:r>
          </a:p>
          <a:p>
            <a:r>
              <a:rPr lang="el-GR" dirty="0" smtClean="0"/>
              <a:t>α) Η μητέρα θα πεις στις δούλες της να βάλουν την κοπέλα, που ζήτησε δουλειά, στον αργαλειό που ύφαινε παλιότερα η κόρη της. Έτσι, η Ελένη θα ξεκινήσει να υφαίνει με άνεση το υφαντό που είχε ξεκινήσει προτού παντρευτεί. Η ευκολία με την οποία η κοπέλα υφαίνει στον «ξένο» αργαλειό, αποτελεί μια πρώτη ένδειξη για την ταυτότητά της. </a:t>
            </a:r>
          </a:p>
          <a:p>
            <a:r>
              <a:rPr lang="el-GR" dirty="0" smtClean="0"/>
              <a:t>Η εντολή πάντως της μητέρας να βάλουν την κοπέλα στο </a:t>
            </a:r>
            <a:r>
              <a:rPr lang="el-GR" dirty="0" err="1" smtClean="0"/>
              <a:t>βλαντί</a:t>
            </a:r>
            <a:r>
              <a:rPr lang="el-GR" dirty="0" smtClean="0"/>
              <a:t> της κόρης της, εκφράζει την ελπίδα της, πως η άγνωστη αυτή κοπέλα είναι η κόρη της. </a:t>
            </a:r>
          </a:p>
          <a:p>
            <a:r>
              <a:rPr lang="el-GR" dirty="0" smtClean="0"/>
              <a:t>β) Η Ελένη ξεκινώντας να υφαίνει τραγουδά ένα μοιρολόι, όπου αναφέρει όλες της τις περιπέτειες, αρχίζοντας από τα πλούσια προικιά που έλαβε για το γάμο της και καταλήγοντας στη φτώχια που τη βρήκε στο νέο της σπιτικό και την ανάγκασε να ξενοδουλεύει. </a:t>
            </a:r>
          </a:p>
          <a:p>
            <a:r>
              <a:rPr lang="el-GR" dirty="0" smtClean="0"/>
              <a:t>Η μητέρα τότε ακούγοντας την ιστορία της κοπέλας, αντιλαμβάνεται πως αυτή είναι η αγαπημένη της κόρη.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Σύγκριση με το κείμενο της Οδύσσειας</a:t>
            </a:r>
            <a:endParaRPr lang="el-GR" dirty="0"/>
          </a:p>
        </p:txBody>
      </p:sp>
      <p:sp>
        <p:nvSpPr>
          <p:cNvPr id="3" name="2 - Θέση περιεχομένου"/>
          <p:cNvSpPr>
            <a:spLocks noGrp="1"/>
          </p:cNvSpPr>
          <p:nvPr>
            <p:ph idx="1"/>
          </p:nvPr>
        </p:nvSpPr>
        <p:spPr/>
        <p:txBody>
          <a:bodyPr>
            <a:normAutofit fontScale="40000" lnSpcReduction="20000"/>
          </a:bodyPr>
          <a:lstStyle/>
          <a:p>
            <a:r>
              <a:rPr lang="el-GR" dirty="0" smtClean="0"/>
              <a:t>Οι αναγνωρίσεις είναι μια συνηθισμένη θεματική τόσο σε δημοτικά τραγούδια, όσο και στα ομηρικά έπη και τις τραγωδίες. </a:t>
            </a:r>
          </a:p>
          <a:p>
            <a:r>
              <a:rPr lang="el-GR" dirty="0" smtClean="0"/>
              <a:t>Μια πολύ γνωστή σκηνή αναγνώρισης έχουμε στην </a:t>
            </a:r>
            <a:r>
              <a:rPr lang="el-GR" b="1" dirty="0" smtClean="0"/>
              <a:t>Οδύσσεια</a:t>
            </a:r>
            <a:r>
              <a:rPr lang="el-GR" dirty="0" smtClean="0"/>
              <a:t> του Ομήρου, όπου η Πηνελόπη αναγνωρίζει τον Οδυσσέα. </a:t>
            </a:r>
          </a:p>
          <a:p>
            <a:r>
              <a:rPr lang="el-GR" dirty="0" smtClean="0"/>
              <a:t>Η Πηνελόπη που περίμενε για είκοσι χρόνια την επιστροφή του συζύγου της, δεν πιστεύει ότι ο Οδυσσέας έχει γυρίσει στην Ιθάκη, παρ’ όλο που τη διαβεβαιώνουν γι’ αυτό η μητέρα της και ο γιος της. </a:t>
            </a:r>
          </a:p>
          <a:p>
            <a:r>
              <a:rPr lang="el-GR" dirty="0" smtClean="0"/>
              <a:t>«Γιε μου, μέσα μου νιώθω θάμβος, κατάπληξη, </a:t>
            </a:r>
          </a:p>
          <a:p>
            <a:r>
              <a:rPr lang="el-GR" dirty="0" smtClean="0"/>
              <a:t>και δεν μπορώ μήτε μια λέξη να προφέρω, κάτι να τον ρωτήσω</a:t>
            </a:r>
          </a:p>
          <a:p>
            <a:r>
              <a:rPr lang="el-GR" dirty="0" smtClean="0"/>
              <a:t>ή να τον δω κατάματα. Αν όμως πράγματι ο Οδυσσέας</a:t>
            </a:r>
          </a:p>
          <a:p>
            <a:r>
              <a:rPr lang="el-GR" dirty="0" smtClean="0"/>
              <a:t>είναι αυτός που γύρισε στο σπίτι,</a:t>
            </a:r>
          </a:p>
          <a:p>
            <a:r>
              <a:rPr lang="el-GR" dirty="0" smtClean="0"/>
              <a:t>μπορούμε μεταξύ μας, και καλύτερα να </a:t>
            </a:r>
            <a:r>
              <a:rPr lang="el-GR" dirty="0" err="1" smtClean="0"/>
              <a:t>γνωριστούμε∙</a:t>
            </a:r>
            <a:r>
              <a:rPr lang="el-GR" dirty="0" smtClean="0"/>
              <a:t> </a:t>
            </a:r>
          </a:p>
          <a:p>
            <a:r>
              <a:rPr lang="el-GR" dirty="0" smtClean="0"/>
              <a:t>κρυφά σημάδια έχουμε, που τα γνωρίζουμε οι δυο μας μόνον –</a:t>
            </a:r>
          </a:p>
          <a:p>
            <a:r>
              <a:rPr lang="el-GR" dirty="0" smtClean="0"/>
              <a:t>άλλος κανείς». </a:t>
            </a:r>
          </a:p>
          <a:p>
            <a:r>
              <a:rPr lang="el-GR" dirty="0" smtClean="0"/>
              <a:t>Η Πηνελόπη, μάλιστα, για να δοκιμάσει τον άντρα που ισχυριζόταν ότι είναι ο σύζυγός της θα ζητήσει από τους υπηρέτες της να τραβήξουν έξω από την κρεβατοκάμαρά της το συζυγικό κρεβάτι, για να του στρώσουν να κοιμηθεί. Ο Οδυσσέας, όμως, θα της πει πως αυτό είναι αδύνατον, αφού ο ίδιος έφτιαξε το συζυγικό τους κρεβάτι πάνω στον κορμό μιας ελιάς που φύτρωνε μέσα στον περίβολο του σπιτιού τους. Ο Οδυσσέας είχε χτίσει το δωμάτιό τους γύρω από αυτή την ελιά και είχε φτιάξει το κρεβάτι τους πάνω στον κορμό της, ώστε είναι πρακτικά αδύνατο να μετακινηθεί </a:t>
            </a:r>
            <a:r>
              <a:rPr lang="el-GR" dirty="0" err="1" smtClean="0"/>
              <a:t>αυτόΗ</a:t>
            </a:r>
            <a:r>
              <a:rPr lang="el-GR" dirty="0" smtClean="0"/>
              <a:t> Πηνελόπη ακούγοντας τον Οδυσσέα να περιγράφει πώς έχτισε το δωμάτιό τους και πώς έφτιαξε το κρεβάτι τους, θα πειστεί πως αυτός είναι ο σύζυγός της. </a:t>
            </a:r>
          </a:p>
          <a:p>
            <a:r>
              <a:rPr lang="el-GR" dirty="0" smtClean="0"/>
              <a:t>. </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37</TotalTime>
  <Words>2412</Words>
  <Application>Microsoft Office PowerPoint</Application>
  <PresentationFormat>Προβολή στην οθόνη (4:3)</PresentationFormat>
  <Paragraphs>67</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Ζωντάνια</vt:lpstr>
      <vt:lpstr>&lt;&lt;Της νύφης που κακοπάθησε&gt;&gt;</vt:lpstr>
      <vt:lpstr>   το θέμα του ποιήματος</vt:lpstr>
      <vt:lpstr> Γιατί συγκίνησε το λαϊκό ποιητή το θέμα αυτό;  </vt:lpstr>
      <vt:lpstr>  Μπορείτε να δικαιολογήσετε γιατί «πήρε το παράπονο» τη νύφη «μία Κυριακή, μία πίσημον ημέρα»;  </vt:lpstr>
      <vt:lpstr>Ποια είναι η &lt;&lt;Περιπέτεια&gt;&gt;; </vt:lpstr>
      <vt:lpstr>   Τι είναι τόσο τραγικό;</vt:lpstr>
      <vt:lpstr>Πού έχουμε &lt;αναγνώριση&gt;&gt;;</vt:lpstr>
      <vt:lpstr>Πώς γίνεται η αναγνώριση;</vt:lpstr>
      <vt:lpstr>Σύγκριση με το κείμενο της Οδύσσειας</vt:lpstr>
      <vt:lpstr>Πού έχουμε προοικονομία;</vt:lpstr>
      <vt:lpstr>Προοικονομία επίσης έχουμε:</vt:lpstr>
      <vt:lpstr>Πού έχουμε προϊδεασμό;</vt:lpstr>
      <vt:lpstr>Πού έχουμε επιβράδυνση;</vt:lpstr>
      <vt:lpstr>Πού έχουμε επιβράδυνση;</vt:lpstr>
      <vt:lpstr>Χαρακτηρισμός της Ελένης</vt:lpstr>
      <vt:lpstr> Ο άνδρας της Ελένης</vt:lpstr>
      <vt:lpstr>    Η μητέρα της Ελένης</vt:lpstr>
      <vt:lpstr>              Άσκηση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&lt;&lt;Της νύφης που κακοπάθησε&gt;&gt;</dc:title>
  <dc:creator>ΠΑΡΘΕΝΑ</dc:creator>
  <cp:lastModifiedBy>ΠΑΡΘΕΝΑ</cp:lastModifiedBy>
  <cp:revision>4</cp:revision>
  <dcterms:created xsi:type="dcterms:W3CDTF">2025-01-12T13:11:22Z</dcterms:created>
  <dcterms:modified xsi:type="dcterms:W3CDTF">2025-03-03T19:59:45Z</dcterms:modified>
</cp:coreProperties>
</file>