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9" d="100"/>
          <a:sy n="69" d="100"/>
        </p:scale>
        <p:origin x="-156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6D3CC-54F1-4C45-A7D9-CB229BEBFD38}" type="datetimeFigureOut">
              <a:rPr lang="el-GR" smtClean="0"/>
              <a:t>10/6/2026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6E7C-6EEB-42E6-8812-E84B659B49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29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title_pag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0" y="0"/>
            <a:ext cx="610819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658368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2D3EE"/>
                </a:solidFill>
              </a:rPr>
              <a:t>9η Συνεδρία</a:t>
            </a:r>
            <a:endParaRPr lang="en-US" sz="1400" dirty="0"/>
          </a:p>
        </p:txBody>
      </p:sp>
      <p:sp>
        <p:nvSpPr>
          <p:cNvPr id="4" name="Text 1"/>
          <p:cNvSpPr/>
          <p:nvPr/>
        </p:nvSpPr>
        <p:spPr>
          <a:xfrm>
            <a:off x="685800" y="1417320"/>
            <a:ext cx="5349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Αναδυόμενες Τεχνολογίες</a:t>
            </a:r>
            <a:endParaRPr lang="en-US" sz="3700" dirty="0"/>
          </a:p>
          <a:p>
            <a:pPr marL="0" indent="0">
              <a:buNone/>
            </a:pPr>
            <a:r>
              <a:rPr lang="en-US" sz="3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στην εκπαιδευτική διαδικασία</a:t>
            </a:r>
            <a:endParaRPr lang="en-US" sz="3700" dirty="0"/>
          </a:p>
        </p:txBody>
      </p:sp>
      <p:sp>
        <p:nvSpPr>
          <p:cNvPr id="5" name="Text 2"/>
          <p:cNvSpPr/>
          <p:nvPr/>
        </p:nvSpPr>
        <p:spPr>
          <a:xfrm>
            <a:off x="713232" y="306324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CBD5E1"/>
                </a:solidFill>
              </a:rPr>
              <a:t>Επιμόρφωση Β1 Επιπέδου ΤΠΕ • Συστάδα Β1.1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13232" y="3749040"/>
            <a:ext cx="2651760" cy="0"/>
          </a:xfrm>
          <a:prstGeom prst="line">
            <a:avLst/>
          </a:prstGeom>
          <a:noFill/>
          <a:ln w="50800">
            <a:solidFill>
              <a:srgbClr val="22D3E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4041648"/>
            <a:ext cx="5120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E2E8F0"/>
                </a:solidFill>
              </a:rPr>
              <a:t>VR/AR • Κινητή μάθηση • Ρομποτική • ΤΝ • 3D εκτύπωση • IoT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AR: εικόνες-στόχοι, φυσικό πλαίσιο και αλληλεπίδραση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Η πληροφορία εμφανίζεται εκεί όπου αποκτά νόημα.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800" dirty="0"/>
          </a:p>
        </p:txBody>
      </p:sp>
      <p:pic>
        <p:nvPicPr>
          <p:cNvPr id="6" name="Image 0" descr="/mnt/data/slide_assets/crops/right_page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263640" cy="30632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Το φυσικό περιβάλλον διατηρείται και εμπλουτίζεται με κείμενο, ήχο, βίντεο, 3D μοντέλα ή συνδέσμους.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μάθηση συνδέεται με αυθεντικό πλαίσιο, αντικείμενα, τόπους και αλληλεπιδράσεις.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Εφαρμογές σε σχολικά βιβλία, αφίσες, φύλλα εργασίας και πολυτροπικά κείμενα.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Προϋποθέτει σαφή διδακτικό σκοπό, προσβασιμότητα και τεχνική ετοιμότητα.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822960" y="49834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86968" y="50337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Google Lens</a:t>
            </a:r>
            <a:endParaRPr lang="en-US" sz="660" dirty="0"/>
          </a:p>
        </p:txBody>
      </p:sp>
      <p:sp>
        <p:nvSpPr>
          <p:cNvPr id="10" name="Shape 7"/>
          <p:cNvSpPr/>
          <p:nvPr/>
        </p:nvSpPr>
        <p:spPr>
          <a:xfrm>
            <a:off x="2011680" y="49834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75688" y="50337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SchoolAR</a:t>
            </a:r>
            <a:endParaRPr lang="en-US" sz="660" dirty="0"/>
          </a:p>
        </p:txBody>
      </p:sp>
      <p:sp>
        <p:nvSpPr>
          <p:cNvPr id="12" name="Shape 9"/>
          <p:cNvSpPr/>
          <p:nvPr/>
        </p:nvSpPr>
        <p:spPr>
          <a:xfrm>
            <a:off x="3200400" y="49834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264408" y="50337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ARTutor</a:t>
            </a:r>
            <a:endParaRPr lang="en-US" sz="660" dirty="0"/>
          </a:p>
        </p:txBody>
      </p:sp>
      <p:sp>
        <p:nvSpPr>
          <p:cNvPr id="14" name="Shape 11"/>
          <p:cNvSpPr/>
          <p:nvPr/>
        </p:nvSpPr>
        <p:spPr>
          <a:xfrm>
            <a:off x="4389120" y="49834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453128" y="50337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Metaverse</a:t>
            </a:r>
            <a:endParaRPr lang="en-US" sz="6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section_page_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57881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85800" y="749808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800100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Ενότητα 10</a:t>
            </a:r>
            <a:endParaRPr lang="en-US" sz="660" dirty="0"/>
          </a:p>
        </p:txBody>
      </p:sp>
      <p:sp>
        <p:nvSpPr>
          <p:cNvPr id="5" name="Text 2"/>
          <p:cNvSpPr/>
          <p:nvPr/>
        </p:nvSpPr>
        <p:spPr>
          <a:xfrm>
            <a:off x="685800" y="1417320"/>
            <a:ext cx="5349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Κινητή Μάθηση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713232" y="2212848"/>
            <a:ext cx="5074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D1D5DB"/>
                </a:solidFill>
              </a:rPr>
              <a:t>Ασύρματα υπολογιστικά περιβάλλοντα που υποστηρίζουν τη μάθηση χωρίς στενούς χωρικούς ή χρονικούς περιορισμούς.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13232" y="3657600"/>
            <a:ext cx="2560320" cy="0"/>
          </a:xfrm>
          <a:prstGeom prst="line">
            <a:avLst/>
          </a:prstGeom>
          <a:noFill/>
          <a:ln w="50800">
            <a:solidFill>
              <a:srgbClr val="7C3AED"/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Κινητές συσκευές: λειτουργίες και παιδαγωγική χρήση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Η φορητότητα και η συνδεσιμότητα τις καθιστούν εν δυνάμει γνωστικά εργαλεία.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00" dirty="0"/>
          </a:p>
        </p:txBody>
      </p:sp>
      <p:pic>
        <p:nvPicPr>
          <p:cNvPr id="6" name="Image 0" descr="/mnt/data/slide_assets/crops/right_page_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3716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F766E"/>
                </a:solidFill>
              </a:rPr>
              <a:t>1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731520" y="195681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Παραγωγικότητα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2514600" y="13716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563EB"/>
                </a:solidFill>
              </a:rPr>
              <a:t>2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2423160" y="195681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Ευέλικτη πρόσβαση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4206240" y="13716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59E0B"/>
                </a:solidFill>
              </a:rPr>
              <a:t>3</a:t>
            </a:r>
            <a:endParaRPr lang="en-US" sz="3000" dirty="0"/>
          </a:p>
        </p:txBody>
      </p:sp>
      <p:sp>
        <p:nvSpPr>
          <p:cNvPr id="12" name="Text 9"/>
          <p:cNvSpPr/>
          <p:nvPr/>
        </p:nvSpPr>
        <p:spPr>
          <a:xfrm>
            <a:off x="4114800" y="195681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Συλλογή δεδομένων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5897880" y="13716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11D48"/>
                </a:solidFill>
              </a:rPr>
              <a:t>4</a:t>
            </a:r>
            <a:endParaRPr lang="en-US" sz="3000" dirty="0"/>
          </a:p>
        </p:txBody>
      </p:sp>
      <p:sp>
        <p:nvSpPr>
          <p:cNvPr id="14" name="Text 11"/>
          <p:cNvSpPr/>
          <p:nvPr/>
        </p:nvSpPr>
        <p:spPr>
          <a:xfrm>
            <a:off x="5806440" y="195681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Επικοινωνία &amp; συνεργασία</a:t>
            </a:r>
            <a:endParaRPr lang="en-US" sz="850" dirty="0"/>
          </a:p>
        </p:txBody>
      </p:sp>
      <p:sp>
        <p:nvSpPr>
          <p:cNvPr id="15" name="Text 12"/>
          <p:cNvSpPr/>
          <p:nvPr/>
        </p:nvSpPr>
        <p:spPr>
          <a:xfrm>
            <a:off x="822960" y="3337560"/>
            <a:ext cx="5897880" cy="15087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συσκευές δεν αρκούν από μόνες τους· απαιτείται παιδαγωγικό σενάριο.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μάθηση εκτείνεται σε τάξη, πεδίο, σπίτι, μουσείο, πόλη, κοινότητα.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Περιορισμοί: οθόνη, πληκτρολόγηση, περισπασμοί, πρόσβαση, πολιτική χρήσης.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section_page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57881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85800" y="749808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800100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Ενότητα 12</a:t>
            </a:r>
            <a:endParaRPr lang="en-US" sz="660" dirty="0"/>
          </a:p>
        </p:txBody>
      </p:sp>
      <p:sp>
        <p:nvSpPr>
          <p:cNvPr id="5" name="Text 2"/>
          <p:cNvSpPr/>
          <p:nvPr/>
        </p:nvSpPr>
        <p:spPr>
          <a:xfrm>
            <a:off x="685800" y="1417320"/>
            <a:ext cx="5349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Εκπαιδευτική Ρομποτική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713232" y="2212848"/>
            <a:ext cx="5074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D1D5DB"/>
                </a:solidFill>
              </a:rPr>
              <a:t>Χρήση ρομποτικής και ρομπότ στη διδακτική και μαθησιακή διαδικασία.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13232" y="3657600"/>
            <a:ext cx="2560320" cy="0"/>
          </a:xfrm>
          <a:prstGeom prst="line">
            <a:avLst/>
          </a:prstGeom>
          <a:noFill/>
          <a:ln w="50800">
            <a:solidFill>
              <a:srgbClr val="F59E0B"/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Ρομποτική: από τη συναρμολόγηση στη σκέψη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Το ζητούμενο δεν είναι απλώς το ρομπότ, αλλά η μαθησιακή διαδικασία που ενεργοποιεί.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800" dirty="0"/>
          </a:p>
        </p:txBody>
      </p:sp>
      <p:pic>
        <p:nvPicPr>
          <p:cNvPr id="6" name="Image 0" descr="/mnt/data/slide_assets/crops/right_page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355080" cy="3246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Συνδέεται με επίλυση προβλήματος, κριτική σκέψη, μοντελοποίηση και λήψη αποφάσεων.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Υποστηρίζει αλγοριθμική προσέγγιση και υπολογιστική σκέψη.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Στηρίζεται στον κατασκευαστικό εποικοδομισμό: οι μαθητές μαθαίνουν κατασκευάζοντας αντικείμενα που κοινοποιούνται.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Εντάσσεται σε δραστηριότητες STE(A)M και αυθεντικών προβλημάτων.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822960" y="507492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86968" y="512521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ρομπότ δαπέδου</a:t>
            </a:r>
            <a:endParaRPr lang="en-US" sz="660" dirty="0"/>
          </a:p>
        </p:txBody>
      </p:sp>
      <p:sp>
        <p:nvSpPr>
          <p:cNvPr id="10" name="Shape 7"/>
          <p:cNvSpPr/>
          <p:nvPr/>
        </p:nvSpPr>
        <p:spPr>
          <a:xfrm>
            <a:off x="2148840" y="507492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212848" y="512521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κατασκευαστική</a:t>
            </a:r>
            <a:endParaRPr lang="en-US" sz="660" dirty="0"/>
          </a:p>
        </p:txBody>
      </p:sp>
      <p:sp>
        <p:nvSpPr>
          <p:cNvPr id="12" name="Shape 9"/>
          <p:cNvSpPr/>
          <p:nvPr/>
        </p:nvSpPr>
        <p:spPr>
          <a:xfrm>
            <a:off x="3474720" y="507492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538728" y="512521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ανθρωποειδή</a:t>
            </a:r>
            <a:endParaRPr lang="en-US" sz="660" dirty="0"/>
          </a:p>
        </p:txBody>
      </p:sp>
      <p:sp>
        <p:nvSpPr>
          <p:cNvPr id="14" name="Shape 11"/>
          <p:cNvSpPr/>
          <p:nvPr/>
        </p:nvSpPr>
        <p:spPr>
          <a:xfrm>
            <a:off x="4800600" y="507492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864608" y="512521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micro:bit / kits</a:t>
            </a:r>
            <a:endParaRPr lang="en-US" sz="6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section_page_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57881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85800" y="749808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800100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Ενότητα 14</a:t>
            </a:r>
            <a:endParaRPr lang="en-US" sz="660" dirty="0"/>
          </a:p>
        </p:txBody>
      </p:sp>
      <p:sp>
        <p:nvSpPr>
          <p:cNvPr id="5" name="Text 2"/>
          <p:cNvSpPr/>
          <p:nvPr/>
        </p:nvSpPr>
        <p:spPr>
          <a:xfrm>
            <a:off x="685800" y="1417320"/>
            <a:ext cx="5349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Τεχνητή Νοημοσύνη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713232" y="2212848"/>
            <a:ext cx="5074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D1D5DB"/>
                </a:solidFill>
              </a:rPr>
              <a:t>Συστήματα που αναλύουν περιβάλλοντα, επεξεργάζονται δεδομένα και ενεργούν με βαθμό αυτονομίας για στόχους.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13232" y="3657600"/>
            <a:ext cx="2560320" cy="0"/>
          </a:xfrm>
          <a:prstGeom prst="line">
            <a:avLst/>
          </a:prstGeom>
          <a:noFill/>
          <a:ln w="50800">
            <a:solidFill>
              <a:srgbClr val="E11D48"/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ΤΝ, Μηχανική Μάθηση, Βαθιά Μάθηση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Χρήσιμες διακρίσεις για να αποφεύγονται απλουστεύσεις.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</a:t>
            </a:r>
            <a:endParaRPr lang="en-US" sz="800" dirty="0"/>
          </a:p>
        </p:txBody>
      </p:sp>
      <p:pic>
        <p:nvPicPr>
          <p:cNvPr id="6" name="Image 0" descr="/mnt/data/slide_assets/crops/right_page_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309360" cy="33375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ΤΝ είναι ευρύτερο πεδίο με εφαρμογές σε γλώσσα, εικόνα, παιχνίδια, ρομποτική και συστήματα πρόβλεψης.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μηχανική μάθηση αναζητά πρότυπα σε μεγάλα σύνολα δεδομένων και βελτιώνεται μέσω εμπειρίας.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βαθιά μάθηση αξιοποιεί τεχνητά νευρωνικά δίκτυα και απαιτεί μεγάλο όγκο δεδομένων και υπολογιστική ισχύ.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Τα νευρωνικά δίκτυα δεν “σκέφτονται” όπως ο άνθρωπος· εκπαιδεύονται στατιστικά πάνω σε δεδομένα.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Chatbots και παραγωγική ΤΝ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Τα συστήματα συνομιλίας παράγουν κείμενο, εικόνα, σύνοψη ή στρατηγική — αλλά χρειάζονται έλεγχο.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</a:t>
            </a:r>
            <a:endParaRPr lang="en-US" sz="800" dirty="0"/>
          </a:p>
        </p:txBody>
      </p:sp>
      <p:pic>
        <p:nvPicPr>
          <p:cNvPr id="6" name="Image 0" descr="/mnt/data/slide_assets/crops/right_page_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263640" cy="31546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Τα bots είναι λογισμικά που εκτελούν αυτοματοποιημένες εργασίες στο διαδίκτυο.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Τα chatbots προσομοιώνουν συνομιλία και αξιοποιούν επεξεργασία/παραγωγή φυσικής γλώσσας.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ποιότητα του αποτελέσματος εξαρτάται από τα δεδομένα, το μοντέλο και την προτροπή.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Απαιτείται έλεγχος αξιοπιστίας, πηγών, πνευματικών δικαιωμάτων και προκαταλήψεων.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1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right_page_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92" y="621792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Προτροπές / prompts: ποιότητα εισόδου → ποιότητα εξόδου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713232" y="1600200"/>
            <a:ext cx="5715000" cy="3246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Σαφές ζητούμενο και περιορισμοί από την αρχή.
</a:t>
            </a: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Πλήρες πλαίσιο χρήσης: κοινό, επίπεδο, σκοπός, δεδομένα.
</a:t>
            </a: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Περιγραφή αναμενόμενης μορφής: έκταση, πίνακας, ύφος, γλώσσα.
</a:t>
            </a: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Διάλογος βελτίωσης: η πρώτη απάντηση σπάνια είναι η τελική.
</a:t>
            </a: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Ανάθεση ρόλου: «σκέψου ως εκπαιδευτικός», «ως μαθητής», «ως αξιολογητής».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749808" y="5285232"/>
            <a:ext cx="5029200" cy="475488"/>
          </a:xfrm>
          <a:prstGeom prst="roundRect">
            <a:avLst>
              <a:gd name="adj" fmla="val 11538"/>
            </a:avLst>
          </a:prstGeom>
          <a:solidFill>
            <a:srgbClr val="1E293B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14400" y="5458968"/>
            <a:ext cx="46634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Κρίσιμο: η προτροπή είναι παιδαγωγική απόφαση, όχι τεχνικό τέχνασμα.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Γραμματισμός στην ΤΝ και ρόλος εκπαιδευτικού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Ο εκπαιδευτικός παραμένει παιδαγωγικά και ηθικά υπεύθυνος για τη χρήση της ΤΝ.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</a:t>
            </a:r>
            <a:endParaRPr lang="en-US" sz="800" dirty="0"/>
          </a:p>
        </p:txBody>
      </p:sp>
      <p:pic>
        <p:nvPicPr>
          <p:cNvPr id="6" name="Image 0" descr="/mnt/data/slide_assets/crops/right_page_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309360" cy="32004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Κατανόηση βασικών εννοιών, δυνατοτήτων και περιορισμών της ΤΝ.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Ικανότητα ελέγχου μεροληψίας, αποκλεισμού, ιδιωτικότητας και πνευματικών δικαιωμάτων.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Διάκριση ανάμεσα σε νόμιμη, παιδαγωγικά αποδεκτή, διδακτικά επωφελή και ηθικά προβληματική χρήση.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Σχεδιασμός δραστηριοτήτων όπου η ΤΝ ενισχύει τη μάθηση και δεν υποκαθιστά την κρίση.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l-GR" sz="2500" b="1" dirty="0" smtClean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Μ</a:t>
            </a:r>
            <a:r>
              <a:rPr lang="en-US" sz="2500" b="1" dirty="0" smtClean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</a:t>
            </a:r>
            <a:r>
              <a:rPr lang="en-US" sz="2500" b="1" dirty="0" err="1" smtClean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θησι</a:t>
            </a:r>
            <a:r>
              <a:rPr lang="en-US" sz="2500" b="1" dirty="0" smtClean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ακός </a:t>
            </a: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χάρτης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Η ενότητα λειτουργεί ως πρώτη κριτική εισαγωγή στις αναδυόμενες τεχνολογίες.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22960" y="141732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F766E"/>
                </a:solidFill>
              </a:rPr>
              <a:t>01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731520" y="200253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Εικονικές εμπειρίες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2560320" y="141732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563EB"/>
                </a:solidFill>
              </a:rPr>
              <a:t>02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2468880" y="200253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Κινητές συσκευές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297680" y="141732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59E0B"/>
                </a:solidFill>
              </a:rPr>
              <a:t>03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4206240" y="200253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Ρομποτική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6035040" y="141732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11D48"/>
                </a:solidFill>
              </a:rPr>
              <a:t>04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943600" y="200253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Τεχνητή νοημοσύνη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7772400" y="141732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7C3AED"/>
                </a:solidFill>
              </a:rPr>
              <a:t>05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7680960" y="200253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Δικτυωμένα περιβάλλοντα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" y="2788920"/>
            <a:ext cx="5669280" cy="17373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Κατανόηση βασικής ορολογίας και αρχών λειτουργίας.
</a:t>
            </a: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Σύνδεση τεχνολογιών με παιδαγωγικές δυνατότητες και περιορισμούς.
</a:t>
            </a: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Έμφαση σε παραδείγματα διδακτικής αξιοποίησης και κριτικής αποτίμησης.</a:t>
            </a:r>
            <a:endParaRPr lang="en-US" sz="1600" dirty="0"/>
          </a:p>
        </p:txBody>
      </p:sp>
      <p:pic>
        <p:nvPicPr>
          <p:cNvPr id="17" name="Image 0" descr="/mnt/data/slide_assets/page_01.jpg"/>
          <p:cNvPicPr>
            <a:picLocks noChangeAspect="1"/>
          </p:cNvPicPr>
          <p:nvPr/>
        </p:nvPicPr>
        <p:blipFill>
          <a:blip r:embed="rId3"/>
          <a:srcRect t="22955" b="22955"/>
          <a:stretch/>
        </p:blipFill>
        <p:spPr>
          <a:xfrm>
            <a:off x="7406640" y="2743200"/>
            <a:ext cx="3657600" cy="2560320"/>
          </a:xfrm>
          <a:prstGeom prst="rect">
            <a:avLst/>
          </a:prstGeom>
        </p:spPr>
      </p:pic>
      <p:sp>
        <p:nvSpPr>
          <p:cNvPr id="18" name="Shape 15"/>
          <p:cNvSpPr/>
          <p:nvPr/>
        </p:nvSpPr>
        <p:spPr>
          <a:xfrm>
            <a:off x="7315200" y="5440680"/>
            <a:ext cx="3749040" cy="502920"/>
          </a:xfrm>
          <a:prstGeom prst="roundRect">
            <a:avLst>
              <a:gd name="adj" fmla="val 9091"/>
            </a:avLst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479792" y="5596128"/>
            <a:ext cx="3429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840" b="1" dirty="0">
                <a:solidFill>
                  <a:srgbClr val="0F766E"/>
                </a:solidFill>
              </a:rPr>
              <a:t>Κρίσιμη ιδέα: όχι «τεχνολογία για την τεχνολογία», αλλά τεκμηριωμένος διδακτικός σχεδιασμός.</a:t>
            </a:r>
            <a:endParaRPr lang="en-US" sz="84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Πέρα από την ΤΝ: 3D εκτύπωση, IoT, περιβάλλουσα νοημοσύνη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Τρεις ακόμη τεχνολογίες που συνδέουν σχεδιασμό, δεδομένα και περιβάλλον.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19</a:t>
            </a:r>
            <a:endParaRPr lang="en-US" sz="800" dirty="0"/>
          </a:p>
        </p:txBody>
      </p:sp>
      <p:pic>
        <p:nvPicPr>
          <p:cNvPr id="6" name="Image 0" descr="/mnt/data/slide_assets/crops/right_page_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32588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F766E"/>
                </a:solidFill>
              </a:rPr>
              <a:t>3D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594360" y="191109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Σχεδιασμός αντικειμένων και αυθεντική επίλυση προβλημάτων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2560320" y="132588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563EB"/>
                </a:solidFill>
              </a:rPr>
              <a:t>IoT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2468880" y="191109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Δίκτυα συσκευών, αισθητήρων και ανταλλαγής δεδομένων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4434840" y="132588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7C3AED"/>
                </a:solidFill>
              </a:rPr>
              <a:t>AmI</a:t>
            </a:r>
            <a:endParaRPr lang="en-US" sz="3000" dirty="0"/>
          </a:p>
        </p:txBody>
      </p:sp>
      <p:sp>
        <p:nvSpPr>
          <p:cNvPr id="12" name="Text 9"/>
          <p:cNvSpPr/>
          <p:nvPr/>
        </p:nvSpPr>
        <p:spPr>
          <a:xfrm>
            <a:off x="4343400" y="191109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334155"/>
                </a:solidFill>
              </a:rPr>
              <a:t>Ενσωματωμένα, προσαρμοστικά, “αόρατα” έξυπνα περιβάλλοντα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685800" y="2971800"/>
            <a:ext cx="6217920" cy="21945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3D εκτύπωση: από το ψηφιακό μοντέλο στο χειροπιαστό αντικείμενο.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Internet of Things: συνδεδεμένες συσκευές που συλλέγουν και ανταλλάσσουν δεδομένα.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Περιβάλλουσα νοημοσύνη: συσκευές ενσωματωμένες στο περιβάλλον, με εξατομίκευση και προσαρμογή.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Κοινό διακύβευμα: αξιοποίηση δεδομένων, ιδιωτικότητα, υποδομές, κριτική κατανόηση.</a:t>
            </a: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1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right_page_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658368"/>
            <a:ext cx="5486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Κριτήρια ένταξης στην τάξη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731520" y="1508760"/>
            <a:ext cx="5989320" cy="33375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Ποιος είναι ο μαθησιακός στόχος; Τι δεν θα μπορούσε να γίνει εξίσου καλά χωρίς την τεχνολογία;
</a:t>
            </a:r>
            <a:r>
              <a:rPr lang="en-US" sz="155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Ποιος είναι ο ρόλος των μαθητών: θεατές, χρήστες, ερευνητές, δημιουργοί ή κριτικοί αναγνώστες;
</a:t>
            </a:r>
            <a:r>
              <a:rPr lang="en-US" sz="155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Τι τεκμήρια μάθησης θα παραχθούν: κείμενο, χάρτης, έκθεση, παιχνίδι, μοντέλο, αναστοχασμός;
</a:t>
            </a:r>
            <a:r>
              <a:rPr lang="en-US" sz="155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είναι τα ζητήματα ισότητας, πρόσβασης, προστασίας δεδομένων και αξιοπιστίας;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68096" y="530352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2D3EE"/>
                </a:solidFill>
              </a:rPr>
              <a:t>Η καινοτομία δεν μετριέται από το εργαλείο· μετριέται από το είδος μάθησης που προκαλεί.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Προτεινόμενη επιμορφωτική δραστηριότητα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Από τη θεωρία στην εφαρμογή: μικρο-σενάριο 20 λεπτών.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21</a:t>
            </a:r>
            <a:endParaRPr lang="en-US" sz="800" dirty="0"/>
          </a:p>
        </p:txBody>
      </p:sp>
      <p:pic>
        <p:nvPicPr>
          <p:cNvPr id="6" name="Image 0" descr="/mnt/data/slide_assets/crops/right_page_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126480" cy="33832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επιμορφούμενοι επιλέγουν μία τεχνολογία της ενότητας.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Ορίζουν γνωστικό αντικείμενο, τάξη, στόχο και τελικό μαθητικό προϊόν.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Σχεδιάζουν δραστηριότητα με ενεργό μαθητικό ρόλο και σαφή τεκμήρια μάθησης.
</a:t>
            </a:r>
            <a:r>
              <a:rPr lang="en-US" sz="1500" b="1" dirty="0" smtClean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Παρουσιάζουν σε 2 λεπτά και δέχονται ανατροφοδότηση με βάση τα κριτήρια ένταξης.</a:t>
            </a:r>
            <a:endParaRPr lang="en-US" sz="1500" dirty="0"/>
          </a:p>
        </p:txBody>
      </p:sp>
      <p:sp>
        <p:nvSpPr>
          <p:cNvPr id="8" name="Ορθογώνιο 7"/>
          <p:cNvSpPr/>
          <p:nvPr/>
        </p:nvSpPr>
        <p:spPr>
          <a:xfrm>
            <a:off x="332509" y="50885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>
                <a:solidFill>
                  <a:srgbClr val="22D3EE"/>
                </a:solidFill>
              </a:rPr>
              <a:t>Κλείσιμο</a:t>
            </a:r>
            <a:r>
              <a:rPr lang="en-US" sz="1400" b="1" dirty="0">
                <a:solidFill>
                  <a:srgbClr val="22D3EE"/>
                </a:solidFill>
              </a:rPr>
              <a:t>: η </a:t>
            </a:r>
            <a:r>
              <a:rPr lang="en-US" sz="1400" b="1" dirty="0" err="1">
                <a:solidFill>
                  <a:srgbClr val="22D3EE"/>
                </a:solidFill>
              </a:rPr>
              <a:t>τεχνολογί</a:t>
            </a:r>
            <a:r>
              <a:rPr lang="en-US" sz="1400" b="1" dirty="0">
                <a:solidFill>
                  <a:srgbClr val="22D3EE"/>
                </a:solidFill>
              </a:rPr>
              <a:t>α είναι μέσο σχεδιασμού μαθησιακών εμπειριών — όχι αυτοσκοπός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right_pag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0"/>
            <a:ext cx="542239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77724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l-GR" sz="32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Στόχοι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3232" y="1783080"/>
            <a:ext cx="5669280" cy="28346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r>
              <a:rPr lang="en-US" sz="1550" b="1" dirty="0">
                <a:solidFill>
                  <a:srgbClr val="22D3EE"/>
                </a:solidFill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ea typeface="Aptos" pitchFamily="34" charset="-122"/>
                <a:cs typeface="Aptos" pitchFamily="34" charset="-120"/>
              </a:rPr>
              <a:t>Να ξεχωρίζετε ορισμούς: VR, AR, mobile learning, robotics, AI, ML, IoT.
</a:t>
            </a:r>
            <a:r>
              <a:rPr lang="en-US" sz="1550" b="1" dirty="0">
                <a:solidFill>
                  <a:srgbClr val="22D3EE"/>
                </a:solidFill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ea typeface="Aptos" pitchFamily="34" charset="-122"/>
                <a:cs typeface="Aptos" pitchFamily="34" charset="-120"/>
              </a:rPr>
              <a:t>Να αναγνωρίζετε παραδείγματα κατάλληλης ή επιφανειακής διδακτικής χρήσης.
</a:t>
            </a:r>
            <a:r>
              <a:rPr lang="en-US" sz="1550" b="1" dirty="0">
                <a:solidFill>
                  <a:srgbClr val="22D3EE"/>
                </a:solidFill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ea typeface="Aptos" pitchFamily="34" charset="-122"/>
                <a:cs typeface="Aptos" pitchFamily="34" charset="-120"/>
              </a:rPr>
              <a:t>Να συνδέετε κάθε τεχνολογία με ενεργητική, βιωματική, εμπλαισιωμένη ή κατασκευαστική μάθηση.
</a:t>
            </a:r>
            <a:r>
              <a:rPr lang="en-US" sz="1550" b="1" dirty="0">
                <a:solidFill>
                  <a:srgbClr val="22D3EE"/>
                </a:solidFill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E2E8F0"/>
                </a:solidFill>
                <a:ea typeface="Aptos" pitchFamily="34" charset="-122"/>
                <a:cs typeface="Aptos" pitchFamily="34" charset="-120"/>
              </a:rPr>
              <a:t>Να αξιολογείτε παιδαγωγικά, τεχνικά και ηθικά διακυβεύματα.</a:t>
            </a:r>
            <a:endParaRPr lang="en-US" sz="1550" dirty="0">
              <a:solidFill>
                <a:prstClr val="black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13232" y="5257800"/>
            <a:ext cx="5760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400" b="1" dirty="0" smtClean="0">
                <a:solidFill>
                  <a:srgbClr val="22D3EE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4748B"/>
                </a:solidFill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800" b="1" dirty="0">
                <a:solidFill>
                  <a:srgbClr val="64748B"/>
                </a:solidFill>
                <a:ea typeface="Aptos" pitchFamily="34" charset="-122"/>
                <a:cs typeface="Aptos" pitchFamily="34" charset="-120"/>
              </a:rPr>
              <a:t>22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2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right_pag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731520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Η κεντρική ιδέα της ενότητας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640080" y="1572768"/>
            <a:ext cx="6035040" cy="1325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E2E8F0"/>
                </a:solidFill>
              </a:rPr>
              <a:t>Η </a:t>
            </a:r>
            <a:r>
              <a:rPr lang="en-US" sz="1900" dirty="0" smtClean="0">
                <a:solidFill>
                  <a:srgbClr val="E2E8F0"/>
                </a:solidFill>
              </a:rPr>
              <a:t>επ</a:t>
            </a:r>
            <a:r>
              <a:rPr lang="en-US" sz="1900" dirty="0" err="1" smtClean="0">
                <a:solidFill>
                  <a:srgbClr val="E2E8F0"/>
                </a:solidFill>
              </a:rPr>
              <a:t>ιμόρφωση</a:t>
            </a:r>
            <a:r>
              <a:rPr lang="en-US" sz="1900" dirty="0" smtClean="0">
                <a:solidFill>
                  <a:srgbClr val="E2E8F0"/>
                </a:solidFill>
              </a:rPr>
              <a:t> </a:t>
            </a:r>
            <a:r>
              <a:rPr lang="en-US" sz="1900" dirty="0">
                <a:solidFill>
                  <a:srgbClr val="E2E8F0"/>
                </a:solidFill>
              </a:rPr>
              <a:t>δεν είναι τεχνική εξειδίκευση σε βάθος. Είναι η ανάπτυξη </a:t>
            </a:r>
            <a:r>
              <a:rPr lang="en-US" sz="1900" dirty="0" smtClean="0">
                <a:solidFill>
                  <a:srgbClr val="E2E8F0"/>
                </a:solidFill>
              </a:rPr>
              <a:t>παιδαγωγικής </a:t>
            </a:r>
            <a:r>
              <a:rPr lang="en-US" sz="1900" dirty="0">
                <a:solidFill>
                  <a:srgbClr val="E2E8F0"/>
                </a:solidFill>
              </a:rPr>
              <a:t>κρίσης απέναντι σε τεχνολογίες που μετασχηματίζουν ήδη την εκπαίδευση.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713232" y="3657600"/>
            <a:ext cx="5349240" cy="12344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αποφεύγεται η άκριτη υιοθέτηση.
</a:t>
            </a: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αναγνωρίζονται δυνατότητες, όρια και διακυβεύματα.
</a:t>
            </a:r>
            <a:r>
              <a:rPr lang="en-US" sz="15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σχεδιάζονται δραστηριότητες με ενεργό μαθητικό ρόλο.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section_page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57881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85800" y="749808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800100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Ενότητα 4</a:t>
            </a:r>
            <a:endParaRPr lang="en-US" sz="660" dirty="0"/>
          </a:p>
        </p:txBody>
      </p:sp>
      <p:sp>
        <p:nvSpPr>
          <p:cNvPr id="5" name="Text 2"/>
          <p:cNvSpPr/>
          <p:nvPr/>
        </p:nvSpPr>
        <p:spPr>
          <a:xfrm>
            <a:off x="685800" y="1417320"/>
            <a:ext cx="5349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Εικονική Πραγματικότητα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713232" y="2212848"/>
            <a:ext cx="5074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D1D5DB"/>
                </a:solidFill>
              </a:rPr>
              <a:t>Προσομοίωση πραγματικού ή φανταστικού περιβάλλοντος, με βαθμό εμβύθισης και αλληλεπίδρασης.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13232" y="3657600"/>
            <a:ext cx="2560320" cy="0"/>
          </a:xfrm>
          <a:prstGeom prst="line">
            <a:avLst/>
          </a:prstGeom>
          <a:noFill/>
          <a:ln w="50800">
            <a:solidFill>
              <a:srgbClr val="0F766E"/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Εικονικές περιηγήσεις: από τη θέαση στη διερεύνηση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Μια απλή μορφή VR με άμεση εκπαιδευτική αξιοποίηση.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00" dirty="0"/>
          </a:p>
        </p:txBody>
      </p:sp>
      <p:pic>
        <p:nvPicPr>
          <p:cNvPr id="6" name="Image 0" descr="/mnt/data/slide_assets/crops/right_page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31520" y="1508760"/>
            <a:ext cx="6309360" cy="23774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Ρεαλιστική αποτύπωση χώρου με αίσθηση επιτόπου παρουσίας.
</a:t>
            </a: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Εικονικά μουσεία και πολιτιστικοί χώροι λειτουργούν συμπληρωματικά, όχι ως υποκατάστατα των φυσικών επισκέψεων.
</a:t>
            </a: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μαθητές μπορούν να αναλάβουν ρόλο «επισκέπτη–ερευνητή»: εντοπίζουν, τεκμηριώνουν, ταξινομούν, παρουσιάζουν.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9808" y="4709160"/>
            <a:ext cx="4846320" cy="640080"/>
          </a:xfrm>
          <a:prstGeom prst="roundRect">
            <a:avLst>
              <a:gd name="adj" fmla="val 8571"/>
            </a:avLst>
          </a:prstGeom>
          <a:solidFill>
            <a:srgbClr val="ECFEFF"/>
          </a:solidFill>
          <a:ln w="12700">
            <a:solidFill>
              <a:srgbClr val="A5F3F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60120" y="4937760"/>
            <a:ext cx="4434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950" b="1" dirty="0">
                <a:solidFill>
                  <a:srgbClr val="0F766E"/>
                </a:solidFill>
              </a:rPr>
              <a:t>Ενδεικτικές εφαρμογές: Google Arts &amp; Culture, Acropolis Virtual Tour, National Gallery London.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Δημιουργία εικονικών περιηγήσεων από μαθητές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Η τεχνολογία γίνεται εργαλείο παραγωγής ψηφιακού πολιτιστικού περιεχομένου.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00" dirty="0"/>
          </a:p>
        </p:txBody>
      </p:sp>
      <p:pic>
        <p:nvPicPr>
          <p:cNvPr id="6" name="Image 0" descr="/mnt/data/slide_assets/crops/right_page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309360" cy="2331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Υπαρκτά μουσεία: φωτογραφίες 360° ή 3D, κείμενα, σύνδεσμοι, βίντεο και σημεία πλοήγησης.
</a:t>
            </a: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Ιδεατά μουσεία: ψηφιακές συλλογές για θέματα που δεν συνυπάρχουν σε έναν φυσικό χώρο.
</a:t>
            </a:r>
            <a:r>
              <a:rPr lang="en-US" sz="16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αξία βρίσκεται στην επιμέλεια: επιλογή τεκμηρίων, αφήγηση, τεκμηρίωση, παρουσίαση.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841248" y="42976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05256" y="43479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MAKEVT</a:t>
            </a:r>
            <a:endParaRPr lang="en-US" sz="660" dirty="0"/>
          </a:p>
        </p:txBody>
      </p:sp>
      <p:sp>
        <p:nvSpPr>
          <p:cNvPr id="10" name="Shape 7"/>
          <p:cNvSpPr/>
          <p:nvPr/>
        </p:nvSpPr>
        <p:spPr>
          <a:xfrm>
            <a:off x="2258568" y="42976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322576" y="43479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Kuula</a:t>
            </a:r>
            <a:endParaRPr lang="en-US" sz="660" dirty="0"/>
          </a:p>
        </p:txBody>
      </p:sp>
      <p:sp>
        <p:nvSpPr>
          <p:cNvPr id="12" name="Shape 9"/>
          <p:cNvSpPr/>
          <p:nvPr/>
        </p:nvSpPr>
        <p:spPr>
          <a:xfrm>
            <a:off x="3675888" y="42976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739896" y="43479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Artsteps</a:t>
            </a:r>
            <a:endParaRPr lang="en-US" sz="660" dirty="0"/>
          </a:p>
        </p:txBody>
      </p:sp>
      <p:sp>
        <p:nvSpPr>
          <p:cNvPr id="14" name="Shape 11"/>
          <p:cNvSpPr/>
          <p:nvPr/>
        </p:nvSpPr>
        <p:spPr>
          <a:xfrm>
            <a:off x="5093208" y="4297680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157216" y="4347972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Unity / Φωτόδεντρο</a:t>
            </a:r>
            <a:endParaRPr lang="en-US" sz="660" dirty="0"/>
          </a:p>
        </p:txBody>
      </p:sp>
      <p:sp>
        <p:nvSpPr>
          <p:cNvPr id="16" name="Text 13"/>
          <p:cNvSpPr/>
          <p:nvPr/>
        </p:nvSpPr>
        <p:spPr>
          <a:xfrm>
            <a:off x="850392" y="498348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B1220"/>
                </a:solidFill>
              </a:rPr>
              <a:t>Ιδέα εφαρμογής: «Εικονικό μουσείο λογοτεχνικού ή ιστορικού θέματος» με μαθητές ως επιμελητές.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12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Παιχνίδια προσομοίωσης και νέα αφήγηση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30352" y="80467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</a:rPr>
              <a:t>Το ψηφιακό παιχνίδι μπορεί να αναλυθεί ως αφηγηματικό και διερευνητικό περιβάλλον.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800" dirty="0"/>
          </a:p>
        </p:txBody>
      </p:sp>
      <p:pic>
        <p:nvPicPr>
          <p:cNvPr id="6" name="Image 0" descr="/mnt/data/slide_assets/crops/right_page_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2272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17320"/>
            <a:ext cx="6126480" cy="30175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 παίκτης συμμετέχει στην κατασκευή της ιστορίας μέσα από δράσεις και επιλογές.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Στα γλωσσικά μαθήματα: ανάλυση ηρώων, πλοκής, χώρου, αφηγηματικών διαδρομών.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Στην Ιστορία: κριτική σύγκριση των αναπαραστάσεων με σχολικό υλικό και ιστορικές πηγές.
</a:t>
            </a:r>
            <a:r>
              <a:rPr lang="en-US" sz="1500" b="1" dirty="0">
                <a:solidFill>
                  <a:srgbClr val="0F766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μαθητές μπορούν να γίνουν σχεδιαστές παιχνιδιών επιλογών και συνεπειών.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31520" y="5074920"/>
            <a:ext cx="5760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0F766E"/>
                </a:solidFill>
              </a:rPr>
              <a:t>Παραδείγματα: Βύρων, ChoiCo, Second Life, Minecraft, Rome Total War, Assassin’s Creed.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rops/section_page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57881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85800" y="749808"/>
            <a:ext cx="1097280" cy="237744"/>
          </a:xfrm>
          <a:prstGeom prst="roundRect">
            <a:avLst>
              <a:gd name="adj" fmla="val 23077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800100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60" b="1" dirty="0">
                <a:solidFill>
                  <a:srgbClr val="FFFFFF"/>
                </a:solidFill>
              </a:rPr>
              <a:t>Ενότητα 8</a:t>
            </a:r>
            <a:endParaRPr lang="en-US" sz="660" dirty="0"/>
          </a:p>
        </p:txBody>
      </p:sp>
      <p:sp>
        <p:nvSpPr>
          <p:cNvPr id="5" name="Text 2"/>
          <p:cNvSpPr/>
          <p:nvPr/>
        </p:nvSpPr>
        <p:spPr>
          <a:xfrm>
            <a:off x="685800" y="1417320"/>
            <a:ext cx="5349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Επαυξημένη Πραγματικότητα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713232" y="2212848"/>
            <a:ext cx="5074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D1D5DB"/>
                </a:solidFill>
              </a:rPr>
              <a:t>Εμπλουτισμός του φυσικού κόσμου με ψηφιακές πληροφορίες σε πραγματικό χρόνο.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13232" y="3657600"/>
            <a:ext cx="2560320" cy="0"/>
          </a:xfrm>
          <a:prstGeom prst="line">
            <a:avLst/>
          </a:prstGeom>
          <a:noFill/>
          <a:ln w="50800">
            <a:solidFill>
              <a:srgbClr val="2563EB"/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02920" y="6519672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9η Συνεδρία Β1.1 ΤΠΕ • Αναδυόμενες Τεχνολογίες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48288" y="6446520"/>
            <a:ext cx="320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947</Words>
  <Application>Microsoft Office PowerPoint</Application>
  <PresentationFormat>Προσαρμογή</PresentationFormat>
  <Paragraphs>175</Paragraphs>
  <Slides>22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Generated for training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Αναδυόμενες Τεχνολογίες στην εκπαιδευτική διαδικασία</dc:title>
  <dc:subject>9η Συνεδρία Β1.1 ΤΠΕ</dc:subject>
  <dc:creator>OpenAI</dc:creator>
  <cp:lastModifiedBy>Βάγια Σερετη</cp:lastModifiedBy>
  <cp:revision>2</cp:revision>
  <dcterms:created xsi:type="dcterms:W3CDTF">2026-06-10T05:03:47Z</dcterms:created>
  <dcterms:modified xsi:type="dcterms:W3CDTF">2026-06-10T05:41:11Z</dcterms:modified>
</cp:coreProperties>
</file>