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DC2C81F-2CD5-4EC2-8B83-A20F526F78F1}" type="datetimeFigureOut">
              <a:rPr lang="el-GR" smtClean="0"/>
              <a:t>13/5/2020</a:t>
            </a:fld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478E281-BEAA-4691-A9E7-351B4C8A7BE1}" type="slidenum">
              <a:rPr lang="el-GR" smtClean="0"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l-GR" dirty="0" smtClean="0"/>
              <a:t>ΤΟ ΟΥΡΟΠΟΙΗΤΙΚΟ ΣΥΣΤΗΜΑ ΤΟΥ ΑΝΘΡΩΠΟΥ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78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762056" cy="792088"/>
          </a:xfrm>
        </p:spPr>
        <p:txBody>
          <a:bodyPr>
            <a:normAutofit fontScale="90000"/>
          </a:bodyPr>
          <a:lstStyle/>
          <a:p>
            <a:r>
              <a:rPr lang="el-GR" sz="2700" dirty="0"/>
              <a:t>Το </a:t>
            </a:r>
            <a:r>
              <a:rPr lang="el-GR" sz="2700" dirty="0" smtClean="0"/>
              <a:t>ουροποιητικό </a:t>
            </a:r>
            <a:r>
              <a:rPr lang="el-GR" sz="2700" dirty="0"/>
              <a:t>σύστημα βοηθάει στην αποβολή των άχρηστων ουσιών από το σώμα μας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3568" y="1412776"/>
            <a:ext cx="7992888" cy="374441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l-GR" dirty="0" smtClean="0"/>
              <a:t>Τα όργανα από τα οποία αποτελείται είναι:</a:t>
            </a:r>
          </a:p>
          <a:p>
            <a:pPr marL="45720" indent="0">
              <a:buNone/>
            </a:pP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Οι δύο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νεφροί </a:t>
            </a:r>
            <a:r>
              <a:rPr lang="el-GR" dirty="0" smtClean="0"/>
              <a:t>(δεξιός και αριστερός), που μοιάζουν σαν φασόλια!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Οι δύο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ουρητήρες</a:t>
            </a:r>
            <a:r>
              <a:rPr lang="el-GR" dirty="0" smtClean="0"/>
              <a:t> (δεξιός </a:t>
            </a:r>
            <a:r>
              <a:rPr lang="el-GR" dirty="0"/>
              <a:t>και αριστερός</a:t>
            </a:r>
            <a:r>
              <a:rPr lang="el-GR" dirty="0" smtClean="0"/>
              <a:t>), μακρόστενοι σωλήνες.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l-GR" dirty="0" smtClean="0"/>
              <a:t>Η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ουροδόχος κύστη,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σαν σακουλάκι.</a:t>
            </a:r>
          </a:p>
          <a:p>
            <a:pPr algn="just">
              <a:lnSpc>
                <a:spcPct val="150000"/>
              </a:lnSpc>
            </a:pPr>
            <a:r>
              <a:rPr lang="el-GR" dirty="0" smtClean="0"/>
              <a:t>Η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ουρήθρα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(Στη γυναίκα η ουρήθρα καταλήγει λίγο πάνω από τον κόλπο, ενώ στον άνδρα στην κορυφή του πέους, γι΄αυτό και η ουρήθρα της γυναίκας είναι κοντύτερη).</a:t>
            </a:r>
            <a:endParaRPr lang="el-GR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6" y="5361394"/>
            <a:ext cx="2001734" cy="11496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Ομάδα 7"/>
          <p:cNvGrpSpPr/>
          <p:nvPr/>
        </p:nvGrpSpPr>
        <p:grpSpPr>
          <a:xfrm>
            <a:off x="2069316" y="4892723"/>
            <a:ext cx="1512168" cy="1942989"/>
            <a:chOff x="2771800" y="4869160"/>
            <a:chExt cx="1512168" cy="1942989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869160"/>
              <a:ext cx="1418456" cy="194298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6" name="Ευθύγραμμο βέλος σύνδεσης 5"/>
            <p:cNvCxnSpPr/>
            <p:nvPr/>
          </p:nvCxnSpPr>
          <p:spPr>
            <a:xfrm flipH="1">
              <a:off x="3707904" y="5539544"/>
              <a:ext cx="576064" cy="3600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461521">
              <a:off x="2790471" y="5584273"/>
              <a:ext cx="725487" cy="512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278801"/>
            <a:ext cx="2222049" cy="13848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Ομάδα 8"/>
          <p:cNvGrpSpPr/>
          <p:nvPr/>
        </p:nvGrpSpPr>
        <p:grpSpPr>
          <a:xfrm>
            <a:off x="6209296" y="4777488"/>
            <a:ext cx="2657313" cy="1733550"/>
            <a:chOff x="6228184" y="4777488"/>
            <a:chExt cx="2657313" cy="1733550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8184" y="4777488"/>
              <a:ext cx="2638425" cy="17335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7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0010" y="5828485"/>
              <a:ext cx="725487" cy="512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8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257483">
              <a:off x="6204198" y="5714852"/>
              <a:ext cx="725487" cy="512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8093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95936" y="260648"/>
            <a:ext cx="4320480" cy="597666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Οι άχρηστες ουσίες περνούν από τα κύτταρα στο αίμα </a:t>
            </a:r>
            <a:r>
              <a:rPr lang="el-GR" dirty="0" smtClean="0">
                <a:sym typeface="Wingdings" pitchFamily="2" charset="2"/>
              </a:rPr>
              <a:t> κι από εκεί στους νεφρούς</a:t>
            </a:r>
          </a:p>
          <a:p>
            <a:pPr marL="45720" indent="0">
              <a:buNone/>
            </a:pPr>
            <a:endParaRPr lang="el-GR" dirty="0" smtClean="0"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Εκεί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το αίμα φιλτράρεται </a:t>
            </a:r>
            <a:r>
              <a:rPr lang="el-GR" dirty="0" smtClean="0">
                <a:sym typeface="Wingdings" pitchFamily="2" charset="2"/>
              </a:rPr>
              <a:t> απομακρύνονται οι άχρηστες ουσίες</a:t>
            </a:r>
          </a:p>
          <a:p>
            <a:pPr marL="45720" indent="0">
              <a:buNone/>
            </a:pPr>
            <a:endParaRPr lang="el-GR" dirty="0" smtClean="0"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Στη συνέχεια διαλύονται στο νερό 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σχηματισμός ούρων</a:t>
            </a:r>
          </a:p>
          <a:p>
            <a:pPr marL="45720" indent="0">
              <a:buNone/>
            </a:pPr>
            <a:endParaRPr lang="el-GR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Τα ούρα απομακρύνονται με τους ουρητήρες</a:t>
            </a:r>
          </a:p>
          <a:p>
            <a:pPr marL="45720" indent="0">
              <a:buNone/>
            </a:pPr>
            <a:endParaRPr lang="el-GR" dirty="0" smtClean="0"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Καταλήγουν στην ουροδόχο κύστη και αποθηκεύονται προσωρινά</a:t>
            </a:r>
          </a:p>
          <a:p>
            <a:pPr marL="45720" indent="0">
              <a:buNone/>
            </a:pPr>
            <a:endParaRPr lang="el-GR" dirty="0" smtClean="0">
              <a:sym typeface="Wingdings" pitchFamily="2" charset="2"/>
            </a:endParaRPr>
          </a:p>
          <a:p>
            <a:r>
              <a:rPr lang="el-GR" dirty="0" smtClean="0">
                <a:sym typeface="Wingdings" pitchFamily="2" charset="2"/>
              </a:rPr>
              <a:t>Όταν η ουροδόχος κύστη γεμίσει  αποβάλλονται μέσω της ουρήθρας με τη διαδικασία της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ούρησης</a:t>
            </a:r>
            <a:endParaRPr lang="el-GR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6632"/>
            <a:ext cx="3324225" cy="61626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Ευθύγραμμο βέλος σύνδεσης 4"/>
          <p:cNvCxnSpPr/>
          <p:nvPr/>
        </p:nvCxnSpPr>
        <p:spPr>
          <a:xfrm>
            <a:off x="1403648" y="1484784"/>
            <a:ext cx="522596" cy="71020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27016">
            <a:off x="2217593" y="1337518"/>
            <a:ext cx="633413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91349" y="1402903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FF0000"/>
                </a:solidFill>
              </a:rPr>
              <a:t>επινεφρίδια</a:t>
            </a:r>
            <a:endParaRPr lang="el-GR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1" y="4581128"/>
            <a:ext cx="31683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επινεφρίδια, που απεικονίζονται στο σχήμα, είναι αδένες που εκκρίνουν μία ορμόνη που ονομάζεται αδρεναλίνη.</a:t>
            </a:r>
          </a:p>
          <a:p>
            <a:r>
              <a:rPr lang="el-GR" sz="1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Άρα ανήκουν στο ενδοκρινικό σύστημα και όχι στο ουροποιητικό</a:t>
            </a:r>
            <a:endParaRPr lang="el-GR" sz="1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571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0"/>
            <a:ext cx="7315200" cy="1154097"/>
          </a:xfrm>
        </p:spPr>
        <p:txBody>
          <a:bodyPr>
            <a:normAutofit/>
          </a:bodyPr>
          <a:lstStyle/>
          <a:p>
            <a:pPr algn="r"/>
            <a:r>
              <a:rPr lang="el-GR" sz="3200" dirty="0" smtClean="0"/>
              <a:t>Ουροποιητικό σύστημα </a:t>
            </a:r>
            <a:br>
              <a:rPr lang="el-GR" sz="3200" dirty="0" smtClean="0"/>
            </a:br>
            <a:r>
              <a:rPr lang="el-GR" sz="3200" dirty="0" smtClean="0"/>
              <a:t>και υγεία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268760"/>
            <a:ext cx="8064896" cy="540060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l-GR" dirty="0" smtClean="0"/>
              <a:t>Πολλά προβλήματα μπορούν να δημιουργηθούν στο ουροποιητικό σύστημα </a:t>
            </a:r>
          </a:p>
          <a:p>
            <a:pPr marL="45720" indent="0">
              <a:buNone/>
            </a:pPr>
            <a:endParaRPr lang="el-GR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 smtClean="0"/>
              <a:t>Εξαιτίας της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γήρανσης</a:t>
            </a:r>
            <a:r>
              <a:rPr lang="el-GR" dirty="0" smtClean="0"/>
              <a:t> του ατόμου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 smtClean="0"/>
              <a:t>Από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ασθένειες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 smtClean="0"/>
              <a:t>Από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τραυματισμούς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  <a:p>
            <a:pPr marL="45720" indent="0">
              <a:buNone/>
            </a:pPr>
            <a:r>
              <a:rPr lang="el-GR" dirty="0" smtClean="0"/>
              <a:t>Συνηθισμένα προβλήματα είναι:</a:t>
            </a:r>
          </a:p>
          <a:p>
            <a:pPr marL="45720" indent="0">
              <a:buNone/>
            </a:pPr>
            <a:endParaRPr lang="el-GR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 smtClean="0"/>
              <a:t>Οι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ουρολοιμώξεις </a:t>
            </a:r>
            <a:r>
              <a:rPr lang="el-GR" dirty="0" smtClean="0"/>
              <a:t>(μολύνσεις από παθογόνους μικροοργανισμούς)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/>
              <a:t>Οι 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νεφρολιθιάσεις</a:t>
            </a:r>
            <a:r>
              <a:rPr lang="el-GR" dirty="0"/>
              <a:t> γνωστές ως </a:t>
            </a:r>
            <a:r>
              <a:rPr lang="el-GR" dirty="0" smtClean="0"/>
              <a:t>¨πέτρα </a:t>
            </a:r>
            <a:r>
              <a:rPr lang="el-GR" dirty="0"/>
              <a:t>στο νεφρό¨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l-GR" dirty="0" smtClean="0"/>
              <a:t>Ο </a:t>
            </a: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καρκίνος</a:t>
            </a:r>
            <a:r>
              <a:rPr lang="el-GR" dirty="0" smtClean="0"/>
              <a:t> σε όλα τα επιμέρους τμήματα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endParaRPr lang="el-GR" dirty="0" smtClean="0"/>
          </a:p>
          <a:p>
            <a:pPr algn="just">
              <a:lnSpc>
                <a:spcPct val="120000"/>
              </a:lnSpc>
              <a:buBlip>
                <a:blip r:embed="rId2"/>
              </a:buBlip>
            </a:pPr>
            <a:r>
              <a:rPr lang="el-GR" sz="1700" dirty="0" smtClean="0"/>
              <a:t>Οι ουρολοιμώξεις εμφανίζονται συχνότερα στις γυναίκες λόγω της κοντύτερης ουρήθρας αλλά και του γεγονότος ότι αυτή βρίσκεται πιο κοντά στον πρωκτό, άρα αυξάνεται ο κίνδυνος να περάσει από κει κάποιο μικρόβιο.</a:t>
            </a:r>
            <a:endParaRPr lang="el-GR" sz="1700" dirty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45654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315200" cy="720080"/>
          </a:xfrm>
        </p:spPr>
        <p:txBody>
          <a:bodyPr>
            <a:normAutofit fontScale="90000"/>
          </a:bodyPr>
          <a:lstStyle/>
          <a:p>
            <a:pPr algn="r"/>
            <a:r>
              <a:rPr lang="el-GR" sz="2400" dirty="0" smtClean="0"/>
              <a:t>Παράγοντες που μπορεί να βλάψουν το ουροποιητικό</a:t>
            </a:r>
            <a:br>
              <a:rPr lang="el-GR" sz="2400" dirty="0" smtClean="0"/>
            </a:br>
            <a:r>
              <a:rPr lang="el-GR" sz="2400" dirty="0" smtClean="0"/>
              <a:t> και έχουν σχέση με τις συνήθειές μας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484785"/>
            <a:ext cx="7992888" cy="4824576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l-GR" dirty="0" smtClean="0"/>
              <a:t>Κατάχρηση φαρμάκων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Μεγάλη κατανάλωση αλατιού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Ελλιπής κατανάλωση νερού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Υπερκατανάλωση κόκκινου κρέατος και άλλων ζωικών πρωτεϊνών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Υπερκατανάλωση ζάχαρης</a:t>
            </a:r>
          </a:p>
          <a:p>
            <a:pPr>
              <a:lnSpc>
                <a:spcPct val="130000"/>
              </a:lnSpc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Κάπνισμα </a:t>
            </a:r>
            <a:r>
              <a:rPr lang="el-GR" dirty="0" smtClean="0"/>
              <a:t>(όσο περίεργο κι αν ακούγεται είναι η βασική αιτία καρκίνου των νεφρών και της ουροδόχου κύστης… και όχι μόνο των πνευμόνων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Αυξημένη κατανάλωση αλκοόλ</a:t>
            </a:r>
          </a:p>
          <a:p>
            <a:pPr>
              <a:lnSpc>
                <a:spcPct val="130000"/>
              </a:lnSpc>
            </a:pPr>
            <a:r>
              <a:rPr lang="el-GR" dirty="0" smtClean="0"/>
              <a:t>Καθιστική ζωή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461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οπτική">
  <a:themeElements>
    <a:clrScheme name="Προοπτική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Κλασικό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ροοπτική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74</TotalTime>
  <Words>311</Words>
  <Application>Microsoft Office PowerPoint</Application>
  <PresentationFormat>Προβολή στην οθόνη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Προοπτική</vt:lpstr>
      <vt:lpstr>ΤΟ ΟΥΡΟΠΟΙΗΤΙΚΟ ΣΥΣΤΗΜΑ ΤΟΥ ΑΝΘΡΩΠΟΥ</vt:lpstr>
      <vt:lpstr>Το ουροποιητικό σύστημα βοηθάει στην αποβολή των άχρηστων ουσιών από το σώμα μας </vt:lpstr>
      <vt:lpstr>Παρουσίαση του PowerPoint</vt:lpstr>
      <vt:lpstr>Ουροποιητικό σύστημα  και υγεία</vt:lpstr>
      <vt:lpstr>Παράγοντες που μπορεί να βλάψουν το ουροποιητικό  και έχουν σχέση με τις συνήθειές μας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ΟΥΡΟΠΟΙΗΤΙΚΟ ΣΥΣΤΗΜΑ ΤΟΥ ΑΝΘΡΩΠΟΥ</dc:title>
  <dc:creator>YianFan</dc:creator>
  <cp:lastModifiedBy>YianFan</cp:lastModifiedBy>
  <cp:revision>10</cp:revision>
  <dcterms:created xsi:type="dcterms:W3CDTF">2020-05-13T18:35:42Z</dcterms:created>
  <dcterms:modified xsi:type="dcterms:W3CDTF">2020-05-13T19:50:03Z</dcterms:modified>
</cp:coreProperties>
</file>