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AC4F6-1D2C-4567-A879-784E2ABF44B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1D59953-C9F0-420D-ACA3-7FB8CB08C41B}">
      <dgm:prSet/>
      <dgm:spPr/>
      <dgm:t>
        <a:bodyPr/>
        <a:lstStyle/>
        <a:p>
          <a:r>
            <a:rPr lang="el-GR" b="1"/>
            <a:t>3</a:t>
          </a:r>
          <a:r>
            <a:rPr lang="el-GR" b="1" baseline="30000"/>
            <a:t>η</a:t>
          </a:r>
          <a:r>
            <a:rPr lang="el-GR" b="1"/>
            <a:t> ΟΜΑΔΑ: ΔΙΑΝΟΙΑ </a:t>
          </a:r>
          <a:endParaRPr lang="en-US"/>
        </a:p>
      </dgm:t>
    </dgm:pt>
    <dgm:pt modelId="{3F0E4B90-8C81-4594-BEAD-B6229B00565F}" type="parTrans" cxnId="{DAEB6A48-26CE-411F-B79F-ADDA68965393}">
      <dgm:prSet/>
      <dgm:spPr/>
      <dgm:t>
        <a:bodyPr/>
        <a:lstStyle/>
        <a:p>
          <a:endParaRPr lang="en-US"/>
        </a:p>
      </dgm:t>
    </dgm:pt>
    <dgm:pt modelId="{1D73920C-EE58-4CE9-8AC1-E71712C36A72}" type="sibTrans" cxnId="{DAEB6A48-26CE-411F-B79F-ADDA68965393}">
      <dgm:prSet/>
      <dgm:spPr/>
      <dgm:t>
        <a:bodyPr/>
        <a:lstStyle/>
        <a:p>
          <a:endParaRPr lang="en-US"/>
        </a:p>
      </dgm:t>
    </dgm:pt>
    <dgm:pt modelId="{535C9AFD-9251-49C5-9C36-D1CE350A6498}">
      <dgm:prSet/>
      <dgm:spPr/>
      <dgm:t>
        <a:bodyPr/>
        <a:lstStyle/>
        <a:p>
          <a:r>
            <a:rPr lang="el-GR" b="1"/>
            <a:t>Τερζής Θανάσης</a:t>
          </a:r>
          <a:endParaRPr lang="en-US"/>
        </a:p>
      </dgm:t>
    </dgm:pt>
    <dgm:pt modelId="{D7E3D3B2-4A5B-4165-9CF1-ABECED419F67}" type="parTrans" cxnId="{A0AA82A9-4356-4E8C-8E87-DAF0DA2956E5}">
      <dgm:prSet/>
      <dgm:spPr/>
      <dgm:t>
        <a:bodyPr/>
        <a:lstStyle/>
        <a:p>
          <a:endParaRPr lang="en-US"/>
        </a:p>
      </dgm:t>
    </dgm:pt>
    <dgm:pt modelId="{37F39D19-00C4-4A5B-9C47-028967727D20}" type="sibTrans" cxnId="{A0AA82A9-4356-4E8C-8E87-DAF0DA2956E5}">
      <dgm:prSet/>
      <dgm:spPr/>
      <dgm:t>
        <a:bodyPr/>
        <a:lstStyle/>
        <a:p>
          <a:endParaRPr lang="en-US"/>
        </a:p>
      </dgm:t>
    </dgm:pt>
    <dgm:pt modelId="{E7CB03A2-B601-4702-962D-5A907DEA51D3}">
      <dgm:prSet/>
      <dgm:spPr/>
      <dgm:t>
        <a:bodyPr/>
        <a:lstStyle/>
        <a:p>
          <a:r>
            <a:rPr lang="el-GR" b="1"/>
            <a:t>Τζώρτζογλου Δήμητρα</a:t>
          </a:r>
          <a:endParaRPr lang="en-US"/>
        </a:p>
      </dgm:t>
    </dgm:pt>
    <dgm:pt modelId="{2A4662B4-16F6-4151-9698-BDA5D8EAE921}" type="parTrans" cxnId="{3EA031CE-1808-4396-B46C-393A2E00CB00}">
      <dgm:prSet/>
      <dgm:spPr/>
      <dgm:t>
        <a:bodyPr/>
        <a:lstStyle/>
        <a:p>
          <a:endParaRPr lang="en-US"/>
        </a:p>
      </dgm:t>
    </dgm:pt>
    <dgm:pt modelId="{0AA7F85C-B0A8-4900-8B5B-E658C570F71F}" type="sibTrans" cxnId="{3EA031CE-1808-4396-B46C-393A2E00CB00}">
      <dgm:prSet/>
      <dgm:spPr/>
      <dgm:t>
        <a:bodyPr/>
        <a:lstStyle/>
        <a:p>
          <a:endParaRPr lang="en-US"/>
        </a:p>
      </dgm:t>
    </dgm:pt>
    <dgm:pt modelId="{0F4A0FAA-3D4B-49F8-8855-6DD7B391FDF8}">
      <dgm:prSet/>
      <dgm:spPr/>
      <dgm:t>
        <a:bodyPr/>
        <a:lstStyle/>
        <a:p>
          <a:r>
            <a:rPr lang="el-GR" b="1"/>
            <a:t>Συμεών Ελένη</a:t>
          </a:r>
          <a:endParaRPr lang="en-US"/>
        </a:p>
      </dgm:t>
    </dgm:pt>
    <dgm:pt modelId="{846BC34B-970E-4F7F-950B-28EC8B50750A}" type="parTrans" cxnId="{71E6DD75-813E-4548-81F7-71F6B825740B}">
      <dgm:prSet/>
      <dgm:spPr/>
      <dgm:t>
        <a:bodyPr/>
        <a:lstStyle/>
        <a:p>
          <a:endParaRPr lang="en-US"/>
        </a:p>
      </dgm:t>
    </dgm:pt>
    <dgm:pt modelId="{07B35F04-6F21-4312-9F8F-E28F5231A3BD}" type="sibTrans" cxnId="{71E6DD75-813E-4548-81F7-71F6B825740B}">
      <dgm:prSet/>
      <dgm:spPr/>
      <dgm:t>
        <a:bodyPr/>
        <a:lstStyle/>
        <a:p>
          <a:endParaRPr lang="en-US"/>
        </a:p>
      </dgm:t>
    </dgm:pt>
    <dgm:pt modelId="{B255481E-48CD-449E-A305-1F5A42610650}">
      <dgm:prSet/>
      <dgm:spPr/>
      <dgm:t>
        <a:bodyPr/>
        <a:lstStyle/>
        <a:p>
          <a:r>
            <a:rPr lang="el-GR" b="1"/>
            <a:t>Γάτου Άννα</a:t>
          </a:r>
          <a:endParaRPr lang="en-US"/>
        </a:p>
      </dgm:t>
    </dgm:pt>
    <dgm:pt modelId="{76F817C9-D3F6-452F-806C-FE9721D0D740}" type="parTrans" cxnId="{187D9EAF-C744-4F98-BC54-20E89CD9C52F}">
      <dgm:prSet/>
      <dgm:spPr/>
      <dgm:t>
        <a:bodyPr/>
        <a:lstStyle/>
        <a:p>
          <a:endParaRPr lang="en-US"/>
        </a:p>
      </dgm:t>
    </dgm:pt>
    <dgm:pt modelId="{C895168D-69F5-4385-B040-5CED1C0C54B0}" type="sibTrans" cxnId="{187D9EAF-C744-4F98-BC54-20E89CD9C52F}">
      <dgm:prSet/>
      <dgm:spPr/>
      <dgm:t>
        <a:bodyPr/>
        <a:lstStyle/>
        <a:p>
          <a:endParaRPr lang="en-US"/>
        </a:p>
      </dgm:t>
    </dgm:pt>
    <dgm:pt modelId="{D65D9914-58C5-468B-934A-A58177D0CC22}">
      <dgm:prSet/>
      <dgm:spPr/>
      <dgm:t>
        <a:bodyPr/>
        <a:lstStyle/>
        <a:p>
          <a:r>
            <a:rPr lang="el-GR" b="1"/>
            <a:t>Τσατσούλας Στέλιος</a:t>
          </a:r>
          <a:endParaRPr lang="en-US"/>
        </a:p>
      </dgm:t>
    </dgm:pt>
    <dgm:pt modelId="{FCC8CA4A-5525-45D6-8B22-F00C35AC25E5}" type="parTrans" cxnId="{A31B1F22-A208-4F55-A99B-976CD0BD38F6}">
      <dgm:prSet/>
      <dgm:spPr/>
      <dgm:t>
        <a:bodyPr/>
        <a:lstStyle/>
        <a:p>
          <a:endParaRPr lang="en-US"/>
        </a:p>
      </dgm:t>
    </dgm:pt>
    <dgm:pt modelId="{E26FD47E-F0AC-4A2F-9EB6-1EE1B56C3167}" type="sibTrans" cxnId="{A31B1F22-A208-4F55-A99B-976CD0BD38F6}">
      <dgm:prSet/>
      <dgm:spPr/>
      <dgm:t>
        <a:bodyPr/>
        <a:lstStyle/>
        <a:p>
          <a:endParaRPr lang="en-US"/>
        </a:p>
      </dgm:t>
    </dgm:pt>
    <dgm:pt modelId="{C3A68A49-9155-488A-9897-246D2FA365FD}" type="pres">
      <dgm:prSet presAssocID="{3F3AC4F6-1D2C-4567-A879-784E2ABF44B6}" presName="diagram" presStyleCnt="0">
        <dgm:presLayoutVars>
          <dgm:dir/>
          <dgm:resizeHandles val="exact"/>
        </dgm:presLayoutVars>
      </dgm:prSet>
      <dgm:spPr/>
    </dgm:pt>
    <dgm:pt modelId="{0524ECA7-E2B8-44EF-8D7D-5D3E49F05BA8}" type="pres">
      <dgm:prSet presAssocID="{91D59953-C9F0-420D-ACA3-7FB8CB08C41B}" presName="node" presStyleLbl="node1" presStyleIdx="0" presStyleCnt="6">
        <dgm:presLayoutVars>
          <dgm:bulletEnabled val="1"/>
        </dgm:presLayoutVars>
      </dgm:prSet>
      <dgm:spPr/>
    </dgm:pt>
    <dgm:pt modelId="{36FAA6AB-BBE7-448A-87C0-24DB9E475034}" type="pres">
      <dgm:prSet presAssocID="{1D73920C-EE58-4CE9-8AC1-E71712C36A72}" presName="sibTrans" presStyleCnt="0"/>
      <dgm:spPr/>
    </dgm:pt>
    <dgm:pt modelId="{9CB0B0F7-5F6E-429A-9513-F1F1709D6775}" type="pres">
      <dgm:prSet presAssocID="{535C9AFD-9251-49C5-9C36-D1CE350A6498}" presName="node" presStyleLbl="node1" presStyleIdx="1" presStyleCnt="6">
        <dgm:presLayoutVars>
          <dgm:bulletEnabled val="1"/>
        </dgm:presLayoutVars>
      </dgm:prSet>
      <dgm:spPr/>
    </dgm:pt>
    <dgm:pt modelId="{874FBE2E-D252-4CA5-83C5-40D92BB4C11A}" type="pres">
      <dgm:prSet presAssocID="{37F39D19-00C4-4A5B-9C47-028967727D20}" presName="sibTrans" presStyleCnt="0"/>
      <dgm:spPr/>
    </dgm:pt>
    <dgm:pt modelId="{345B69D5-C339-4524-924F-6AE728EE2F76}" type="pres">
      <dgm:prSet presAssocID="{E7CB03A2-B601-4702-962D-5A907DEA51D3}" presName="node" presStyleLbl="node1" presStyleIdx="2" presStyleCnt="6">
        <dgm:presLayoutVars>
          <dgm:bulletEnabled val="1"/>
        </dgm:presLayoutVars>
      </dgm:prSet>
      <dgm:spPr/>
    </dgm:pt>
    <dgm:pt modelId="{1D986791-6905-40EA-AEF8-E5890C2B78EE}" type="pres">
      <dgm:prSet presAssocID="{0AA7F85C-B0A8-4900-8B5B-E658C570F71F}" presName="sibTrans" presStyleCnt="0"/>
      <dgm:spPr/>
    </dgm:pt>
    <dgm:pt modelId="{1E68FDCA-B3FC-4E0C-AC4E-7F3FFBA7987E}" type="pres">
      <dgm:prSet presAssocID="{0F4A0FAA-3D4B-49F8-8855-6DD7B391FDF8}" presName="node" presStyleLbl="node1" presStyleIdx="3" presStyleCnt="6">
        <dgm:presLayoutVars>
          <dgm:bulletEnabled val="1"/>
        </dgm:presLayoutVars>
      </dgm:prSet>
      <dgm:spPr/>
    </dgm:pt>
    <dgm:pt modelId="{B458D1D6-499C-4545-BB53-674FC0FFC5C3}" type="pres">
      <dgm:prSet presAssocID="{07B35F04-6F21-4312-9F8F-E28F5231A3BD}" presName="sibTrans" presStyleCnt="0"/>
      <dgm:spPr/>
    </dgm:pt>
    <dgm:pt modelId="{46112E54-93AD-4C50-BC93-B4B5E9099C19}" type="pres">
      <dgm:prSet presAssocID="{B255481E-48CD-449E-A305-1F5A42610650}" presName="node" presStyleLbl="node1" presStyleIdx="4" presStyleCnt="6">
        <dgm:presLayoutVars>
          <dgm:bulletEnabled val="1"/>
        </dgm:presLayoutVars>
      </dgm:prSet>
      <dgm:spPr/>
    </dgm:pt>
    <dgm:pt modelId="{B96DB54F-FB58-4B15-8E08-895E4F39EB8A}" type="pres">
      <dgm:prSet presAssocID="{C895168D-69F5-4385-B040-5CED1C0C54B0}" presName="sibTrans" presStyleCnt="0"/>
      <dgm:spPr/>
    </dgm:pt>
    <dgm:pt modelId="{E790C801-C9CB-4EDE-B884-0B798BAA1FB4}" type="pres">
      <dgm:prSet presAssocID="{D65D9914-58C5-468B-934A-A58177D0CC22}" presName="node" presStyleLbl="node1" presStyleIdx="5" presStyleCnt="6">
        <dgm:presLayoutVars>
          <dgm:bulletEnabled val="1"/>
        </dgm:presLayoutVars>
      </dgm:prSet>
      <dgm:spPr/>
    </dgm:pt>
  </dgm:ptLst>
  <dgm:cxnLst>
    <dgm:cxn modelId="{78B2101D-451D-44EB-A924-A1FEAE32A08E}" type="presOf" srcId="{D65D9914-58C5-468B-934A-A58177D0CC22}" destId="{E790C801-C9CB-4EDE-B884-0B798BAA1FB4}" srcOrd="0" destOrd="0" presId="urn:microsoft.com/office/officeart/2005/8/layout/default"/>
    <dgm:cxn modelId="{0BD3C91F-3FD9-4E03-B687-541626EC546F}" type="presOf" srcId="{E7CB03A2-B601-4702-962D-5A907DEA51D3}" destId="{345B69D5-C339-4524-924F-6AE728EE2F76}" srcOrd="0" destOrd="0" presId="urn:microsoft.com/office/officeart/2005/8/layout/default"/>
    <dgm:cxn modelId="{A31B1F22-A208-4F55-A99B-976CD0BD38F6}" srcId="{3F3AC4F6-1D2C-4567-A879-784E2ABF44B6}" destId="{D65D9914-58C5-468B-934A-A58177D0CC22}" srcOrd="5" destOrd="0" parTransId="{FCC8CA4A-5525-45D6-8B22-F00C35AC25E5}" sibTransId="{E26FD47E-F0AC-4A2F-9EB6-1EE1B56C3167}"/>
    <dgm:cxn modelId="{5C039A28-92A5-4688-A333-75236D728763}" type="presOf" srcId="{B255481E-48CD-449E-A305-1F5A42610650}" destId="{46112E54-93AD-4C50-BC93-B4B5E9099C19}" srcOrd="0" destOrd="0" presId="urn:microsoft.com/office/officeart/2005/8/layout/default"/>
    <dgm:cxn modelId="{DAEB6A48-26CE-411F-B79F-ADDA68965393}" srcId="{3F3AC4F6-1D2C-4567-A879-784E2ABF44B6}" destId="{91D59953-C9F0-420D-ACA3-7FB8CB08C41B}" srcOrd="0" destOrd="0" parTransId="{3F0E4B90-8C81-4594-BEAD-B6229B00565F}" sibTransId="{1D73920C-EE58-4CE9-8AC1-E71712C36A72}"/>
    <dgm:cxn modelId="{71E6DD75-813E-4548-81F7-71F6B825740B}" srcId="{3F3AC4F6-1D2C-4567-A879-784E2ABF44B6}" destId="{0F4A0FAA-3D4B-49F8-8855-6DD7B391FDF8}" srcOrd="3" destOrd="0" parTransId="{846BC34B-970E-4F7F-950B-28EC8B50750A}" sibTransId="{07B35F04-6F21-4312-9F8F-E28F5231A3BD}"/>
    <dgm:cxn modelId="{A0AA82A9-4356-4E8C-8E87-DAF0DA2956E5}" srcId="{3F3AC4F6-1D2C-4567-A879-784E2ABF44B6}" destId="{535C9AFD-9251-49C5-9C36-D1CE350A6498}" srcOrd="1" destOrd="0" parTransId="{D7E3D3B2-4A5B-4165-9CF1-ABECED419F67}" sibTransId="{37F39D19-00C4-4A5B-9C47-028967727D20}"/>
    <dgm:cxn modelId="{187D9EAF-C744-4F98-BC54-20E89CD9C52F}" srcId="{3F3AC4F6-1D2C-4567-A879-784E2ABF44B6}" destId="{B255481E-48CD-449E-A305-1F5A42610650}" srcOrd="4" destOrd="0" parTransId="{76F817C9-D3F6-452F-806C-FE9721D0D740}" sibTransId="{C895168D-69F5-4385-B040-5CED1C0C54B0}"/>
    <dgm:cxn modelId="{7DC0ECBB-FD52-471B-A71E-9021A3079BEE}" type="presOf" srcId="{3F3AC4F6-1D2C-4567-A879-784E2ABF44B6}" destId="{C3A68A49-9155-488A-9897-246D2FA365FD}" srcOrd="0" destOrd="0" presId="urn:microsoft.com/office/officeart/2005/8/layout/default"/>
    <dgm:cxn modelId="{3EA031CE-1808-4396-B46C-393A2E00CB00}" srcId="{3F3AC4F6-1D2C-4567-A879-784E2ABF44B6}" destId="{E7CB03A2-B601-4702-962D-5A907DEA51D3}" srcOrd="2" destOrd="0" parTransId="{2A4662B4-16F6-4151-9698-BDA5D8EAE921}" sibTransId="{0AA7F85C-B0A8-4900-8B5B-E658C570F71F}"/>
    <dgm:cxn modelId="{BDCD14CF-289C-4820-9192-78211DF5C98F}" type="presOf" srcId="{535C9AFD-9251-49C5-9C36-D1CE350A6498}" destId="{9CB0B0F7-5F6E-429A-9513-F1F1709D6775}" srcOrd="0" destOrd="0" presId="urn:microsoft.com/office/officeart/2005/8/layout/default"/>
    <dgm:cxn modelId="{0C8263D9-5C62-43D3-AD90-C6910194BD1B}" type="presOf" srcId="{0F4A0FAA-3D4B-49F8-8855-6DD7B391FDF8}" destId="{1E68FDCA-B3FC-4E0C-AC4E-7F3FFBA7987E}" srcOrd="0" destOrd="0" presId="urn:microsoft.com/office/officeart/2005/8/layout/default"/>
    <dgm:cxn modelId="{50CF28F5-7B96-4B05-9A4D-5893D772C9CF}" type="presOf" srcId="{91D59953-C9F0-420D-ACA3-7FB8CB08C41B}" destId="{0524ECA7-E2B8-44EF-8D7D-5D3E49F05BA8}" srcOrd="0" destOrd="0" presId="urn:microsoft.com/office/officeart/2005/8/layout/default"/>
    <dgm:cxn modelId="{5C7EACAA-0390-4A77-86EA-7EAE9AC3F95E}" type="presParOf" srcId="{C3A68A49-9155-488A-9897-246D2FA365FD}" destId="{0524ECA7-E2B8-44EF-8D7D-5D3E49F05BA8}" srcOrd="0" destOrd="0" presId="urn:microsoft.com/office/officeart/2005/8/layout/default"/>
    <dgm:cxn modelId="{88C31362-E081-45CC-8192-CC29121DF2B9}" type="presParOf" srcId="{C3A68A49-9155-488A-9897-246D2FA365FD}" destId="{36FAA6AB-BBE7-448A-87C0-24DB9E475034}" srcOrd="1" destOrd="0" presId="urn:microsoft.com/office/officeart/2005/8/layout/default"/>
    <dgm:cxn modelId="{5331610D-43AF-4221-B74C-F6A16415E31A}" type="presParOf" srcId="{C3A68A49-9155-488A-9897-246D2FA365FD}" destId="{9CB0B0F7-5F6E-429A-9513-F1F1709D6775}" srcOrd="2" destOrd="0" presId="urn:microsoft.com/office/officeart/2005/8/layout/default"/>
    <dgm:cxn modelId="{DBECB468-A2E2-408F-9900-74D115F2F55A}" type="presParOf" srcId="{C3A68A49-9155-488A-9897-246D2FA365FD}" destId="{874FBE2E-D252-4CA5-83C5-40D92BB4C11A}" srcOrd="3" destOrd="0" presId="urn:microsoft.com/office/officeart/2005/8/layout/default"/>
    <dgm:cxn modelId="{2E57B80D-83E6-453A-AD3C-A208713625C4}" type="presParOf" srcId="{C3A68A49-9155-488A-9897-246D2FA365FD}" destId="{345B69D5-C339-4524-924F-6AE728EE2F76}" srcOrd="4" destOrd="0" presId="urn:microsoft.com/office/officeart/2005/8/layout/default"/>
    <dgm:cxn modelId="{77B22DA0-0860-4BD0-A217-1B49116A28EE}" type="presParOf" srcId="{C3A68A49-9155-488A-9897-246D2FA365FD}" destId="{1D986791-6905-40EA-AEF8-E5890C2B78EE}" srcOrd="5" destOrd="0" presId="urn:microsoft.com/office/officeart/2005/8/layout/default"/>
    <dgm:cxn modelId="{D9AB1BBA-4187-44D8-A333-186B67917100}" type="presParOf" srcId="{C3A68A49-9155-488A-9897-246D2FA365FD}" destId="{1E68FDCA-B3FC-4E0C-AC4E-7F3FFBA7987E}" srcOrd="6" destOrd="0" presId="urn:microsoft.com/office/officeart/2005/8/layout/default"/>
    <dgm:cxn modelId="{F67F9AD6-2A0F-47F7-B11D-066FFC8639CA}" type="presParOf" srcId="{C3A68A49-9155-488A-9897-246D2FA365FD}" destId="{B458D1D6-499C-4545-BB53-674FC0FFC5C3}" srcOrd="7" destOrd="0" presId="urn:microsoft.com/office/officeart/2005/8/layout/default"/>
    <dgm:cxn modelId="{38528FFA-83CC-4BC9-96DB-0867A60E3DEE}" type="presParOf" srcId="{C3A68A49-9155-488A-9897-246D2FA365FD}" destId="{46112E54-93AD-4C50-BC93-B4B5E9099C19}" srcOrd="8" destOrd="0" presId="urn:microsoft.com/office/officeart/2005/8/layout/default"/>
    <dgm:cxn modelId="{F468E9B8-407E-4667-8F9E-0FFED23E56BC}" type="presParOf" srcId="{C3A68A49-9155-488A-9897-246D2FA365FD}" destId="{B96DB54F-FB58-4B15-8E08-895E4F39EB8A}" srcOrd="9" destOrd="0" presId="urn:microsoft.com/office/officeart/2005/8/layout/default"/>
    <dgm:cxn modelId="{9DD07600-EE6D-4174-B8C7-D8E94AAADBC5}" type="presParOf" srcId="{C3A68A49-9155-488A-9897-246D2FA365FD}" destId="{E790C801-C9CB-4EDE-B884-0B798BAA1FB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4ECA7-E2B8-44EF-8D7D-5D3E49F05BA8}">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l-GR" sz="2900" b="1" kern="1200"/>
            <a:t>3</a:t>
          </a:r>
          <a:r>
            <a:rPr lang="el-GR" sz="2900" b="1" kern="1200" baseline="30000"/>
            <a:t>η</a:t>
          </a:r>
          <a:r>
            <a:rPr lang="el-GR" sz="2900" b="1" kern="1200"/>
            <a:t> ΟΜΑΔΑ: ΔΙΑΝΟΙΑ </a:t>
          </a:r>
          <a:endParaRPr lang="en-US" sz="2900" kern="1200"/>
        </a:p>
      </dsp:txBody>
      <dsp:txXfrm>
        <a:off x="48170" y="660"/>
        <a:ext cx="2210431" cy="1326259"/>
      </dsp:txXfrm>
    </dsp:sp>
    <dsp:sp modelId="{9CB0B0F7-5F6E-429A-9513-F1F1709D6775}">
      <dsp:nvSpPr>
        <dsp:cNvPr id="0" name=""/>
        <dsp:cNvSpPr/>
      </dsp:nvSpPr>
      <dsp:spPr>
        <a:xfrm>
          <a:off x="2479645" y="660"/>
          <a:ext cx="2210431" cy="1326259"/>
        </a:xfrm>
        <a:prstGeom prst="rect">
          <a:avLst/>
        </a:prstGeom>
        <a:solidFill>
          <a:schemeClr val="accent2">
            <a:hueOff val="672631"/>
            <a:satOff val="-714"/>
            <a:lumOff val="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l-GR" sz="2900" b="1" kern="1200"/>
            <a:t>Τερζής Θανάσης</a:t>
          </a:r>
          <a:endParaRPr lang="en-US" sz="2900" kern="1200"/>
        </a:p>
      </dsp:txBody>
      <dsp:txXfrm>
        <a:off x="2479645" y="660"/>
        <a:ext cx="2210431" cy="1326259"/>
      </dsp:txXfrm>
    </dsp:sp>
    <dsp:sp modelId="{345B69D5-C339-4524-924F-6AE728EE2F76}">
      <dsp:nvSpPr>
        <dsp:cNvPr id="0" name=""/>
        <dsp:cNvSpPr/>
      </dsp:nvSpPr>
      <dsp:spPr>
        <a:xfrm>
          <a:off x="4911120" y="660"/>
          <a:ext cx="2210431" cy="1326259"/>
        </a:xfrm>
        <a:prstGeom prst="rect">
          <a:avLst/>
        </a:prstGeom>
        <a:solidFill>
          <a:schemeClr val="accent2">
            <a:hueOff val="1345262"/>
            <a:satOff val="-1429"/>
            <a:lumOff val="1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l-GR" sz="2900" b="1" kern="1200"/>
            <a:t>Τζώρτζογλου Δήμητρα</a:t>
          </a:r>
          <a:endParaRPr lang="en-US" sz="2900" kern="1200"/>
        </a:p>
      </dsp:txBody>
      <dsp:txXfrm>
        <a:off x="4911120" y="660"/>
        <a:ext cx="2210431" cy="1326259"/>
      </dsp:txXfrm>
    </dsp:sp>
    <dsp:sp modelId="{1E68FDCA-B3FC-4E0C-AC4E-7F3FFBA7987E}">
      <dsp:nvSpPr>
        <dsp:cNvPr id="0" name=""/>
        <dsp:cNvSpPr/>
      </dsp:nvSpPr>
      <dsp:spPr>
        <a:xfrm>
          <a:off x="7342595" y="660"/>
          <a:ext cx="2210431" cy="1326259"/>
        </a:xfrm>
        <a:prstGeom prst="rect">
          <a:avLst/>
        </a:prstGeom>
        <a:solidFill>
          <a:schemeClr val="accent2">
            <a:hueOff val="2017893"/>
            <a:satOff val="-2143"/>
            <a:lumOff val="1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l-GR" sz="2900" b="1" kern="1200"/>
            <a:t>Συμεών Ελένη</a:t>
          </a:r>
          <a:endParaRPr lang="en-US" sz="2900" kern="1200"/>
        </a:p>
      </dsp:txBody>
      <dsp:txXfrm>
        <a:off x="7342595" y="660"/>
        <a:ext cx="2210431" cy="1326259"/>
      </dsp:txXfrm>
    </dsp:sp>
    <dsp:sp modelId="{46112E54-93AD-4C50-BC93-B4B5E9099C19}">
      <dsp:nvSpPr>
        <dsp:cNvPr id="0" name=""/>
        <dsp:cNvSpPr/>
      </dsp:nvSpPr>
      <dsp:spPr>
        <a:xfrm>
          <a:off x="2479645" y="1547963"/>
          <a:ext cx="2210431" cy="1326259"/>
        </a:xfrm>
        <a:prstGeom prst="rect">
          <a:avLst/>
        </a:prstGeom>
        <a:solidFill>
          <a:schemeClr val="accent2">
            <a:hueOff val="2690524"/>
            <a:satOff val="-2858"/>
            <a:lumOff val="2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l-GR" sz="2900" b="1" kern="1200"/>
            <a:t>Γάτου Άννα</a:t>
          </a:r>
          <a:endParaRPr lang="en-US" sz="2900" kern="1200"/>
        </a:p>
      </dsp:txBody>
      <dsp:txXfrm>
        <a:off x="2479645" y="1547963"/>
        <a:ext cx="2210431" cy="1326259"/>
      </dsp:txXfrm>
    </dsp:sp>
    <dsp:sp modelId="{E790C801-C9CB-4EDE-B884-0B798BAA1FB4}">
      <dsp:nvSpPr>
        <dsp:cNvPr id="0" name=""/>
        <dsp:cNvSpPr/>
      </dsp:nvSpPr>
      <dsp:spPr>
        <a:xfrm>
          <a:off x="4911120" y="1547963"/>
          <a:ext cx="2210431" cy="1326259"/>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l-GR" sz="2900" b="1" kern="1200"/>
            <a:t>Τσατσούλας Στέλιος</a:t>
          </a:r>
          <a:endParaRPr lang="en-US" sz="2900" kern="1200"/>
        </a:p>
      </dsp:txBody>
      <dsp:txXfrm>
        <a:off x="4911120" y="1547963"/>
        <a:ext cx="2210431" cy="13262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955E708-113F-46DD-950F-3B63F1A08B85}" type="datetimeFigureOut">
              <a:rPr lang="el-GR" smtClean="0"/>
              <a:t>21/3/2026</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B88278A1-92D2-4183-8E7C-6E3383A10DF3}"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605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955E708-113F-46DD-950F-3B63F1A08B85}" type="datetimeFigureOut">
              <a:rPr lang="el-GR" smtClean="0"/>
              <a:t>21/3/2026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278A1-92D2-4183-8E7C-6E3383A10DF3}" type="slidenum">
              <a:rPr lang="el-GR" smtClean="0"/>
              <a:t>‹#›</a:t>
            </a:fld>
            <a:endParaRPr lang="el-GR"/>
          </a:p>
        </p:txBody>
      </p:sp>
    </p:spTree>
    <p:extLst>
      <p:ext uri="{BB962C8B-B14F-4D97-AF65-F5344CB8AC3E}">
        <p14:creationId xmlns:p14="http://schemas.microsoft.com/office/powerpoint/2010/main" val="372920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955E708-113F-46DD-950F-3B63F1A08B85}" type="datetimeFigureOut">
              <a:rPr lang="el-GR" smtClean="0"/>
              <a:t>21/3/2026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278A1-92D2-4183-8E7C-6E3383A10DF3}"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003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955E708-113F-46DD-950F-3B63F1A08B85}" type="datetimeFigureOut">
              <a:rPr lang="el-GR" smtClean="0"/>
              <a:t>21/3/2026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278A1-92D2-4183-8E7C-6E3383A10DF3}"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187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955E708-113F-46DD-950F-3B63F1A08B85}" type="datetimeFigureOut">
              <a:rPr lang="el-GR" smtClean="0"/>
              <a:t>21/3/2026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278A1-92D2-4183-8E7C-6E3383A10DF3}" type="slidenum">
              <a:rPr lang="el-GR" smtClean="0"/>
              <a:t>‹#›</a:t>
            </a:fld>
            <a:endParaRPr lang="el-GR"/>
          </a:p>
        </p:txBody>
      </p:sp>
    </p:spTree>
    <p:extLst>
      <p:ext uri="{BB962C8B-B14F-4D97-AF65-F5344CB8AC3E}">
        <p14:creationId xmlns:p14="http://schemas.microsoft.com/office/powerpoint/2010/main" val="266464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955E708-113F-46DD-950F-3B63F1A08B85}" type="datetimeFigureOut">
              <a:rPr lang="el-GR" smtClean="0"/>
              <a:t>21/3/2026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278A1-92D2-4183-8E7C-6E3383A10DF3}"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1220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955E708-113F-46DD-950F-3B63F1A08B85}" type="datetimeFigureOut">
              <a:rPr lang="el-GR" smtClean="0"/>
              <a:t>21/3/2026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278A1-92D2-4183-8E7C-6E3383A10DF3}"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966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955E708-113F-46DD-950F-3B63F1A08B85}" type="datetimeFigureOut">
              <a:rPr lang="el-GR" smtClean="0"/>
              <a:t>21/3/2026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278A1-92D2-4183-8E7C-6E3383A10DF3}"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542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955E708-113F-46DD-950F-3B63F1A08B85}" type="datetimeFigureOut">
              <a:rPr lang="el-GR" smtClean="0"/>
              <a:t>21/3/2026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278A1-92D2-4183-8E7C-6E3383A10DF3}"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71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955E708-113F-46DD-950F-3B63F1A08B85}" type="datetimeFigureOut">
              <a:rPr lang="el-GR" smtClean="0"/>
              <a:t>21/3/2026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278A1-92D2-4183-8E7C-6E3383A10DF3}" type="slidenum">
              <a:rPr lang="el-GR" smtClean="0"/>
              <a:t>‹#›</a:t>
            </a:fld>
            <a:endParaRPr lang="el-GR"/>
          </a:p>
        </p:txBody>
      </p:sp>
    </p:spTree>
    <p:extLst>
      <p:ext uri="{BB962C8B-B14F-4D97-AF65-F5344CB8AC3E}">
        <p14:creationId xmlns:p14="http://schemas.microsoft.com/office/powerpoint/2010/main" val="334664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955E708-113F-46DD-950F-3B63F1A08B85}" type="datetimeFigureOut">
              <a:rPr lang="el-GR" smtClean="0"/>
              <a:t>21/3/2026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88278A1-92D2-4183-8E7C-6E3383A10DF3}"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66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955E708-113F-46DD-950F-3B63F1A08B85}" type="datetimeFigureOut">
              <a:rPr lang="el-GR" smtClean="0"/>
              <a:t>21/3/2026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278A1-92D2-4183-8E7C-6E3383A10DF3}" type="slidenum">
              <a:rPr lang="el-GR" smtClean="0"/>
              <a:t>‹#›</a:t>
            </a:fld>
            <a:endParaRPr lang="el-GR"/>
          </a:p>
        </p:txBody>
      </p:sp>
    </p:spTree>
    <p:extLst>
      <p:ext uri="{BB962C8B-B14F-4D97-AF65-F5344CB8AC3E}">
        <p14:creationId xmlns:p14="http://schemas.microsoft.com/office/powerpoint/2010/main" val="56441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955E708-113F-46DD-950F-3B63F1A08B85}" type="datetimeFigureOut">
              <a:rPr lang="el-GR" smtClean="0"/>
              <a:t>21/3/2026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88278A1-92D2-4183-8E7C-6E3383A10DF3}"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28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955E708-113F-46DD-950F-3B63F1A08B85}" type="datetimeFigureOut">
              <a:rPr lang="el-GR" smtClean="0"/>
              <a:t>21/3/2026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88278A1-92D2-4183-8E7C-6E3383A10DF3}"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09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5E708-113F-46DD-950F-3B63F1A08B85}" type="datetimeFigureOut">
              <a:rPr lang="el-GR" smtClean="0"/>
              <a:t>21/3/2026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88278A1-92D2-4183-8E7C-6E3383A10DF3}" type="slidenum">
              <a:rPr lang="el-GR" smtClean="0"/>
              <a:t>‹#›</a:t>
            </a:fld>
            <a:endParaRPr lang="el-GR"/>
          </a:p>
        </p:txBody>
      </p:sp>
    </p:spTree>
    <p:extLst>
      <p:ext uri="{BB962C8B-B14F-4D97-AF65-F5344CB8AC3E}">
        <p14:creationId xmlns:p14="http://schemas.microsoft.com/office/powerpoint/2010/main" val="369780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955E708-113F-46DD-950F-3B63F1A08B85}" type="datetimeFigureOut">
              <a:rPr lang="el-GR" smtClean="0"/>
              <a:t>21/3/2026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278A1-92D2-4183-8E7C-6E3383A10DF3}"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1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955E708-113F-46DD-950F-3B63F1A08B85}" type="datetimeFigureOut">
              <a:rPr lang="el-GR" smtClean="0"/>
              <a:t>21/3/2026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88278A1-92D2-4183-8E7C-6E3383A10DF3}" type="slidenum">
              <a:rPr lang="el-GR" smtClean="0"/>
              <a:t>‹#›</a:t>
            </a:fld>
            <a:endParaRPr lang="el-GR"/>
          </a:p>
        </p:txBody>
      </p:sp>
    </p:spTree>
    <p:extLst>
      <p:ext uri="{BB962C8B-B14F-4D97-AF65-F5344CB8AC3E}">
        <p14:creationId xmlns:p14="http://schemas.microsoft.com/office/powerpoint/2010/main" val="142607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55E708-113F-46DD-950F-3B63F1A08B85}" type="datetimeFigureOut">
              <a:rPr lang="el-GR" smtClean="0"/>
              <a:t>21/3/2026</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8278A1-92D2-4183-8E7C-6E3383A10DF3}" type="slidenum">
              <a:rPr lang="el-GR" smtClean="0"/>
              <a:t>‹#›</a:t>
            </a:fld>
            <a:endParaRPr lang="el-GR"/>
          </a:p>
        </p:txBody>
      </p:sp>
    </p:spTree>
    <p:extLst>
      <p:ext uri="{BB962C8B-B14F-4D97-AF65-F5344CB8AC3E}">
        <p14:creationId xmlns:p14="http://schemas.microsoft.com/office/powerpoint/2010/main" val="3842628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60F9E01-DD62-79BF-D90B-D21AAA705352}"/>
              </a:ext>
            </a:extLst>
          </p:cNvPr>
          <p:cNvSpPr>
            <a:spLocks noGrp="1"/>
          </p:cNvSpPr>
          <p:nvPr>
            <p:ph type="title"/>
          </p:nvPr>
        </p:nvSpPr>
        <p:spPr>
          <a:xfrm>
            <a:off x="1295402" y="982132"/>
            <a:ext cx="9601196" cy="1303867"/>
          </a:xfrm>
        </p:spPr>
        <p:txBody>
          <a:bodyPr>
            <a:normAutofit/>
          </a:bodyPr>
          <a:lstStyle/>
          <a:p>
            <a:pPr>
              <a:lnSpc>
                <a:spcPct val="90000"/>
              </a:lnSpc>
            </a:pPr>
            <a:r>
              <a:rPr lang="el-GR" b="1">
                <a:solidFill>
                  <a:srgbClr val="262626"/>
                </a:solidFill>
                <a:latin typeface="Palatino Linotype" panose="02040502050505030304" pitchFamily="18" charset="0"/>
              </a:rPr>
              <a:t>ΕΥΡΙΠΙΔΟΥ ΕΛΕΝΗ</a:t>
            </a:r>
            <a:br>
              <a:rPr lang="el-GR" b="1">
                <a:solidFill>
                  <a:srgbClr val="262626"/>
                </a:solidFill>
                <a:latin typeface="Palatino Linotype" panose="02040502050505030304" pitchFamily="18" charset="0"/>
              </a:rPr>
            </a:br>
            <a:r>
              <a:rPr lang="el-GR" b="1">
                <a:solidFill>
                  <a:srgbClr val="262626"/>
                </a:solidFill>
                <a:latin typeface="Palatino Linotype" panose="02040502050505030304" pitchFamily="18" charset="0"/>
              </a:rPr>
              <a:t>Β’ ΕΠΕΙΣΟΔΙΟ</a:t>
            </a:r>
            <a:endParaRPr lang="el-GR">
              <a:solidFill>
                <a:srgbClr val="262626"/>
              </a:solidFill>
            </a:endParaRPr>
          </a:p>
        </p:txBody>
      </p:sp>
      <p:graphicFrame>
        <p:nvGraphicFramePr>
          <p:cNvPr id="18" name="Θέση περιεχομένου 4">
            <a:extLst>
              <a:ext uri="{FF2B5EF4-FFF2-40B4-BE49-F238E27FC236}">
                <a16:creationId xmlns:a16="http://schemas.microsoft.com/office/drawing/2014/main" id="{C19831A8-ADBF-D394-9EFB-3DA3A56EE2DD}"/>
              </a:ext>
            </a:extLst>
          </p:cNvPr>
          <p:cNvGraphicFramePr>
            <a:graphicFrameLocks noGrp="1"/>
          </p:cNvGraphicFramePr>
          <p:nvPr>
            <p:ph idx="1"/>
            <p:extLst>
              <p:ext uri="{D42A27DB-BD31-4B8C-83A1-F6EECF244321}">
                <p14:modId xmlns:p14="http://schemas.microsoft.com/office/powerpoint/2010/main" val="1694496146"/>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041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 name="Rectangle 9">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11" name="Picture 10">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7" name="Picture 11">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3" name="Straight Connector 13">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22C7FDF9-C2A1-45C5-A49B-8B1CA2A3C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8" name="Picture 17">
            <a:extLst>
              <a:ext uri="{FF2B5EF4-FFF2-40B4-BE49-F238E27FC236}">
                <a16:creationId xmlns:a16="http://schemas.microsoft.com/office/drawing/2014/main" id="{8D8988FF-4B5F-49A9-BB7F-B49C1610F1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Τίτλος 1">
            <a:extLst>
              <a:ext uri="{FF2B5EF4-FFF2-40B4-BE49-F238E27FC236}">
                <a16:creationId xmlns:a16="http://schemas.microsoft.com/office/drawing/2014/main" id="{7C457D33-9891-1752-F42A-EF8AF9BADB36}"/>
              </a:ext>
            </a:extLst>
          </p:cNvPr>
          <p:cNvSpPr>
            <a:spLocks noGrp="1"/>
          </p:cNvSpPr>
          <p:nvPr>
            <p:ph type="title"/>
          </p:nvPr>
        </p:nvSpPr>
        <p:spPr>
          <a:xfrm>
            <a:off x="2692398" y="1871131"/>
            <a:ext cx="6815669" cy="1515533"/>
          </a:xfrm>
        </p:spPr>
        <p:txBody>
          <a:bodyPr vert="horz" lIns="91440" tIns="45720" rIns="91440" bIns="45720" rtlCol="0" anchor="b">
            <a:noAutofit/>
          </a:bodyPr>
          <a:lstStyle/>
          <a:p>
            <a:pPr>
              <a:lnSpc>
                <a:spcPct val="90000"/>
              </a:lnSpc>
            </a:pPr>
            <a:r>
              <a:rPr lang="en-US" sz="3600" b="1" dirty="0" err="1"/>
              <a:t>Το</a:t>
            </a:r>
            <a:r>
              <a:rPr lang="en-US" sz="3600" b="1" dirty="0"/>
              <a:t> Β’ Επ</a:t>
            </a:r>
            <a:r>
              <a:rPr lang="en-US" sz="3600" b="1" dirty="0" err="1"/>
              <a:t>εισόδιο</a:t>
            </a:r>
            <a:r>
              <a:rPr lang="en-US" sz="3600" b="1" dirty="0"/>
              <a:t> </a:t>
            </a:r>
            <a:r>
              <a:rPr lang="en-US" sz="3600" b="1" dirty="0" err="1"/>
              <a:t>είν</a:t>
            </a:r>
            <a:r>
              <a:rPr lang="en-US" sz="3600" b="1" dirty="0"/>
              <a:t>αι γεμάτο από ιδέες, αποδεικνύοντας ότι το αρχαίο θέατρο ήταν μεγάλο σχολείο </a:t>
            </a:r>
          </a:p>
        </p:txBody>
      </p:sp>
      <p:sp>
        <p:nvSpPr>
          <p:cNvPr id="3" name="Θέση περιεχομένου 2">
            <a:extLst>
              <a:ext uri="{FF2B5EF4-FFF2-40B4-BE49-F238E27FC236}">
                <a16:creationId xmlns:a16="http://schemas.microsoft.com/office/drawing/2014/main" id="{BB19EBEB-B42F-546D-D9BB-5AB9151F7799}"/>
              </a:ext>
            </a:extLst>
          </p:cNvPr>
          <p:cNvSpPr>
            <a:spLocks noGrp="1"/>
          </p:cNvSpPr>
          <p:nvPr>
            <p:ph idx="4294967295"/>
          </p:nvPr>
        </p:nvSpPr>
        <p:spPr>
          <a:xfrm>
            <a:off x="2692398" y="3657597"/>
            <a:ext cx="6815669" cy="1320802"/>
          </a:xfrm>
        </p:spPr>
        <p:txBody>
          <a:bodyPr vert="horz" lIns="91440" tIns="45720" rIns="91440" bIns="45720" rtlCol="0" anchor="t">
            <a:normAutofit/>
          </a:bodyPr>
          <a:lstStyle/>
          <a:p>
            <a:pPr marL="0" indent="0" algn="ctr">
              <a:buNone/>
            </a:pPr>
            <a:r>
              <a:rPr lang="en-US" sz="4400" b="1" dirty="0" err="1">
                <a:solidFill>
                  <a:schemeClr val="tx1"/>
                </a:solidFill>
              </a:rPr>
              <a:t>Εμείς</a:t>
            </a:r>
            <a:r>
              <a:rPr lang="en-US" sz="4400" b="1" dirty="0">
                <a:solidFill>
                  <a:schemeClr val="tx1"/>
                </a:solidFill>
              </a:rPr>
              <a:t> </a:t>
            </a:r>
            <a:r>
              <a:rPr lang="en-US" sz="4400" b="1" dirty="0" err="1">
                <a:solidFill>
                  <a:schemeClr val="tx1"/>
                </a:solidFill>
              </a:rPr>
              <a:t>ξεχωρίσ</a:t>
            </a:r>
            <a:r>
              <a:rPr lang="en-US" sz="4400" b="1" dirty="0">
                <a:solidFill>
                  <a:schemeClr val="tx1"/>
                </a:solidFill>
              </a:rPr>
              <a:t>αμε τρεις</a:t>
            </a:r>
            <a:r>
              <a:rPr lang="el-GR" sz="4400" b="1" dirty="0">
                <a:solidFill>
                  <a:schemeClr val="tx1"/>
                </a:solidFill>
              </a:rPr>
              <a:t>…….</a:t>
            </a:r>
            <a:r>
              <a:rPr lang="en-US" sz="4400" b="1" dirty="0">
                <a:solidFill>
                  <a:schemeClr val="tx1"/>
                </a:solidFill>
              </a:rPr>
              <a:t> </a:t>
            </a:r>
          </a:p>
        </p:txBody>
      </p:sp>
      <p:cxnSp>
        <p:nvCxnSpPr>
          <p:cNvPr id="20" name="Straight Connector 19">
            <a:extLst>
              <a:ext uri="{FF2B5EF4-FFF2-40B4-BE49-F238E27FC236}">
                <a16:creationId xmlns:a16="http://schemas.microsoft.com/office/drawing/2014/main" id="{CE580401-353D-4D90-9CA7-316BFD718E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588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765123-115C-0C9E-7072-254BCFFFD3C6}"/>
              </a:ext>
            </a:extLst>
          </p:cNvPr>
          <p:cNvSpPr>
            <a:spLocks noGrp="1"/>
          </p:cNvSpPr>
          <p:nvPr>
            <p:ph type="title"/>
          </p:nvPr>
        </p:nvSpPr>
        <p:spPr/>
        <p:txBody>
          <a:bodyPr>
            <a:normAutofit fontScale="90000"/>
          </a:bodyPr>
          <a:lstStyle/>
          <a:p>
            <a:r>
              <a:rPr lang="el-GR" b="1" dirty="0"/>
              <a:t>Στίχος 894</a:t>
            </a:r>
            <a:br>
              <a:rPr lang="el-GR" dirty="0"/>
            </a:br>
            <a:r>
              <a:rPr lang="el-GR" b="1" dirty="0"/>
              <a:t>ΕΛΕ: </a:t>
            </a:r>
            <a:r>
              <a:rPr lang="el-GR" dirty="0"/>
              <a:t>Το αδύνατο αν ζητάς, σοφός δεν είσαι.</a:t>
            </a:r>
          </a:p>
        </p:txBody>
      </p:sp>
      <p:sp>
        <p:nvSpPr>
          <p:cNvPr id="3" name="Θέση περιεχομένου 2">
            <a:extLst>
              <a:ext uri="{FF2B5EF4-FFF2-40B4-BE49-F238E27FC236}">
                <a16:creationId xmlns:a16="http://schemas.microsoft.com/office/drawing/2014/main" id="{CC3627D6-69DB-956D-499B-D92CA1C920E6}"/>
              </a:ext>
            </a:extLst>
          </p:cNvPr>
          <p:cNvSpPr>
            <a:spLocks noGrp="1"/>
          </p:cNvSpPr>
          <p:nvPr>
            <p:ph idx="1"/>
          </p:nvPr>
        </p:nvSpPr>
        <p:spPr/>
        <p:txBody>
          <a:bodyPr>
            <a:normAutofit fontScale="77500" lnSpcReduction="20000"/>
          </a:bodyPr>
          <a:lstStyle/>
          <a:p>
            <a:r>
              <a:rPr lang="el-GR" sz="4000" dirty="0"/>
              <a:t>Η Ελένη διατυπώνει την άποψη ότι ο άνθρωπος δεν πρέπει να ξεπερνά τα όριά του και ότι σοφός είναι αυτός που προσπαθεί να πετύχει το δυνατό και όχι το αδύνατο.</a:t>
            </a:r>
          </a:p>
          <a:p>
            <a:pPr algn="just"/>
            <a:r>
              <a:rPr lang="el-GR" sz="4000" dirty="0"/>
              <a:t>Την άποψη αυτή την αποδεχόμαστε με κάποια επιφύλαξη. Κάποιες φορές αν δεν προσπαθήσεις και τα αδύνατα δεν μπορεί να υπάρξει πρόοδος. Οι ήρωες τα αδύνατα προσπάθησαν.</a:t>
            </a:r>
          </a:p>
        </p:txBody>
      </p:sp>
    </p:spTree>
    <p:extLst>
      <p:ext uri="{BB962C8B-B14F-4D97-AF65-F5344CB8AC3E}">
        <p14:creationId xmlns:p14="http://schemas.microsoft.com/office/powerpoint/2010/main" val="315692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1D9B4D-E618-EEB2-53DC-4D51B61D63C2}"/>
              </a:ext>
            </a:extLst>
          </p:cNvPr>
          <p:cNvSpPr>
            <a:spLocks noGrp="1"/>
          </p:cNvSpPr>
          <p:nvPr>
            <p:ph type="title"/>
          </p:nvPr>
        </p:nvSpPr>
        <p:spPr>
          <a:xfrm>
            <a:off x="1122630" y="742384"/>
            <a:ext cx="9773967" cy="1910281"/>
          </a:xfrm>
        </p:spPr>
        <p:txBody>
          <a:bodyPr>
            <a:normAutofit fontScale="90000"/>
          </a:bodyPr>
          <a:lstStyle/>
          <a:p>
            <a:r>
              <a:rPr lang="el-GR" b="1" dirty="0"/>
              <a:t>Στίχος 924</a:t>
            </a:r>
            <a:br>
              <a:rPr lang="el-GR" dirty="0"/>
            </a:br>
            <a:r>
              <a:rPr lang="el-GR" b="1" dirty="0"/>
              <a:t>ΕΛΕ: </a:t>
            </a:r>
            <a:r>
              <a:rPr lang="el-GR" dirty="0"/>
              <a:t>Πώς θα πεθάνουμε όμως δοξασμένα;  </a:t>
            </a:r>
            <a:br>
              <a:rPr lang="el-GR" dirty="0"/>
            </a:br>
            <a:endParaRPr lang="el-GR" dirty="0"/>
          </a:p>
        </p:txBody>
      </p:sp>
      <p:sp>
        <p:nvSpPr>
          <p:cNvPr id="3" name="Θέση περιεχομένου 2">
            <a:extLst>
              <a:ext uri="{FF2B5EF4-FFF2-40B4-BE49-F238E27FC236}">
                <a16:creationId xmlns:a16="http://schemas.microsoft.com/office/drawing/2014/main" id="{F33DB6D6-6160-3958-AD55-B5B2412B6A99}"/>
              </a:ext>
            </a:extLst>
          </p:cNvPr>
          <p:cNvSpPr>
            <a:spLocks noGrp="1"/>
          </p:cNvSpPr>
          <p:nvPr>
            <p:ph idx="1"/>
          </p:nvPr>
        </p:nvSpPr>
        <p:spPr/>
        <p:txBody>
          <a:bodyPr>
            <a:normAutofit lnSpcReduction="10000"/>
          </a:bodyPr>
          <a:lstStyle/>
          <a:p>
            <a:pPr algn="just"/>
            <a:r>
              <a:rPr lang="el-GR" dirty="0"/>
              <a:t>Η Ελένη διατυπώνει την αντίληψη της προτίμησης του ένδοξου θανάτου παρά της ατιμωτικής ζωής. Για τους αρχαίους ο ένδοξος θάνατος ήταν πολύ σημαντικός και όσοι πέθαιναν με ένδοξο τρόπο είχαν ιδιαίτερες τιμές μετά τον θάνατός τους και ακόμη και τα παιδιά τους μετά από πολλά χρόνια απολάμβαναν την τιμή αυτού του ένδοξου θανάτου. </a:t>
            </a:r>
          </a:p>
          <a:p>
            <a:pPr algn="just"/>
            <a:r>
              <a:rPr lang="el-GR" dirty="0"/>
              <a:t>Αυτό σήμερα δεν μπορούμε να πούμε ότι ισχύει στον ίδιο βαθμό. Σπάνια κάποιος θα προτιμούσε τον θάνατο όσο ένδοξος κι αν ήταν από τη ζωή όσο άδοξη κι αν ήταν. Τα ήθη και οι αξίες άλλαξαν τελείως, όμως πάντα υπάρχουν εξαιρέσεις. </a:t>
            </a:r>
          </a:p>
        </p:txBody>
      </p:sp>
    </p:spTree>
    <p:extLst>
      <p:ext uri="{BB962C8B-B14F-4D97-AF65-F5344CB8AC3E}">
        <p14:creationId xmlns:p14="http://schemas.microsoft.com/office/powerpoint/2010/main" val="65223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6BC8F4-C2BD-D279-5729-640734C58653}"/>
              </a:ext>
            </a:extLst>
          </p:cNvPr>
          <p:cNvSpPr>
            <a:spLocks noGrp="1"/>
          </p:cNvSpPr>
          <p:nvPr>
            <p:ph type="title"/>
          </p:nvPr>
        </p:nvSpPr>
        <p:spPr/>
        <p:txBody>
          <a:bodyPr>
            <a:normAutofit/>
          </a:bodyPr>
          <a:lstStyle/>
          <a:p>
            <a:r>
              <a:rPr lang="el-GR" sz="4000" b="1" dirty="0"/>
              <a:t>Στίχοι 803-807</a:t>
            </a:r>
          </a:p>
        </p:txBody>
      </p:sp>
      <p:sp>
        <p:nvSpPr>
          <p:cNvPr id="3" name="Θέση περιεχομένου 2">
            <a:extLst>
              <a:ext uri="{FF2B5EF4-FFF2-40B4-BE49-F238E27FC236}">
                <a16:creationId xmlns:a16="http://schemas.microsoft.com/office/drawing/2014/main" id="{F3516FCC-21E4-19CF-E157-1613D7FCAE3F}"/>
              </a:ext>
            </a:extLst>
          </p:cNvPr>
          <p:cNvSpPr>
            <a:spLocks noGrp="1"/>
          </p:cNvSpPr>
          <p:nvPr>
            <p:ph idx="1"/>
          </p:nvPr>
        </p:nvSpPr>
        <p:spPr/>
        <p:txBody>
          <a:bodyPr/>
          <a:lstStyle/>
          <a:p>
            <a:r>
              <a:rPr lang="el-GR" b="1" dirty="0"/>
              <a:t>Εδώ τονίζεται η αφοσίωση του δούλου προς τον κύριό του. Η αφοσίωση αυτή δεν είναι δείγμα δουλοπρέπειας, αλλά, όπως φαίνεται από τη συνέχεια των λόγων του, επιλογή ενός </a:t>
            </a:r>
            <a:r>
              <a:rPr lang="el-GR" b="1" dirty="0">
                <a:solidFill>
                  <a:srgbClr val="C00000"/>
                </a:solidFill>
              </a:rPr>
              <a:t>ελεύθερου πνεύματος</a:t>
            </a:r>
            <a:r>
              <a:rPr lang="el-GR" b="1" dirty="0"/>
              <a:t> και </a:t>
            </a:r>
            <a:r>
              <a:rPr lang="el-GR" b="1" dirty="0">
                <a:solidFill>
                  <a:srgbClr val="C00000"/>
                </a:solidFill>
              </a:rPr>
              <a:t>δείγμα ευγένειας </a:t>
            </a:r>
            <a:r>
              <a:rPr lang="el-GR" b="1" dirty="0"/>
              <a:t>και </a:t>
            </a:r>
            <a:r>
              <a:rPr lang="el-GR" b="1" dirty="0">
                <a:solidFill>
                  <a:srgbClr val="C00000"/>
                </a:solidFill>
              </a:rPr>
              <a:t>ήθους</a:t>
            </a:r>
            <a:r>
              <a:rPr lang="el-GR" b="1" dirty="0"/>
              <a:t>. </a:t>
            </a:r>
          </a:p>
          <a:p>
            <a:r>
              <a:rPr lang="el-GR" b="1" dirty="0"/>
              <a:t>Τονίζεται η </a:t>
            </a:r>
            <a:r>
              <a:rPr lang="el-GR" b="1" dirty="0">
                <a:solidFill>
                  <a:srgbClr val="0070C0"/>
                </a:solidFill>
              </a:rPr>
              <a:t>ευγνωμοσύνη</a:t>
            </a:r>
            <a:r>
              <a:rPr lang="el-GR" b="1" dirty="0"/>
              <a:t> και ο </a:t>
            </a:r>
            <a:r>
              <a:rPr lang="el-GR" b="1" dirty="0">
                <a:solidFill>
                  <a:srgbClr val="0070C0"/>
                </a:solidFill>
              </a:rPr>
              <a:t>σεβασμός</a:t>
            </a:r>
            <a:r>
              <a:rPr lang="el-GR" b="1" dirty="0"/>
              <a:t> προς τον ιεραρχικά ανώτερο, κάτι διαχρονικά σημαντικό, που δυστυχώς στις μέρες μας, αν και το ξέρουμε στη θεωρία, </a:t>
            </a:r>
            <a:r>
              <a:rPr lang="el-GR" b="1" u="sng" dirty="0">
                <a:solidFill>
                  <a:srgbClr val="00B050"/>
                </a:solidFill>
              </a:rPr>
              <a:t>δεν το εφαρμόζουμε στην πράξη</a:t>
            </a:r>
            <a:r>
              <a:rPr lang="el-GR" b="1" dirty="0"/>
              <a:t>. </a:t>
            </a:r>
          </a:p>
        </p:txBody>
      </p:sp>
      <p:sp>
        <p:nvSpPr>
          <p:cNvPr id="4" name="Θέση κειμένου 3">
            <a:extLst>
              <a:ext uri="{FF2B5EF4-FFF2-40B4-BE49-F238E27FC236}">
                <a16:creationId xmlns:a16="http://schemas.microsoft.com/office/drawing/2014/main" id="{78E5F62D-714E-F8E1-DF98-EE73662E63FB}"/>
              </a:ext>
            </a:extLst>
          </p:cNvPr>
          <p:cNvSpPr>
            <a:spLocks noGrp="1"/>
          </p:cNvSpPr>
          <p:nvPr>
            <p:ph type="body" sz="half" idx="2"/>
          </p:nvPr>
        </p:nvSpPr>
        <p:spPr>
          <a:xfrm>
            <a:off x="840798" y="3031062"/>
            <a:ext cx="5931193" cy="2438404"/>
          </a:xfrm>
        </p:spPr>
        <p:txBody>
          <a:bodyPr>
            <a:normAutofit/>
          </a:bodyPr>
          <a:lstStyle/>
          <a:p>
            <a:pPr algn="l"/>
            <a:endParaRPr lang="el-GR" dirty="0"/>
          </a:p>
          <a:p>
            <a:pPr algn="l"/>
            <a:r>
              <a:rPr kumimoji="0" lang="el-GR" altLang="el-G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l-GR" altLang="el-G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Αγγελιαφόρος:                  </a:t>
            </a:r>
            <a:r>
              <a:rPr kumimoji="0" lang="el-GR" altLang="el-GR" sz="20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Όποιος</a:t>
            </a:r>
            <a:r>
              <a:rPr kumimoji="0" lang="el-GR" altLang="el-GR"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br>
              <a:rPr kumimoji="0" lang="el-GR" altLang="el-GR" sz="2000" b="0" i="0" u="none" strike="noStrike" kern="1200" cap="none" spc="0" normalizeH="0" baseline="0" noProof="0" dirty="0">
                <a:ln>
                  <a:noFill/>
                </a:ln>
                <a:solidFill>
                  <a:prstClr val="black"/>
                </a:solidFill>
                <a:effectLst/>
                <a:uLnTx/>
                <a:uFillTx/>
                <a:latin typeface="Garamond" panose="02020404030301010803"/>
                <a:ea typeface="+mn-ea"/>
                <a:cs typeface="+mn-cs"/>
              </a:rPr>
            </a:br>
            <a:r>
              <a:rPr kumimoji="0" lang="el-GR" altLang="el-G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δε νιώθει σέβας για τ' αφεντικά του</a:t>
            </a:r>
            <a:br>
              <a:rPr kumimoji="0" lang="el-GR" altLang="el-GR" sz="2000" b="0" i="0" u="none" strike="noStrike" kern="1200" cap="none" spc="0" normalizeH="0" baseline="0" noProof="0" dirty="0">
                <a:ln>
                  <a:noFill/>
                </a:ln>
                <a:solidFill>
                  <a:prstClr val="black"/>
                </a:solidFill>
                <a:effectLst/>
                <a:uLnTx/>
                <a:uFillTx/>
                <a:latin typeface="Garamond" panose="02020404030301010803"/>
                <a:ea typeface="+mn-ea"/>
                <a:cs typeface="+mn-cs"/>
              </a:rPr>
            </a:br>
            <a:r>
              <a:rPr kumimoji="0" lang="el-GR" altLang="el-G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και δε συμπάσχει σε χαρές και λύπες,</a:t>
            </a:r>
            <a:br>
              <a:rPr kumimoji="0" lang="el-GR" altLang="el-GR" sz="2000" b="0" i="0" u="none" strike="noStrike" kern="1200" cap="none" spc="0" normalizeH="0" baseline="0" noProof="0" dirty="0">
                <a:ln>
                  <a:noFill/>
                </a:ln>
                <a:solidFill>
                  <a:prstClr val="black"/>
                </a:solidFill>
                <a:effectLst/>
                <a:uLnTx/>
                <a:uFillTx/>
                <a:latin typeface="Garamond" panose="02020404030301010803"/>
                <a:ea typeface="+mn-ea"/>
                <a:cs typeface="+mn-cs"/>
              </a:rPr>
            </a:br>
            <a:r>
              <a:rPr kumimoji="0" lang="el-GR" altLang="el-GR"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δούλος κακός. Εγώ κι αν είμαι </a:t>
            </a:r>
            <a:r>
              <a:rPr lang="el-GR" altLang="el-GR" sz="2000" dirty="0">
                <a:solidFill>
                  <a:srgbClr val="000000"/>
                </a:solidFill>
                <a:latin typeface="Calibri" panose="020F0502020204030204" pitchFamily="34" charset="0"/>
                <a:cs typeface="Calibri" panose="020F0502020204030204" pitchFamily="34" charset="0"/>
              </a:rPr>
              <a:t>σκλάβος,                    θέλω μες στους καλούς να με λογιάζουν·</a:t>
            </a:r>
            <a:endParaRPr lang="el-GR" sz="2000" dirty="0">
              <a:solidFill>
                <a:srgbClr val="000000"/>
              </a:solidFill>
              <a:latin typeface="Calibri" panose="020F0502020204030204" pitchFamily="34" charset="0"/>
              <a:cs typeface="Calibri" panose="020F0502020204030204" pitchFamily="34" charset="0"/>
            </a:endParaRPr>
          </a:p>
        </p:txBody>
      </p:sp>
      <p:sp>
        <p:nvSpPr>
          <p:cNvPr id="5" name="Rectangle 1">
            <a:extLst>
              <a:ext uri="{FF2B5EF4-FFF2-40B4-BE49-F238E27FC236}">
                <a16:creationId xmlns:a16="http://schemas.microsoft.com/office/drawing/2014/main" id="{B573E56C-1B8A-BA48-2EA7-8A2444501FCA}"/>
              </a:ext>
            </a:extLst>
          </p:cNvPr>
          <p:cNvSpPr>
            <a:spLocks noChangeArrowheads="1"/>
          </p:cNvSpPr>
          <p:nvPr/>
        </p:nvSpPr>
        <p:spPr bwMode="auto">
          <a:xfrm>
            <a:off x="0" y="-161582"/>
            <a:ext cx="227948"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5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αρ">
            <a:extLst>
              <a:ext uri="{FF2B5EF4-FFF2-40B4-BE49-F238E27FC236}">
                <a16:creationId xmlns:a16="http://schemas.microsoft.com/office/drawing/2014/main" id="{A2709B58-90DF-9F64-96ED-4F918FB37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3" y="114300"/>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845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Οργανικό</Template>
  <TotalTime>28</TotalTime>
  <Words>344</Words>
  <Application>Microsoft Office PowerPoint</Application>
  <PresentationFormat>Ευρεία οθόνη</PresentationFormat>
  <Paragraphs>21</Paragraphs>
  <Slides>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Arial</vt:lpstr>
      <vt:lpstr>Calibri</vt:lpstr>
      <vt:lpstr>Garamond</vt:lpstr>
      <vt:lpstr>Palatino Linotype</vt:lpstr>
      <vt:lpstr>Οργανικό</vt:lpstr>
      <vt:lpstr>ΕΥΡΙΠΙΔΟΥ ΕΛΕΝΗ Β’ ΕΠΕΙΣΟΔΙΟ</vt:lpstr>
      <vt:lpstr>Το Β’ Επεισόδιο είναι γεμάτο από ιδέες, αποδεικνύοντας ότι το αρχαίο θέατρο ήταν μεγάλο σχολείο </vt:lpstr>
      <vt:lpstr>Στίχος 894 ΕΛΕ: Το αδύνατο αν ζητάς, σοφός δεν είσαι.</vt:lpstr>
      <vt:lpstr>Στίχος 924 ΕΛΕ: Πώς θα πεθάνουμε όμως δοξασμένα;   </vt:lpstr>
      <vt:lpstr>Στίχοι 803-807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ΣΤΑΥΡΟΣ ΚΙΟΥΠΗΣ</dc:creator>
  <cp:lastModifiedBy>ΣΤΑΥΡΟΣ ΚΙΟΥΠΗΣ</cp:lastModifiedBy>
  <cp:revision>2</cp:revision>
  <dcterms:created xsi:type="dcterms:W3CDTF">2026-03-21T11:08:55Z</dcterms:created>
  <dcterms:modified xsi:type="dcterms:W3CDTF">2026-03-21T12:07:38Z</dcterms:modified>
</cp:coreProperties>
</file>