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60" r:id="rId2"/>
    <p:sldId id="277" r:id="rId3"/>
    <p:sldId id="259" r:id="rId4"/>
    <p:sldId id="258" r:id="rId5"/>
    <p:sldId id="256" r:id="rId6"/>
    <p:sldId id="257" r:id="rId7"/>
    <p:sldId id="264" r:id="rId8"/>
    <p:sldId id="265" r:id="rId9"/>
    <p:sldId id="262" r:id="rId10"/>
    <p:sldId id="266" r:id="rId11"/>
    <p:sldId id="267" r:id="rId12"/>
    <p:sldId id="268" r:id="rId13"/>
    <p:sldId id="261" r:id="rId14"/>
    <p:sldId id="269" r:id="rId15"/>
    <p:sldId id="263" r:id="rId16"/>
    <p:sldId id="270" r:id="rId17"/>
    <p:sldId id="271" r:id="rId18"/>
    <p:sldId id="274" r:id="rId19"/>
    <p:sldId id="272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610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a1f4db2feb998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a1f4db2feb998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3dd8fb4315444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3dd8fb4315444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43dd8fb4315444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43dd8fb4315444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a1f4db2feb998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a1f4db2feb998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3dd8fb4315444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3dd8fb4315444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3dd8fb4315444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3dd8fb4315444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43dd8fb4315444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43dd8fb4315444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3dd8fb4315444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3dd8fb4315444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3dd8fb4315444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3dd8fb4315444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3dd8fb4315444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3dd8fb4315444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3dd8fb4315444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43dd8fb4315444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43dd8fb4315444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43dd8fb4315444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3dd8fb4315444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3dd8fb4315444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3dd8fb4315444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3dd8fb4315444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3dd8fb4315444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3dd8fb4315444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3dd8fb431544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3dd8fb431544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3dd8fb4315444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3dd8fb4315444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3dd8fb4315444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43dd8fb4315444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166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272755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9882105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60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707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2461749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149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1037359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97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4079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9652613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8328965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t>‹#›</a:t>
            </a:fld>
            <a:endParaRPr lang="el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192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34964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987356" y="445025"/>
            <a:ext cx="78449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Νησιά των μπαχαρικών </a:t>
            </a:r>
            <a:endParaRPr b="1" dirty="0">
              <a:solidFill>
                <a:schemeClr val="accent5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750978" y="1152475"/>
            <a:ext cx="708132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b="1" dirty="0">
                <a:solidFill>
                  <a:schemeClr val="accent2">
                    <a:lumMod val="50000"/>
                  </a:schemeClr>
                </a:solidFill>
              </a:rPr>
              <a:t>Η ινδική εμπορική σύνδεση με τη Νοτιοανατολική Ασία αποδείχθηκε ζωτικής σημασίας για τους εμπόρους της Αραβίας και της Περσίας κατά τον 7ο και 8ο αιώνα.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b="1" dirty="0">
                <a:solidFill>
                  <a:schemeClr val="accent2">
                    <a:lumMod val="50000"/>
                  </a:schemeClr>
                </a:solidFill>
              </a:rPr>
              <a:t> Οι Άραβες έμποροι - κυρίως </a:t>
            </a:r>
            <a:r>
              <a:rPr lang="el" b="1" u="sng" dirty="0">
                <a:solidFill>
                  <a:schemeClr val="accent2">
                    <a:lumMod val="50000"/>
                  </a:schemeClr>
                </a:solidFill>
              </a:rPr>
              <a:t>απόγονοι ναυτικών </a:t>
            </a:r>
            <a:r>
              <a:rPr lang="el" b="1" dirty="0">
                <a:solidFill>
                  <a:schemeClr val="accent2">
                    <a:lumMod val="50000"/>
                  </a:schemeClr>
                </a:solidFill>
              </a:rPr>
              <a:t>από την Υεμένη και το Ομάν - κυριαρχούσαν στις θαλάσσιες διαδρομές  (κούρσες- κουρσάροι)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" b="1" dirty="0">
                <a:solidFill>
                  <a:schemeClr val="accent2">
                    <a:lumMod val="50000"/>
                  </a:schemeClr>
                </a:solidFill>
              </a:rPr>
              <a:t> σε ολόκληρο τον Ινδικό Ωκεανό, αγγίζοντας τις περιοχές των πηγών της Άπω Ανατολής - όπου συνδέθηκαν με τα μυστικά «νησιά μπαχαρικών»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275" y="1017725"/>
            <a:ext cx="3820977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710120" y="277238"/>
            <a:ext cx="7461114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92D050"/>
                </a:solidFill>
              </a:rPr>
              <a:t>Ανταλλαγή αγαθών: </a:t>
            </a:r>
            <a:r>
              <a:rPr lang="el" dirty="0"/>
              <a:t>Μετέφεραν μπαχαρικά, είδη πολυτελείας, και προϊόντα όπως χαρτί (κινεζικής εφεύρεσης), καθώς και διάφορες καλλιέργειες (όπως βαμβάκι και λεμόνια).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FFFF00"/>
                </a:solidFill>
              </a:rPr>
              <a:t>Καινοτομίες: </a:t>
            </a:r>
            <a:r>
              <a:rPr lang="el" dirty="0"/>
              <a:t>Ανέπτυξαν σύγχρονες εμπορικές πρακτικές, όπως εμπορικές εταιρείες, την εμπορική επιταγή (τσεκ), και το πιστωτικό-τραπεζικό  σύστημα.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FFC000"/>
                </a:solidFill>
              </a:rPr>
              <a:t>Σύνδεση με την Ευρώπη</a:t>
            </a:r>
            <a:r>
              <a:rPr lang="el" dirty="0"/>
              <a:t>: Μέσω των λιμανιών της Μεσογείου, οι Άραβες έμποροι έφεραν στην Ευρώπη αγαθά που προμηθεύονταν από την Ανατολή, διαδραματίζοντας σημαντικό ρόλο στο διεθνές εμπόριο της εποχής.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621" y="851170"/>
            <a:ext cx="3839791" cy="383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l-GR" b="1" dirty="0">
                <a:solidFill>
                  <a:srgbClr val="C00000"/>
                </a:solidFill>
              </a:rPr>
              <a:t>β. Γράμματα, επιστήμη και τέχνες</a:t>
            </a:r>
            <a:br>
              <a:rPr lang="el-GR" b="1" dirty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1795876" y="1413964"/>
            <a:ext cx="4797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Τα γράμματα και οι τέχνες αναπτύχθηκαν στο Ισλάμ με επίκεντρο μεγάλες πόλεις όπως ήταν η Κόρδοβα στην Ισπανία και η Βαγδάτη στην Περσία , όπου ιδρύθηκαν βιβλιοθήκες και πανεπιστήμια.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Η αραβική λογοτεχνία ήταν της μόδας ακόμη και ανάμεσα στους χριστιανούς υπηκόους των αραβικών κρατών.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Στον κόσμο της Ανατολής  μετά τον όγδοο αιώνα, παρατηρείται μεγάλη ανάπτυξη των γραμμάτων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dirty="0"/>
          </a:p>
        </p:txBody>
      </p:sp>
      <p:sp>
        <p:nvSpPr>
          <p:cNvPr id="97" name="Google Shape;97;p20"/>
          <p:cNvSpPr txBox="1"/>
          <p:nvPr/>
        </p:nvSpPr>
        <p:spPr>
          <a:xfrm>
            <a:off x="992222" y="1157591"/>
            <a:ext cx="6819090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Στις μεγάλες πόλεις (Βαγδάτη, Κόρδοβα στην Ισπανία  κ.ά.) Ιδρύονται </a:t>
            </a:r>
            <a:r>
              <a:rPr lang="el" sz="1600" dirty="0">
                <a:solidFill>
                  <a:schemeClr val="accent1">
                    <a:lumMod val="75000"/>
                  </a:schemeClr>
                </a:solidFill>
              </a:rPr>
              <a:t>βιβλιοθήκες και πανεπιστήμια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Γράφονται πολλά σημαντικά </a:t>
            </a:r>
            <a:r>
              <a:rPr lang="el" sz="1600" dirty="0">
                <a:solidFill>
                  <a:srgbClr val="FFC000"/>
                </a:solidFill>
              </a:rPr>
              <a:t>έργα λογοτεχνίας </a:t>
            </a:r>
            <a:r>
              <a:rPr lang="el" sz="1600" dirty="0"/>
              <a:t>και ποίησης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Στις μεγάλες πόλεις υπήρχαν </a:t>
            </a:r>
            <a:r>
              <a:rPr lang="el" sz="1600" dirty="0">
                <a:solidFill>
                  <a:srgbClr val="0070C0"/>
                </a:solidFill>
              </a:rPr>
              <a:t>βιβλιοπωλεία </a:t>
            </a:r>
            <a:r>
              <a:rPr lang="el" sz="1600" dirty="0"/>
              <a:t>για το ευρύ κοινό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 Ο </a:t>
            </a:r>
            <a:r>
              <a:rPr lang="el" sz="1600" dirty="0">
                <a:solidFill>
                  <a:srgbClr val="92D050"/>
                </a:solidFill>
              </a:rPr>
              <a:t>Οίκος της Σοφίας </a:t>
            </a:r>
            <a:r>
              <a:rPr lang="el" sz="1600" dirty="0"/>
              <a:t>ήταν βιβλιοθήκη, πανεπιστήμιο και ερευνητικό κέντρο στη Βαγδάτη. </a:t>
            </a:r>
            <a:endParaRPr lang="el-G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 Ήταν ένα ασυναγώνιστο κέντρο μελέτης ανθρωπιστικών σπουδών, </a:t>
            </a:r>
            <a:r>
              <a:rPr lang="el" sz="1600" dirty="0">
                <a:solidFill>
                  <a:schemeClr val="accent5"/>
                </a:solidFill>
              </a:rPr>
              <a:t>μαθηματικών, αστρονομίας, ιατρικής, χημείας, ζωολογίας και γεωγραφίας.</a:t>
            </a:r>
            <a:endParaRPr sz="16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 Είχε πολύ σημαντικό ρόλο στο κίνημα </a:t>
            </a:r>
            <a:r>
              <a:rPr lang="el" sz="1600" dirty="0">
                <a:solidFill>
                  <a:srgbClr val="00B0F0"/>
                </a:solidFill>
              </a:rPr>
              <a:t>μεταφράσεων αρχαίων ελληνικών </a:t>
            </a:r>
            <a:r>
              <a:rPr lang="el" sz="1600" dirty="0"/>
              <a:t>στα αραβικά, και θεωρείται ότι ήταν ένα από τα σπουδαιότερα κέντρα διανόησης κατά τη χρυσή εποχή του Ισλάμ.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  </a:t>
            </a:r>
            <a:r>
              <a:rPr lang="el" sz="1400" dirty="0"/>
              <a:t>Η Βαγδάτη ήταν γνωστή ως </a:t>
            </a:r>
            <a:r>
              <a:rPr lang="el" sz="1400" dirty="0">
                <a:solidFill>
                  <a:srgbClr val="FF0000"/>
                </a:solidFill>
              </a:rPr>
              <a:t>η πιο πλούσια πόλη του κόσμου </a:t>
            </a:r>
            <a:r>
              <a:rPr lang="el" sz="1400" dirty="0"/>
              <a:t>και το σπουδαιότερο κέντρο πνευματικής δραστηριότητας της εποχής, με πληθυσμό πάνω από ένα εκατομμύριο ανθρώπους, τον μεγαλύτερο στον κόσμο.</a:t>
            </a: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1770434" y="1678021"/>
            <a:ext cx="5051472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Στις μεγάλες πόλεις υπήρχαν βιβλιοπωλεία για το ευρύ κοινό, ενώ πολλοί χαλίφες ήταν </a:t>
            </a:r>
            <a:r>
              <a:rPr lang="el" b="1" dirty="0">
                <a:solidFill>
                  <a:srgbClr val="FFFF00"/>
                </a:solidFill>
              </a:rPr>
              <a:t>μανιώδεις συλλέκτες χειρογράφων</a:t>
            </a:r>
            <a:r>
              <a:rPr lang="el" dirty="0"/>
              <a:t>. Οι Άραβες μετέφρασαν τα έργα των Ινδών, των Περσών και των Ελλήνων. Ιδίως οι μεταφράσεις των έργων του ελλήνων σοφών και κυρίως του </a:t>
            </a:r>
            <a:r>
              <a:rPr lang="el" b="1" dirty="0">
                <a:solidFill>
                  <a:srgbClr val="FFFF00"/>
                </a:solidFill>
              </a:rPr>
              <a:t>Αριστοτέλη και των Νεοπλατωνικών επηρέασαν βαθιά την αραβική σκέψη και επιστήμη</a:t>
            </a:r>
            <a:r>
              <a:rPr lang="el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Αρχαία ελληνική σκέψη στους Άραβες</a:t>
            </a:r>
            <a:endParaRPr dirty="0"/>
          </a:p>
        </p:txBody>
      </p:sp>
      <p:sp>
        <p:nvSpPr>
          <p:cNvPr id="144" name="Google Shape;144;p28"/>
          <p:cNvSpPr txBox="1"/>
          <p:nvPr/>
        </p:nvSpPr>
        <p:spPr>
          <a:xfrm>
            <a:off x="1134083" y="1178922"/>
            <a:ext cx="69771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‘Ενας χαλίφης Άραβας  δημιούργησε σχέσεις με τους ρωμαίους αυτοκράτορες: τους έκανε πλούσια δώρα και τους ζήτησε να του δωρίσουν βιβλία φιλοσοφίας. </a:t>
            </a:r>
            <a:r>
              <a:rPr lang="el" dirty="0">
                <a:solidFill>
                  <a:srgbClr val="FF0000"/>
                </a:solidFill>
              </a:rPr>
              <a:t>Εκείνοι του έστειλαν έργα του Πλάτωνα, του Αριστοτέλη, του Ιπποκράτη, του Γαληνού του Ευκλείδη, του Πτολεμαίου κ. ά. διάλεξε τους καλύτερους μεταφραστές και τους ανέθεσε να μεταφράσουν </a:t>
            </a:r>
            <a:r>
              <a:rPr lang="el" dirty="0"/>
              <a:t>αυτά τα έργα με κάθε δυνατή προσοχή. Αφού μεταφράστηκαν με τον καλύτερο δυνατό τρόπο, ο χαλίφης </a:t>
            </a:r>
            <a:r>
              <a:rPr lang="el" dirty="0">
                <a:solidFill>
                  <a:srgbClr val="FFFF00"/>
                </a:solidFill>
              </a:rPr>
              <a:t>παρακίνησε τους υπηκόους του να τα διαβάσουν και τους ενθάρρυνε να τα μελετήσουν</a:t>
            </a:r>
            <a:r>
              <a:rPr lang="el" dirty="0"/>
              <a:t>. Έτσι στη συνέχεια της διακυβέρνησης αυτού του ηγεμόνα αναπτύχθηκε η επιστημονική σκέψη.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Σκακιέρα με ελεφαντόδοντο </a:t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268" y="1140942"/>
            <a:ext cx="480625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1428750" y="1845469"/>
            <a:ext cx="62865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Κατά την πρώτη περίοδο του Ισλάμ, η τέχνη του δανείστηκε τεχνικές, τεχνίτες και υλικά από το Βυζάντιο, αλλά για θρησκευτικούς λόγους έμεινε προσηλωμένη στην ανεικονική τεχνοτροπία. Χαρακτηριστικά δημιουργήματα της αραβικής τέχνης είναι τα</a:t>
            </a:r>
            <a:r>
              <a:rPr lang="el" dirty="0">
                <a:solidFill>
                  <a:srgbClr val="FFFF00"/>
                </a:solidFill>
              </a:rPr>
              <a:t> τεμένη </a:t>
            </a:r>
            <a:r>
              <a:rPr lang="el" dirty="0"/>
              <a:t>(τζαμιά). Ξεχωρίζουν αυτό της Κόρδοβας και το μεγάλο τέμενος της Δαμασκού (αρχές 8ου αι.), του οποίου τα </a:t>
            </a:r>
            <a:r>
              <a:rPr lang="el" dirty="0">
                <a:solidFill>
                  <a:srgbClr val="FFFF00"/>
                </a:solidFill>
              </a:rPr>
              <a:t>μωσαϊκά</a:t>
            </a:r>
            <a:r>
              <a:rPr lang="el" dirty="0"/>
              <a:t> με τις εξαίσιες φυτικές παραστάσεις κατασκευάστηκαν από βυζαντινούς τεχνίτες. Οι άραβες καλλιτέχνες φιλοτέχνησαν επίσης λαμπρά έργα μικροτεχνίας από ελεφαντόδοντο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812A0A-87D9-F800-11C5-74A1AD090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821" y="1930940"/>
            <a:ext cx="6145129" cy="1581773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Βυζάντιο και Άραβες.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Εμπορικοί δρόμοι και πολιτισμικές επιρροές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Από την Ινδονησία στην Κωσταντινούπολη  και τη  Ρώμη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5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Χρυσό φυλακτό με γράμματα του Κορανίου </a:t>
            </a:r>
            <a:endParaRPr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757" y="1097167"/>
            <a:ext cx="397190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100" y="1017725"/>
            <a:ext cx="68038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59632" y="270437"/>
            <a:ext cx="5968748" cy="807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l-GR" sz="2800" dirty="0"/>
              <a:t>α. Η ανάπτυξη του εμπορίου</a:t>
            </a:r>
            <a:br>
              <a:rPr lang="el-GR" sz="2800" dirty="0"/>
            </a:br>
            <a:endParaRPr dirty="0"/>
          </a:p>
        </p:txBody>
      </p:sp>
      <p:sp>
        <p:nvSpPr>
          <p:cNvPr id="68" name="Google Shape;68;p15"/>
          <p:cNvSpPr txBox="1"/>
          <p:nvPr/>
        </p:nvSpPr>
        <p:spPr>
          <a:xfrm rot="-133" flipH="1">
            <a:off x="948516" y="1256918"/>
            <a:ext cx="652713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Από τα μέσα του </a:t>
            </a:r>
            <a:r>
              <a:rPr lang="el" sz="1600" b="1" dirty="0">
                <a:solidFill>
                  <a:srgbClr val="FF0000"/>
                </a:solidFill>
              </a:rPr>
              <a:t>8ου αι. </a:t>
            </a:r>
            <a:r>
              <a:rPr lang="el" sz="1600" dirty="0"/>
              <a:t>οι Άραβες  δραστηριοποιήθηκαν στο </a:t>
            </a:r>
            <a:r>
              <a:rPr lang="el" sz="1600" b="1" dirty="0">
                <a:solidFill>
                  <a:srgbClr val="FFFF00"/>
                </a:solidFill>
              </a:rPr>
              <a:t>διεθνές εμπόριο </a:t>
            </a:r>
            <a:r>
              <a:rPr lang="el" sz="1600" dirty="0"/>
              <a:t>με επίκεντρο τις μεγάλες πόλεις και έγιναν οι μεταπράτες του διεθνούς εμπορίου. </a:t>
            </a:r>
            <a:r>
              <a:rPr lang="el" sz="1600" b="1" dirty="0">
                <a:solidFill>
                  <a:srgbClr val="92D050"/>
                </a:solidFill>
              </a:rPr>
              <a:t>Σ' αυτό συνέβαλαν </a:t>
            </a:r>
            <a:r>
              <a:rPr lang="el" sz="1600" dirty="0"/>
              <a:t>η εξαίρετη </a:t>
            </a:r>
            <a:r>
              <a:rPr lang="el" sz="1600" u="sng" dirty="0"/>
              <a:t>γεωγραφική θέση </a:t>
            </a:r>
            <a:r>
              <a:rPr lang="el" sz="1600" dirty="0"/>
              <a:t>τους μεταξύ Ανατολής και Δύσης αλλά και η εκμετάλλευση των</a:t>
            </a:r>
            <a:r>
              <a:rPr lang="el" sz="1600" u="sng" dirty="0"/>
              <a:t> ορυχείων </a:t>
            </a:r>
            <a:r>
              <a:rPr lang="el" sz="1600" dirty="0"/>
              <a:t>χρυσού και αργύρου της Δυτ. Αφρικής και της Σαχάρας.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/>
              <a:t>Από τα μέσα του 9ου αι. οι Άραβες </a:t>
            </a:r>
            <a:r>
              <a:rPr lang="el" sz="1600" b="1" dirty="0">
                <a:solidFill>
                  <a:schemeClr val="accent5"/>
                </a:solidFill>
              </a:rPr>
              <a:t>ίδρυσαν εμπορικές αποικίες </a:t>
            </a:r>
            <a:r>
              <a:rPr lang="el" sz="1600" dirty="0"/>
              <a:t>στις ακτές των Ινδιών, της  Ασίας και Κίνας. Από τη μακρινή Ανατολή μετέφεραν μπαχαρικά και άλλα είδη πολυτελείας στις αραβικές και βυζαντινές αγορές, αποκομίζοντας </a:t>
            </a:r>
            <a:r>
              <a:rPr lang="el" sz="1600" dirty="0">
                <a:solidFill>
                  <a:schemeClr val="accent5"/>
                </a:solidFill>
              </a:rPr>
              <a:t>τεράστια κέρδη</a:t>
            </a:r>
            <a:r>
              <a:rPr lang="el" sz="1600" dirty="0"/>
              <a:t>. Η ζήτηση που είχαν τα προϊόντα αυτά στις ακτές της Μεσογείου καθόριζε τις διεθνείς τους τιμές.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38" y="0"/>
            <a:ext cx="79083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32298" y="445024"/>
            <a:ext cx="6643991" cy="868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l" sz="2000" dirty="0"/>
              <a:t>Εμπορική επιστολή, σταλμένη από την Αλεξάνδρει</a:t>
            </a:r>
            <a:r>
              <a:rPr lang="el-GR" sz="2000" dirty="0"/>
              <a:t>α</a:t>
            </a:r>
            <a:r>
              <a:rPr lang="el" sz="2000" dirty="0"/>
              <a:t> </a:t>
            </a:r>
            <a:br>
              <a:rPr lang="en-US" sz="2000" dirty="0"/>
            </a:br>
            <a:r>
              <a:rPr lang="el" sz="2000" dirty="0"/>
              <a:t>(τέλη 11ου αι.)</a:t>
            </a:r>
            <a:br>
              <a:rPr lang="en-US" dirty="0"/>
            </a:br>
            <a:endParaRPr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1376464" y="977630"/>
            <a:ext cx="5768502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Παρακαλώ, λάβε υπόψη ότι δεν υπάρχουν πιπέρι, κανέλλα και  τζίντζερ διαθέσιμα στο παζάρι της Αλεξάνδρειας.</a:t>
            </a:r>
            <a:r>
              <a:rPr lang="el-GR" dirty="0"/>
              <a:t> </a:t>
            </a:r>
            <a:r>
              <a:rPr lang="el" dirty="0"/>
              <a:t>Αν έχεις από αυτά, κράτησέ τα, γιατί οι ρωμαίοι έμποροι  αυτά τα αναζητούν 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Όλοι οι ρωμαίοι έμποροι είναι έτοιμοι να ξεκινήσουν για την Αίγυπτο.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Περιμένουν μόνο την άφιξη δύο πρόσθετων πλοίων από την Κωνσταντινούπολη.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FFFF00"/>
                </a:solidFill>
              </a:rPr>
              <a:t>Γ</a:t>
            </a:r>
            <a:r>
              <a:rPr lang="el" b="1" dirty="0">
                <a:solidFill>
                  <a:srgbClr val="FFFF00"/>
                </a:solidFill>
              </a:rPr>
              <a:t>ια ποια εμπορεύματα γίνεται λόγος στην επιστολή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>
                <a:solidFill>
                  <a:srgbClr val="FFFF00"/>
                </a:solidFill>
              </a:rPr>
              <a:t>Ποιοι εμπορικοί δρόμοι αναφέρονται </a:t>
            </a:r>
            <a:r>
              <a:rPr lang="el" dirty="0"/>
              <a:t>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068776" y="209809"/>
            <a:ext cx="5968748" cy="807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Ο δρόμος για την Ινδία –εμπόριο από θάλασσα και ξηρά </a:t>
            </a:r>
            <a:endParaRPr dirty="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025" y="1017731"/>
            <a:ext cx="644592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874223" y="285030"/>
            <a:ext cx="5968748" cy="807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Κανέλλα, μπαχάρι ,μοσχοκάρυδο, κύμινο και γαρύφαλλο </a:t>
            </a:r>
            <a:r>
              <a:rPr lang="el-GR" dirty="0"/>
              <a:t>...</a:t>
            </a:r>
            <a:endParaRPr dirty="0"/>
          </a:p>
        </p:txBody>
      </p:sp>
      <p:sp>
        <p:nvSpPr>
          <p:cNvPr id="109" name="Google Shape;109;p22"/>
          <p:cNvSpPr txBox="1"/>
          <p:nvPr/>
        </p:nvSpPr>
        <p:spPr>
          <a:xfrm>
            <a:off x="783077" y="1201366"/>
            <a:ext cx="721306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Οι Άραβες έμποροι ιδίως από την Αίγυπτο, ανέλαβαν τη μεταφορά αγαθών μέσω των </a:t>
            </a:r>
            <a:r>
              <a:rPr lang="el" u="sng" dirty="0"/>
              <a:t>Λεβάντων </a:t>
            </a:r>
            <a:r>
              <a:rPr lang="el" dirty="0"/>
              <a:t>στην Ευρώπη.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Το </a:t>
            </a:r>
            <a:r>
              <a:rPr lang="el" b="1" dirty="0">
                <a:solidFill>
                  <a:schemeClr val="tx2">
                    <a:lumMod val="50000"/>
                  </a:schemeClr>
                </a:solidFill>
              </a:rPr>
              <a:t>εμπόριο μπαχαρικών </a:t>
            </a:r>
            <a:r>
              <a:rPr lang="el" dirty="0"/>
              <a:t>είχε φέρει </a:t>
            </a:r>
            <a:r>
              <a:rPr lang="el" dirty="0">
                <a:solidFill>
                  <a:schemeClr val="accent5"/>
                </a:solidFill>
              </a:rPr>
              <a:t>μεγάλα πλούτη </a:t>
            </a:r>
            <a:r>
              <a:rPr lang="el" dirty="0"/>
              <a:t>στο Χαλιφάτο  και μάλιστα ενέπνευσε διάσημους θρύλους όπως αυτός του </a:t>
            </a:r>
            <a:r>
              <a:rPr lang="el" b="1" dirty="0">
                <a:solidFill>
                  <a:schemeClr val="accent3"/>
                </a:solidFill>
              </a:rPr>
              <a:t>Σεβάχ του </a:t>
            </a:r>
            <a:r>
              <a:rPr lang="el" dirty="0"/>
              <a:t>Θαλασσινού.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Αυτοί οι πρώτοι ναυτικοί και έμποροι συχνά έπλεαν από το λιμάνι της Βασόρας στον Περσικό κόλπο στο Ιράκ - και μετά από πολλά ταξίδια επέστρεφαν για να πουλήσουν τα προϊόντα τους.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Η φήμη πολλών μπαχαρικών όπως το </a:t>
            </a:r>
            <a:r>
              <a:rPr lang="el" dirty="0">
                <a:solidFill>
                  <a:srgbClr val="FF0000"/>
                </a:solidFill>
              </a:rPr>
              <a:t>μοσχοκάρυδο και η κανέλα </a:t>
            </a:r>
            <a:r>
              <a:rPr lang="el" dirty="0"/>
              <a:t>αποδίδονται σε αυτούς τους πρώιμους εμπόρους μπαχαρικών.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6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44</TotalTime>
  <Words>949</Words>
  <Application>Microsoft Office PowerPoint</Application>
  <PresentationFormat>On-screen Show (16:9)</PresentationFormat>
  <Paragraphs>51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Batang</vt:lpstr>
      <vt:lpstr>Arial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α. Η ανάπτυξη του εμπορίου </vt:lpstr>
      <vt:lpstr>PowerPoint Presentation</vt:lpstr>
      <vt:lpstr>Εμπορική επιστολή, σταλμένη από την Αλεξάνδρεια  (τέλη 11ου αι.) </vt:lpstr>
      <vt:lpstr>Ο δρόμος για την Ινδία –εμπόριο από θάλασσα και ξηρά </vt:lpstr>
      <vt:lpstr>Κανέλλα, μπαχάρι ,μοσχοκάρυδο, κύμινο και γαρύφαλλο ...</vt:lpstr>
      <vt:lpstr>PowerPoint Presentation</vt:lpstr>
      <vt:lpstr>Νησιά των μπαχαρικών </vt:lpstr>
      <vt:lpstr>PowerPoint Presentation</vt:lpstr>
      <vt:lpstr>PowerPoint Presentation</vt:lpstr>
      <vt:lpstr>PowerPoint Presentation</vt:lpstr>
      <vt:lpstr>β. Γράμματα, επιστήμη και τέχνες </vt:lpstr>
      <vt:lpstr>Στον κόσμο της Ανατολής  μετά τον όγδοο αιώνα, παρατηρείται μεγάλη ανάπτυξη των γραμμάτων </vt:lpstr>
      <vt:lpstr>PowerPoint Presentation</vt:lpstr>
      <vt:lpstr>Αρχαία ελληνική σκέψη στους Άραβες</vt:lpstr>
      <vt:lpstr>Σκακιέρα με ελεφαντόδοντο </vt:lpstr>
      <vt:lpstr>PowerPoint Presentation</vt:lpstr>
      <vt:lpstr>Χρυσό φυλακτό με γράμματα του Κορανίου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sotiris</dc:creator>
  <cp:lastModifiedBy>sotiris</cp:lastModifiedBy>
  <cp:revision>3</cp:revision>
  <dcterms:modified xsi:type="dcterms:W3CDTF">2025-11-11T19:04:10Z</dcterms:modified>
</cp:coreProperties>
</file>