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100" d="100"/>
          <a:sy n="100" d="100"/>
        </p:scale>
        <p:origin x="-4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4F33-3B3A-495A-BC12-89D6C9194E56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68CC-C3AD-4C36-992E-B7DBDE7A02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7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568CC-C3AD-4C36-992E-B7DBDE7A020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76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0998DE-B606-4AE7-98BE-2C20F16F8F30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543800" cy="225516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B0F0"/>
                </a:solidFill>
              </a:rPr>
              <a:t>ΜΕΤΑΦΟΡΑ </a:t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&amp; </a:t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ΑΠΟΒΟΛΗ ΟΥΣΙΩΝ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7220"/>
            <a:ext cx="2286000" cy="200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0" y="4099839"/>
            <a:ext cx="2552700" cy="179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1771531" cy="2214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43800" cy="9144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B0F0"/>
                </a:solidFill>
              </a:rPr>
              <a:t>Δ Ι Α Χ Υ Σ Η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991321" cy="3198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2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771800" y="512676"/>
            <a:ext cx="6096000" cy="1224136"/>
          </a:xfrm>
        </p:spPr>
        <p:txBody>
          <a:bodyPr/>
          <a:lstStyle/>
          <a:p>
            <a:pPr marL="18288" indent="0">
              <a:buNone/>
            </a:pPr>
            <a:r>
              <a:rPr lang="el-GR" b="1" dirty="0" smtClean="0"/>
              <a:t>Αν μέσα σε ένα δωμάτιο αφήσω ένα ανοιχτό μπουκάλι κολόνιας, τι περιμένω ότι θα συμβεί μετά από λίγη ώρα;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088232" cy="2996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4864"/>
            <a:ext cx="54726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/>
              <a:t>Πολύ σωστά το σκεφτήκατε!!!!</a:t>
            </a:r>
          </a:p>
          <a:p>
            <a:pPr>
              <a:lnSpc>
                <a:spcPct val="150000"/>
              </a:lnSpc>
            </a:pPr>
            <a:endParaRPr lang="el-GR" b="1" dirty="0"/>
          </a:p>
          <a:p>
            <a:pPr algn="just">
              <a:lnSpc>
                <a:spcPct val="150000"/>
              </a:lnSpc>
            </a:pPr>
            <a:r>
              <a:rPr lang="el-GR" b="1" dirty="0" smtClean="0">
                <a:solidFill>
                  <a:srgbClr val="00B0F0"/>
                </a:solidFill>
              </a:rPr>
              <a:t>Θα μπορώ να μυρίσω το άρωμα της ακόμα κι αν στέκομαι σε μεγάλη απόσταση από το μπουκάλι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085" y="4653136"/>
            <a:ext cx="7704856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Αυτό συμβαίνει γιατί μόρια της κολόνιας μετακινούνται από το μπουκάλι </a:t>
            </a:r>
            <a:r>
              <a:rPr lang="el-GR" b="1" dirty="0" smtClean="0">
                <a:solidFill>
                  <a:srgbClr val="00B0F0"/>
                </a:solidFill>
              </a:rPr>
              <a:t>(μεγάλη συγκέντρωση)  </a:t>
            </a:r>
            <a:r>
              <a:rPr lang="el-GR" b="1" dirty="0" smtClean="0">
                <a:sym typeface="Wingdings" pitchFamily="2" charset="2"/>
              </a:rPr>
              <a:t> </a:t>
            </a:r>
            <a:r>
              <a:rPr lang="el-GR" b="1" dirty="0" smtClean="0"/>
              <a:t>προς τον αέρα του δωματίου </a:t>
            </a:r>
            <a:r>
              <a:rPr lang="el-GR" b="1" dirty="0" smtClean="0">
                <a:solidFill>
                  <a:srgbClr val="00B0F0"/>
                </a:solidFill>
              </a:rPr>
              <a:t>(μικρή συγκέντρωση)</a:t>
            </a:r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81486" y="188640"/>
            <a:ext cx="7920880" cy="504055"/>
          </a:xfrm>
        </p:spPr>
        <p:txBody>
          <a:bodyPr/>
          <a:lstStyle/>
          <a:p>
            <a:pPr marL="18288" indent="0">
              <a:buNone/>
            </a:pPr>
            <a:r>
              <a:rPr lang="el-GR" b="1" dirty="0" smtClean="0">
                <a:effectLst/>
              </a:rPr>
              <a:t>Τι είναι όμως η </a:t>
            </a:r>
            <a:r>
              <a:rPr lang="el-GR" b="1" dirty="0" smtClean="0">
                <a:solidFill>
                  <a:srgbClr val="00B0F0"/>
                </a:solidFill>
                <a:effectLst/>
              </a:rPr>
              <a:t>συγκέντρωση</a:t>
            </a:r>
            <a:r>
              <a:rPr lang="el-GR" b="1" dirty="0" smtClean="0">
                <a:effectLst/>
              </a:rPr>
              <a:t> ; ; ; ; 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709" y="2132856"/>
            <a:ext cx="7992888" cy="73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l-GR" b="1" dirty="0" smtClean="0"/>
              <a:t>Όλοι οι οργανισμοί προσλαμβάνουν (παίρνουν) χρήσιμες ουσίες από το περιβάλλον και αποβάλλουν (διώχνουν) σε αυτό τις άχρηστες.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7709" y="2924944"/>
            <a:ext cx="7992888" cy="73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Θυμηθείτε την 1</a:t>
            </a:r>
            <a:r>
              <a:rPr lang="el-GR" b="1" baseline="30000" dirty="0" smtClean="0"/>
              <a:t>η</a:t>
            </a:r>
            <a:r>
              <a:rPr lang="el-GR" b="1" dirty="0" smtClean="0"/>
              <a:t> ενότητα και την </a:t>
            </a:r>
            <a:r>
              <a:rPr lang="el-GR" b="1" dirty="0" smtClean="0">
                <a:solidFill>
                  <a:srgbClr val="00B0F0"/>
                </a:solidFill>
              </a:rPr>
              <a:t>πλασματική μεμβράνη!</a:t>
            </a:r>
          </a:p>
          <a:p>
            <a:pPr>
              <a:lnSpc>
                <a:spcPct val="120000"/>
              </a:lnSpc>
            </a:pPr>
            <a:r>
              <a:rPr lang="el-GR" b="1" dirty="0" smtClean="0"/>
              <a:t>Ποιος ήταν ο ρόλος της;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7709" y="3717032"/>
            <a:ext cx="545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Να ανταλλάσσει ουσίες με το περιβάλλον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7709" y="5805264"/>
            <a:ext cx="62510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dirty="0" smtClean="0"/>
              <a:t>Χρήσιμες ουσίες (πχ. Οξυγόνο) </a:t>
            </a:r>
            <a:r>
              <a:rPr lang="el-GR" dirty="0" smtClean="0">
                <a:sym typeface="Wingdings" pitchFamily="2" charset="2"/>
              </a:rPr>
              <a:t> μπαίνουν στο κύτταρο</a:t>
            </a:r>
          </a:p>
          <a:p>
            <a:pPr>
              <a:lnSpc>
                <a:spcPct val="130000"/>
              </a:lnSpc>
            </a:pPr>
            <a:r>
              <a:rPr lang="el-GR" dirty="0" smtClean="0">
                <a:sym typeface="Wingdings" pitchFamily="2" charset="2"/>
              </a:rPr>
              <a:t>Άχρηστες ουσίες  βγαίνουν στο περιβάλλον</a:t>
            </a:r>
            <a:endParaRPr lang="el-GR" dirty="0"/>
          </a:p>
        </p:txBody>
      </p:sp>
      <p:sp>
        <p:nvSpPr>
          <p:cNvPr id="10" name="Οδοντωτό δεξιό βέλος 9"/>
          <p:cNvSpPr/>
          <p:nvPr/>
        </p:nvSpPr>
        <p:spPr>
          <a:xfrm>
            <a:off x="6750729" y="6093296"/>
            <a:ext cx="461210" cy="432048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398801" y="6108704"/>
            <a:ext cx="149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C000"/>
                </a:solidFill>
              </a:rPr>
              <a:t>ΔΙΑΧΥΣΗ</a:t>
            </a:r>
            <a:endParaRPr lang="el-GR" sz="20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09" y="692696"/>
            <a:ext cx="832075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dirty="0" smtClean="0"/>
              <a:t>Είναι το πόσο </a:t>
            </a:r>
            <a:r>
              <a:rPr lang="el-GR" b="1" dirty="0" smtClean="0">
                <a:solidFill>
                  <a:srgbClr val="00B0F0"/>
                </a:solidFill>
              </a:rPr>
              <a:t>πυκνό </a:t>
            </a:r>
            <a:r>
              <a:rPr lang="el-GR" dirty="0" smtClean="0"/>
              <a:t>ή </a:t>
            </a:r>
            <a:r>
              <a:rPr lang="el-GR" b="1" dirty="0" smtClean="0">
                <a:solidFill>
                  <a:srgbClr val="00B0F0"/>
                </a:solidFill>
              </a:rPr>
              <a:t>αραιό</a:t>
            </a:r>
            <a:r>
              <a:rPr lang="el-GR" dirty="0" smtClean="0"/>
              <a:t> είναι ένα διάλυμα! </a:t>
            </a:r>
          </a:p>
          <a:p>
            <a:pPr algn="just">
              <a:lnSpc>
                <a:spcPct val="130000"/>
              </a:lnSpc>
            </a:pPr>
            <a:r>
              <a:rPr lang="el-GR" dirty="0" smtClean="0"/>
              <a:t>Όσο πιο πολλά μόρια έχει από τη διαλυμένη ουσία τόσο πιο μεγάλη είναι και η συγκέντρωσή του.</a:t>
            </a:r>
            <a:endParaRPr lang="el-GR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393912" y="3540583"/>
            <a:ext cx="8585417" cy="2369122"/>
            <a:chOff x="393912" y="3540583"/>
            <a:chExt cx="8585417" cy="236912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540583"/>
              <a:ext cx="3039177" cy="23691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Ραβδωτό δεξιό βέλος 6"/>
            <p:cNvSpPr/>
            <p:nvPr/>
          </p:nvSpPr>
          <p:spPr>
            <a:xfrm>
              <a:off x="5344749" y="4725144"/>
              <a:ext cx="540060" cy="432048"/>
            </a:xfrm>
            <a:prstGeom prst="strip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4997" y="4621179"/>
              <a:ext cx="167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FFC000"/>
                  </a:solidFill>
                </a:rPr>
                <a:t>π</a:t>
              </a:r>
              <a:r>
                <a:rPr lang="el-GR" b="1" dirty="0" smtClean="0">
                  <a:solidFill>
                    <a:srgbClr val="FFC000"/>
                  </a:solidFill>
                </a:rPr>
                <a:t>λασματική</a:t>
              </a:r>
            </a:p>
            <a:p>
              <a:pPr algn="ctr"/>
              <a:r>
                <a:rPr lang="el-GR" b="1" dirty="0" smtClean="0">
                  <a:solidFill>
                    <a:srgbClr val="FFC000"/>
                  </a:solidFill>
                </a:rPr>
                <a:t>μεμβράνη</a:t>
              </a:r>
              <a:endParaRPr lang="el-GR" b="1" dirty="0">
                <a:solidFill>
                  <a:srgbClr val="FFC000"/>
                </a:solidFill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12" y="4016697"/>
              <a:ext cx="2637841" cy="184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1753" y="4725144"/>
              <a:ext cx="560387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2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16632"/>
            <a:ext cx="8280920" cy="2592288"/>
          </a:xfrm>
        </p:spPr>
        <p:txBody>
          <a:bodyPr/>
          <a:lstStyle/>
          <a:p>
            <a:pPr marL="18288" indent="0" algn="ctr">
              <a:lnSpc>
                <a:spcPct val="150000"/>
              </a:lnSpc>
              <a:buNone/>
            </a:pPr>
            <a:r>
              <a:rPr lang="el-GR" b="1" dirty="0" smtClean="0">
                <a:effectLst/>
              </a:rPr>
              <a:t>Άρα </a:t>
            </a:r>
            <a:r>
              <a:rPr lang="el-GR" b="1" dirty="0" smtClean="0">
                <a:solidFill>
                  <a:srgbClr val="FFC000"/>
                </a:solidFill>
              </a:rPr>
              <a:t>ΔΙΑΧΥΣΗ</a:t>
            </a:r>
            <a:r>
              <a:rPr lang="el-GR" b="1" dirty="0" smtClean="0">
                <a:effectLst/>
              </a:rPr>
              <a:t> είναι η διαδικασία κατά την οποία επιτυγχάνεται η </a:t>
            </a:r>
            <a:r>
              <a:rPr lang="el-GR" b="1" dirty="0" smtClean="0">
                <a:solidFill>
                  <a:srgbClr val="00B0F0"/>
                </a:solidFill>
                <a:effectLst/>
              </a:rPr>
              <a:t>εξίσωση των συγκεντρώσεων</a:t>
            </a:r>
            <a:r>
              <a:rPr lang="el-GR" b="1" dirty="0" smtClean="0">
                <a:effectLst/>
              </a:rPr>
              <a:t> ανάμεσα σε δύο διαλύματα, με τη </a:t>
            </a:r>
            <a:r>
              <a:rPr lang="el-GR" b="1" dirty="0" smtClean="0">
                <a:solidFill>
                  <a:srgbClr val="FFC000"/>
                </a:solidFill>
              </a:rPr>
              <a:t>μετακίνηση μορίων από τα πυκνότερα προς τα αραιότερα διαλύματα</a:t>
            </a:r>
            <a:endParaRPr lang="el-GR" b="1" dirty="0">
              <a:solidFill>
                <a:srgbClr val="FFC0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334572" y="2780928"/>
            <a:ext cx="4176464" cy="2240195"/>
            <a:chOff x="1547664" y="3133021"/>
            <a:chExt cx="5688295" cy="303228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645024"/>
              <a:ext cx="5688295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51720" y="313978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πυκνότερο</a:t>
              </a:r>
              <a:endPara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3133021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αραιότερο</a:t>
              </a:r>
              <a:endPara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552" y="58772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Η μεταφορά αυτή είναι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παθητική</a:t>
            </a:r>
            <a:r>
              <a:rPr lang="el-GR" b="1" dirty="0" smtClean="0"/>
              <a:t>, δηλαδή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b="1" dirty="0" smtClean="0"/>
              <a:t> απαιτείται ενέργεια.</a:t>
            </a:r>
            <a:endParaRPr lang="el-GR" b="1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5004048" y="3232116"/>
            <a:ext cx="3840201" cy="1748527"/>
            <a:chOff x="5148064" y="3222084"/>
            <a:chExt cx="3840201" cy="174852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222084"/>
              <a:ext cx="3840201" cy="17361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868144" y="4662834"/>
              <a:ext cx="273630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solidFill>
                    <a:srgbClr val="FF0000"/>
                  </a:solidFill>
                </a:rPr>
                <a:t>Ημιπερατή μεμβράνη</a:t>
              </a:r>
              <a:endParaRPr lang="el-GR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389540"/>
            <a:ext cx="4464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Οι μονοκύτταροι οργανισμοί, όπως είναι και η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αμοιβάδα</a:t>
            </a:r>
            <a:r>
              <a:rPr lang="el-GR" b="1" dirty="0" smtClean="0"/>
              <a:t> ανταλλάσσουν ουσίες με το περιβάλλον ακριβώς με αυτόν τον τρόπο </a:t>
            </a:r>
            <a:r>
              <a:rPr lang="el-GR" b="1" dirty="0" smtClean="0">
                <a:sym typeface="Wingdings" pitchFamily="2" charset="2"/>
              </a:rPr>
              <a:t>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sym typeface="Wingdings" pitchFamily="2" charset="2"/>
              </a:rPr>
              <a:t>με διάχυση</a:t>
            </a:r>
            <a:endParaRPr lang="el-GR" b="1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4860032" y="4005064"/>
            <a:ext cx="2988940" cy="2021582"/>
            <a:chOff x="5220072" y="4437112"/>
            <a:chExt cx="2628900" cy="17335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437112"/>
              <a:ext cx="2628900" cy="1733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20072" y="443711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solidFill>
                    <a:srgbClr val="FF0000"/>
                  </a:solidFill>
                </a:rPr>
                <a:t>αναπνοή</a:t>
              </a:r>
              <a:endParaRPr lang="el-GR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763951" cy="281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τοιχειώδες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Στοιχειώδες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Στοιχειώδες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170</TotalTime>
  <Words>245</Words>
  <Application>Microsoft Office PowerPoint</Application>
  <PresentationFormat>Προβολή στην οθόνη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Στοιχειώδες</vt:lpstr>
      <vt:lpstr>ΜΕΤΑΦΟΡΑ  &amp;  ΑΠΟΒΟΛΗ ΟΥΣΙΩΝ</vt:lpstr>
      <vt:lpstr>Δ Ι Α Χ Υ Σ 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ΜΕΤΑΦΟΡΑ  &amp;  ΑΠΟΒΟΛΗ ΟΥΣΙΩΝ</dc:title>
  <dc:creator>YianFan</dc:creator>
  <cp:lastModifiedBy>YianFan</cp:lastModifiedBy>
  <cp:revision>16</cp:revision>
  <dcterms:created xsi:type="dcterms:W3CDTF">2020-04-24T10:15:40Z</dcterms:created>
  <dcterms:modified xsi:type="dcterms:W3CDTF">2020-04-24T13:06:20Z</dcterms:modified>
</cp:coreProperties>
</file>