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69" d="100"/>
          <a:sy n="69" d="100"/>
        </p:scale>
        <p:origin x="-156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955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Πηγή: Επιμορφωτικό Υλικό Β1.1 ΤΠΕ, 10η Συνεδρία: Κοινωνικά δίκτυα και Εκπαίδευση. Εκπαιδευτικές Κοινότητες.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AFC"/>
          </a:solidFill>
          <a:ln w="12700">
            <a:solidFill>
              <a:srgbClr val="F7FAF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5943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EA7A8"/>
                </a:solidFill>
              </a:rPr>
              <a:t>10η Ενότητα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66928" y="1005840"/>
            <a:ext cx="7955280" cy="1508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Κοινωνικά δίκτυα</a:t>
            </a:r>
            <a:endParaRPr lang="en-US" sz="3700" dirty="0"/>
          </a:p>
          <a:p>
            <a:pPr marL="0" indent="0">
              <a:buNone/>
            </a:pPr>
            <a:r>
              <a:rPr lang="en-US" sz="3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και Εκπαιδευτικές Κοινότητες</a:t>
            </a:r>
            <a:endParaRPr lang="en-US" sz="3700" dirty="0"/>
          </a:p>
        </p:txBody>
      </p:sp>
      <p:sp>
        <p:nvSpPr>
          <p:cNvPr id="5" name="Text 3"/>
          <p:cNvSpPr/>
          <p:nvPr/>
        </p:nvSpPr>
        <p:spPr>
          <a:xfrm>
            <a:off x="594360" y="2788920"/>
            <a:ext cx="6217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F6B7A"/>
                </a:solidFill>
              </a:rPr>
              <a:t>Επιμόρφωση Β1 επιπέδου ΤΠΕ • Συστάδα Β1.1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9244584" y="2020824"/>
            <a:ext cx="1280160" cy="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244584" y="2020824"/>
            <a:ext cx="2194560" cy="68580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244584" y="2020824"/>
            <a:ext cx="274320" cy="205740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24744" y="1792224"/>
            <a:ext cx="914400" cy="91440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1792224"/>
            <a:ext cx="502920" cy="237744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1792224"/>
            <a:ext cx="0" cy="137160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439144" y="2706624"/>
            <a:ext cx="0" cy="146304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439144" y="2706624"/>
            <a:ext cx="0" cy="137160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027664" y="4169664"/>
            <a:ext cx="0" cy="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027664" y="4169664"/>
            <a:ext cx="0" cy="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18904" y="4078224"/>
            <a:ext cx="0" cy="0"/>
          </a:xfrm>
          <a:prstGeom prst="line">
            <a:avLst/>
          </a:prstGeom>
          <a:noFill/>
          <a:ln w="19050">
            <a:solidFill>
              <a:srgbClr val="1EA7A8">
                <a:alpha val="6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098280" y="1874520"/>
            <a:ext cx="566928" cy="566928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👥</a:t>
            </a:r>
            <a:endParaRPr lang="en-US" sz="2300" dirty="0"/>
          </a:p>
        </p:txBody>
      </p:sp>
      <p:sp>
        <p:nvSpPr>
          <p:cNvPr id="18" name="Text 16"/>
          <p:cNvSpPr/>
          <p:nvPr/>
        </p:nvSpPr>
        <p:spPr>
          <a:xfrm>
            <a:off x="10378440" y="1645920"/>
            <a:ext cx="566928" cy="56692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💬</a:t>
            </a:r>
            <a:endParaRPr lang="en-US" sz="2300" dirty="0"/>
          </a:p>
        </p:txBody>
      </p:sp>
      <p:sp>
        <p:nvSpPr>
          <p:cNvPr id="19" name="Text 17"/>
          <p:cNvSpPr/>
          <p:nvPr/>
        </p:nvSpPr>
        <p:spPr>
          <a:xfrm>
            <a:off x="11292840" y="2560320"/>
            <a:ext cx="566928" cy="566928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📚</a:t>
            </a:r>
            <a:endParaRPr lang="en-US" sz="2300" dirty="0"/>
          </a:p>
        </p:txBody>
      </p:sp>
      <p:sp>
        <p:nvSpPr>
          <p:cNvPr id="20" name="Text 18"/>
          <p:cNvSpPr/>
          <p:nvPr/>
        </p:nvSpPr>
        <p:spPr>
          <a:xfrm>
            <a:off x="10881360" y="4023360"/>
            <a:ext cx="566928" cy="566928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🔗</a:t>
            </a:r>
            <a:endParaRPr lang="en-US" sz="2300" dirty="0"/>
          </a:p>
        </p:txBody>
      </p:sp>
      <p:sp>
        <p:nvSpPr>
          <p:cNvPr id="21" name="Text 19"/>
          <p:cNvSpPr/>
          <p:nvPr/>
        </p:nvSpPr>
        <p:spPr>
          <a:xfrm>
            <a:off x="9372600" y="3931920"/>
            <a:ext cx="566928" cy="566928"/>
          </a:xfrm>
          <a:prstGeom prst="rect">
            <a:avLst/>
          </a:prstGeom>
          <a:solidFill>
            <a:srgbClr val="D76558"/>
          </a:solidFill>
          <a:ln>
            <a:solidFill>
              <a:srgbClr val="D7655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🧭</a:t>
            </a:r>
            <a:endParaRPr lang="en-US" sz="2300" dirty="0"/>
          </a:p>
        </p:txBody>
      </p:sp>
      <p:sp>
        <p:nvSpPr>
          <p:cNvPr id="22" name="Text 20"/>
          <p:cNvSpPr/>
          <p:nvPr/>
        </p:nvSpPr>
        <p:spPr>
          <a:xfrm>
            <a:off x="8869680" y="3017520"/>
            <a:ext cx="566928" cy="566928"/>
          </a:xfrm>
          <a:prstGeom prst="rect">
            <a:avLst/>
          </a:prstGeom>
          <a:solidFill>
            <a:srgbClr val="17324D"/>
          </a:solidFill>
          <a:ln>
            <a:solidFill>
              <a:srgbClr val="17324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🧠</a:t>
            </a:r>
            <a:endParaRPr lang="en-US" sz="2300" dirty="0"/>
          </a:p>
        </p:txBody>
      </p:sp>
      <p:sp>
        <p:nvSpPr>
          <p:cNvPr id="23" name="Text 21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01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Κριτική επισκόπηση: πίσω από την ελκυστική εικόνα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Τα εμπορικά κοινωνικά δίκτυα απαιτούν παιδαγωγική και κριτική διαχείριση.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777240" y="1828800"/>
            <a:ext cx="685800" cy="685800"/>
          </a:xfrm>
          <a:prstGeom prst="rect">
            <a:avLst/>
          </a:prstGeom>
          <a:solidFill>
            <a:srgbClr val="D76558"/>
          </a:solidFill>
          <a:ln>
            <a:solidFill>
              <a:srgbClr val="D7655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💸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1645920" y="1810512"/>
            <a:ext cx="4434840" cy="1051560"/>
          </a:xfrm>
          <a:prstGeom prst="rect">
            <a:avLst/>
          </a:prstGeom>
          <a:solidFill>
            <a:srgbClr val="F7FAFC"/>
          </a:solidFill>
          <a:ln w="12700">
            <a:solidFill>
              <a:srgbClr val="D7655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Εμπορικό μοντέλο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συλλογή και αξιοποίηση προσωπικών δεδομένων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6446520" y="1828800"/>
            <a:ext cx="685800" cy="685800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⚠️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7315200" y="1810512"/>
            <a:ext cx="44348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Εθιστικοί μηχανισμοί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push ειδοποιήσεις, infinite scroll, likes, shares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777240" y="3886200"/>
            <a:ext cx="685800" cy="685800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🧭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1645920" y="3867912"/>
            <a:ext cx="4434840" cy="1051560"/>
          </a:xfrm>
          <a:prstGeom prst="rect">
            <a:avLst/>
          </a:prstGeom>
          <a:solidFill>
            <a:srgbClr val="F7FAFC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Αλγοριθμική κατεύθυνση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εξατομίκευση ροής και επιρροή στις προτιμήσεις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46520" y="3886200"/>
            <a:ext cx="685800" cy="685800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🫧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7315200" y="3867912"/>
            <a:ext cx="44348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Filter bubbles / echo chambers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ενίσχυση ίδιων απόψεων, πόλωση, μειωμένη κριτική σκέψη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1828800" y="5715000"/>
            <a:ext cx="8458200" cy="329184"/>
          </a:xfrm>
          <a:prstGeom prst="rect">
            <a:avLst/>
          </a:prstGeom>
          <a:solidFill>
            <a:srgbClr val="DDF5F0"/>
          </a:solidFill>
          <a:ln>
            <a:solidFill>
              <a:srgbClr val="1EA7A8">
                <a:alpha val="90000"/>
              </a:srgbClr>
            </a:solidFill>
          </a:ln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EA7A8"/>
                </a:solidFill>
              </a:rPr>
              <a:t>Εκπαιδευτική απάντηση: ασφαλέστερα περιβάλλοντα + κριτικός ψηφιακός γραμματισμός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Δραστηριότητα: «Πώς με βλέπει ο αλγόριθμος;»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Στόχος: οι μαθητές να κατανοήσουν πώς διαμορφώνεται η ροή τους και πώς επηρεάζονται οι επιλογές τους.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1325880" y="3154680"/>
            <a:ext cx="1508760" cy="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  <a:tailEnd type="triangle"/>
          </a:ln>
        </p:spPr>
      </p:sp>
      <p:sp>
        <p:nvSpPr>
          <p:cNvPr id="6" name="Shape 4"/>
          <p:cNvSpPr/>
          <p:nvPr/>
        </p:nvSpPr>
        <p:spPr>
          <a:xfrm>
            <a:off x="3657600" y="3154680"/>
            <a:ext cx="1508760" cy="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  <a:tailEnd type="triangle"/>
          </a:ln>
        </p:spPr>
      </p:sp>
      <p:sp>
        <p:nvSpPr>
          <p:cNvPr id="7" name="Shape 5"/>
          <p:cNvSpPr/>
          <p:nvPr/>
        </p:nvSpPr>
        <p:spPr>
          <a:xfrm>
            <a:off x="5989320" y="3154680"/>
            <a:ext cx="1508760" cy="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8321040" y="3154680"/>
            <a:ext cx="1508760" cy="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  <a:tailEnd type="triangle"/>
          </a:ln>
        </p:spPr>
      </p:sp>
      <p:sp>
        <p:nvSpPr>
          <p:cNvPr id="9" name="Text 7"/>
          <p:cNvSpPr/>
          <p:nvPr/>
        </p:nvSpPr>
        <p:spPr>
          <a:xfrm>
            <a:off x="960120" y="2587752"/>
            <a:ext cx="566928" cy="56692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1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685800" y="3310128"/>
            <a:ext cx="1783080" cy="960120"/>
          </a:xfrm>
          <a:prstGeom prst="rect">
            <a:avLst/>
          </a:prstGeom>
          <a:solidFill>
            <a:srgbClr val="E7F0FA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Καταγραφή ροής</a:t>
            </a:r>
            <a:endParaRPr lang="en-US" sz="1280" dirty="0"/>
          </a:p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3–5 ημέρες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291840" y="2587752"/>
            <a:ext cx="566928" cy="56692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2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3017520" y="3310128"/>
            <a:ext cx="1783080" cy="96012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Ταξινόμηση</a:t>
            </a:r>
            <a:endParaRPr lang="en-US" sz="1280" dirty="0"/>
          </a:p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θεμάτων / συναισθημάτων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5623560" y="2587752"/>
            <a:ext cx="566928" cy="56692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3</a:t>
            </a:r>
            <a:endParaRPr lang="en-US" sz="2300" dirty="0"/>
          </a:p>
        </p:txBody>
      </p:sp>
      <p:sp>
        <p:nvSpPr>
          <p:cNvPr id="14" name="Text 12"/>
          <p:cNvSpPr/>
          <p:nvPr/>
        </p:nvSpPr>
        <p:spPr>
          <a:xfrm>
            <a:off x="5349240" y="3310128"/>
            <a:ext cx="1783080" cy="960120"/>
          </a:xfrm>
          <a:prstGeom prst="rect">
            <a:avLst/>
          </a:prstGeom>
          <a:solidFill>
            <a:srgbClr val="E7F0FA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Πειραματική</a:t>
            </a:r>
            <a:endParaRPr lang="en-US" sz="1280" dirty="0"/>
          </a:p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αλλαγή αναζήτησης</a:t>
            </a:r>
            <a:endParaRPr lang="en-US" sz="1280" dirty="0"/>
          </a:p>
        </p:txBody>
      </p:sp>
      <p:sp>
        <p:nvSpPr>
          <p:cNvPr id="15" name="Text 13"/>
          <p:cNvSpPr/>
          <p:nvPr/>
        </p:nvSpPr>
        <p:spPr>
          <a:xfrm>
            <a:off x="7955280" y="2587752"/>
            <a:ext cx="566928" cy="56692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4</a:t>
            </a:r>
            <a:endParaRPr lang="en-US" sz="2300" dirty="0"/>
          </a:p>
        </p:txBody>
      </p:sp>
      <p:sp>
        <p:nvSpPr>
          <p:cNvPr id="16" name="Text 14"/>
          <p:cNvSpPr/>
          <p:nvPr/>
        </p:nvSpPr>
        <p:spPr>
          <a:xfrm>
            <a:off x="7680960" y="3310128"/>
            <a:ext cx="1783080" cy="96012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Σύγκριση</a:t>
            </a:r>
            <a:endParaRPr lang="en-US" sz="1280" dirty="0"/>
          </a:p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πριν &amp; μετά</a:t>
            </a:r>
            <a:endParaRPr lang="en-US" sz="1280" dirty="0"/>
          </a:p>
        </p:txBody>
      </p:sp>
      <p:sp>
        <p:nvSpPr>
          <p:cNvPr id="17" name="Text 15"/>
          <p:cNvSpPr/>
          <p:nvPr/>
        </p:nvSpPr>
        <p:spPr>
          <a:xfrm>
            <a:off x="10287000" y="2587752"/>
            <a:ext cx="566928" cy="56692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5</a:t>
            </a:r>
            <a:endParaRPr lang="en-US" sz="2300" dirty="0"/>
          </a:p>
        </p:txBody>
      </p:sp>
      <p:sp>
        <p:nvSpPr>
          <p:cNvPr id="18" name="Text 16"/>
          <p:cNvSpPr/>
          <p:nvPr/>
        </p:nvSpPr>
        <p:spPr>
          <a:xfrm>
            <a:off x="10012680" y="3310128"/>
            <a:ext cx="1783080" cy="960120"/>
          </a:xfrm>
          <a:prstGeom prst="rect">
            <a:avLst/>
          </a:prstGeom>
          <a:solidFill>
            <a:srgbClr val="E7F0FA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Infographic</a:t>
            </a:r>
            <a:endParaRPr lang="en-US" sz="1280" dirty="0"/>
          </a:p>
          <a:p>
            <a:pPr marL="0" indent="0">
              <a:buNone/>
            </a:pPr>
            <a:r>
              <a:rPr lang="en-US" sz="1280" b="1" dirty="0">
                <a:solidFill>
                  <a:srgbClr val="1B2633"/>
                </a:solidFill>
              </a:rPr>
              <a:t>και συζήτηση</a:t>
            </a:r>
            <a:endParaRPr lang="en-US" sz="1280" dirty="0"/>
          </a:p>
        </p:txBody>
      </p:sp>
      <p:sp>
        <p:nvSpPr>
          <p:cNvPr id="19" name="Text 17"/>
          <p:cNvSpPr/>
          <p:nvPr/>
        </p:nvSpPr>
        <p:spPr>
          <a:xfrm>
            <a:off x="960120" y="484632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76558"/>
                </a:solidFill>
              </a:rPr>
              <a:t>Ερώτημα ολομέλειας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60120" y="5257800"/>
            <a:ext cx="9966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D"/>
                </a:solidFill>
              </a:rPr>
              <a:t>Πόσο «ελεύθερες» είναι οι επιλογές μας στα ψηφιακά κοινωνικά δίκτυα;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Παραδείγματα διαδικτυακών κοινοτήτων με εκπαιδευτικό ενδιαφέρον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Διαφορετικοί στόχοι, κοινό στοιχείο: δικτύωση, υποστήριξη και ανταλλαγή γνώσης.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685800" y="1828800"/>
            <a:ext cx="3063240" cy="105156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eTwinning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ευρωπαϊκές σχολικές συνεργασίες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480560" y="1828800"/>
            <a:ext cx="3063240" cy="105156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Διάλογος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σενάρια γλωσσικών μαθημάτων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275320" y="1828800"/>
            <a:ext cx="3063240" cy="1051560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Logo στην εκπαίδευση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παιδαγωγική αξιοποίηση Logo-like περιβαλλόντων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2606040" y="4343400"/>
            <a:ext cx="3063240" cy="1051560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Εξ αποστάσεως Εκπαίδευση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άτυπη στήριξη στην πανδημία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6400800" y="4343400"/>
            <a:ext cx="3063240" cy="1051560"/>
          </a:xfrm>
          <a:prstGeom prst="rect">
            <a:avLst/>
          </a:prstGeom>
          <a:solidFill>
            <a:srgbClr val="FFECEC"/>
          </a:solidFill>
          <a:ln w="12700">
            <a:solidFill>
              <a:srgbClr val="D7655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Academia.edu / ResearchGate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ακαδημαϊκή δικτύωση και δημοσιεύσεις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371600" y="5669280"/>
            <a:ext cx="9509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Κλειδί λειτουργίας: σαφές πεδίο ενδιαφέροντος + ενεργή συνεισφορά + οργάνωση υλικού.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Από τα παραδοσιακά μοντέλα στη συμμετοχική επαγγελματική μάθηση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Η διαδικτυακή κοινότητα υπερβαίνει τη σύντομη, ομοιόμορφη και μεταδοτική επιμόρφωση.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822960" y="1691640"/>
            <a:ext cx="4480560" cy="3291840"/>
          </a:xfrm>
          <a:prstGeom prst="rect">
            <a:avLst/>
          </a:prstGeom>
          <a:solidFill>
            <a:srgbClr val="FFECEC"/>
          </a:solidFill>
          <a:ln w="12700">
            <a:solidFill>
              <a:srgbClr val="D7655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Παραδοσιακά μοντέλα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one-size-fits-all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cascade model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σύντομη διάρκεια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διάλεξη / παρουσίαση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μικρή συμμετοχή στον σχεδιασμό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903720" y="1691640"/>
            <a:ext cx="4480560" cy="329184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Διαδικτυακή κοινότητα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διά βίου συμμετοχή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αναστοχασμός στην πράξη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διαμοιρασμένη εμπειρία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αλληλοϋποστήριξη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• ανακατασκευή παιδαγωγικής ταυτότητας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68112" y="3291840"/>
            <a:ext cx="118872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  <a:tailEnd type="triangle"/>
          </a:ln>
        </p:spPr>
      </p:sp>
      <p:sp>
        <p:nvSpPr>
          <p:cNvPr id="8" name="Text 6"/>
          <p:cNvSpPr/>
          <p:nvPr/>
        </p:nvSpPr>
        <p:spPr>
          <a:xfrm>
            <a:off x="2743200" y="5486400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7324D"/>
                </a:solidFill>
              </a:rPr>
              <a:t>εκπαιδευτικός ως αναστοχαζόμενος επαγγελματίας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Παράγοντες επιτυχίας μιας διαδικτυακής κοινότητας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Η τεχνολογία είναι αναγκαία, αλλά δεν αρκεί· κρίσιμη είναι η ποιότητα συμμετοχής και συντονισμού.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822960" y="1783080"/>
            <a:ext cx="658368" cy="658368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🌐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1645920" y="1755648"/>
            <a:ext cx="4343400" cy="1069848"/>
          </a:xfrm>
          <a:prstGeom prst="rect">
            <a:avLst/>
          </a:prstGeom>
          <a:solidFill>
            <a:srgbClr val="F7FAFC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Ψηφιακό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οικοσύστημα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προσομοιάζει εμπειρία διά ζώσης κοινότητας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6400800" y="1783080"/>
            <a:ext cx="658368" cy="65836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🧭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7223760" y="1755648"/>
            <a:ext cx="434340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Ρόλος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συντονιστή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ενθαρρύνει, υποστηρίζει, ανατροφοδοτεί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822960" y="3886200"/>
            <a:ext cx="658368" cy="658368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🤝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1645920" y="3858768"/>
            <a:ext cx="4343400" cy="1069848"/>
          </a:xfrm>
          <a:prstGeom prst="rect">
            <a:avLst/>
          </a:prstGeom>
          <a:solidFill>
            <a:srgbClr val="F7FAFC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Εμπιστοσύνη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και σχέσεις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προσωπική γνωριμία, αίσθηση του ανήκειν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00800" y="3886200"/>
            <a:ext cx="658368" cy="658368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🔥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7223760" y="3858768"/>
            <a:ext cx="434340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Ενεργός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πυρήνας</a:t>
            </a:r>
            <a:endParaRPr lang="en-US" sz="1450" dirty="0"/>
          </a:p>
          <a:p>
            <a:pPr marL="0" indent="0">
              <a:buNone/>
            </a:pPr>
            <a:r>
              <a:rPr lang="en-US" sz="1450" b="1" dirty="0">
                <a:solidFill>
                  <a:srgbClr val="1B2633"/>
                </a:solidFill>
              </a:rPr>
              <a:t>ρόλοι, πρωτοβουλίες, βιωσιμότητα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Εργαλεία και «ενδείξεις ζωής»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Μια κοινότητα φαίνεται ότι ζει όταν παράγει, συζητά, συμμετέχει και αυτοαξιολογείται.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731520" y="1536192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F6B7A"/>
                </a:solidFill>
              </a:rPr>
              <a:t>Πεδίο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2971800" y="1536192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F6B7A"/>
                </a:solidFill>
              </a:rPr>
              <a:t>Ενδεικτικά εργαλεία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7315200" y="1536192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F6B7A"/>
                </a:solidFill>
              </a:rPr>
              <a:t>Ένδειξη ζωής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685800" y="1828800"/>
            <a:ext cx="1965960" cy="676656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1B2633"/>
                </a:solidFill>
              </a:rPr>
              <a:t>Οργάνωση υλικού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880360" y="1828800"/>
            <a:ext cx="397764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φάκελοι, βιβλιοθήκες, ετικέτες, RSS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178040" y="1828800"/>
            <a:ext cx="434340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κατέβασμα, επεξεργασία, νέα συνεισφορά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85800" y="2852928"/>
            <a:ext cx="1965960" cy="676656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1B2633"/>
                </a:solidFill>
              </a:rPr>
              <a:t>Συσκέψεις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880360" y="2852928"/>
            <a:ext cx="397764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ημερολόγιο, φόρα, τηλεδιασκέψεις, ψηφοφορίες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7178040" y="2852928"/>
            <a:ext cx="434340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συχνότητα, συμμετοχή, αποφάσεις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85800" y="3877056"/>
            <a:ext cx="1965960" cy="676656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1B2633"/>
                </a:solidFill>
              </a:rPr>
              <a:t>Σχέσεις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880360" y="3877056"/>
            <a:ext cx="397764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προφίλ, άτυπες ομάδες, σύγχρονη επικοινωνία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7178040" y="3877056"/>
            <a:ext cx="434340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εμπειρίες, εμπιστοσύνη, αλληλεπίδραση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85800" y="4901184"/>
            <a:ext cx="1965960" cy="676656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1B2633"/>
                </a:solidFill>
              </a:rPr>
              <a:t>Αίσθημα κοινότητας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880360" y="4901184"/>
            <a:ext cx="397764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δημοσκοπήσεις, στατιστικά, επιβραβεύσεις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7178040" y="4901184"/>
            <a:ext cx="434340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B2633"/>
                </a:solidFill>
              </a:rPr>
              <a:t>αναστοχασμός, αναγνώριση, συνδιαχείριση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Η e-me ως περιβάλλον επικοινωνίας και διασύνδεσης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Η πλατφόρμα υποστηρίζει ισότιμη σχέση μαθητή–εκπαιδευτικού και πολλαπλά δίκτυα / Κυψέλες.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6080760" y="3154680"/>
            <a:ext cx="0" cy="0"/>
          </a:xfrm>
          <a:prstGeom prst="line">
            <a:avLst/>
          </a:prstGeom>
          <a:noFill/>
          <a:ln w="19050">
            <a:solidFill>
              <a:srgbClr val="1EA7A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080760" y="3154680"/>
            <a:ext cx="2926080" cy="0"/>
          </a:xfrm>
          <a:prstGeom prst="line">
            <a:avLst/>
          </a:prstGeom>
          <a:noFill/>
          <a:ln w="19050">
            <a:solidFill>
              <a:srgbClr val="1EA7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080760" y="3154680"/>
            <a:ext cx="0" cy="1325880"/>
          </a:xfrm>
          <a:prstGeom prst="line">
            <a:avLst/>
          </a:prstGeom>
          <a:noFill/>
          <a:ln w="19050">
            <a:solidFill>
              <a:srgbClr val="1EA7A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080760" y="3154680"/>
            <a:ext cx="2926080" cy="1325880"/>
          </a:xfrm>
          <a:prstGeom prst="line">
            <a:avLst/>
          </a:prstGeom>
          <a:noFill/>
          <a:ln w="19050">
            <a:solidFill>
              <a:srgbClr val="1EA7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66360" y="2560320"/>
            <a:ext cx="1828800" cy="114300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B2633"/>
                </a:solidFill>
              </a:rPr>
              <a:t>e-me</a:t>
            </a:r>
            <a:endParaRPr lang="en-US" sz="1900" dirty="0"/>
          </a:p>
          <a:p>
            <a:pPr marL="0" indent="0">
              <a:buNone/>
            </a:pPr>
            <a:r>
              <a:rPr lang="en-US" sz="1900" b="1" dirty="0">
                <a:solidFill>
                  <a:srgbClr val="1B2633"/>
                </a:solidFill>
              </a:rPr>
              <a:t>Κυψέλη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1005840" y="1554480"/>
            <a:ext cx="2514600" cy="82296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Επαφές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αιτήματα, block, προφίλ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8641080" y="1554480"/>
            <a:ext cx="2651760" cy="822960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e-me connect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μηνύματα, ήχος, βίντεο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1005840" y="4206240"/>
            <a:ext cx="2606040" cy="82296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Τοίχος Κυψέλης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βασικό κανάλι επικοινωνίας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8366760" y="4206240"/>
            <a:ext cx="2926080" cy="822960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Κινητές συσκευές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1B2633"/>
                </a:solidFill>
              </a:rPr>
              <a:t>ενημέρωση και ανταπόκριση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2103120" y="5650992"/>
            <a:ext cx="7955280" cy="329184"/>
          </a:xfrm>
          <a:prstGeom prst="rect">
            <a:avLst/>
          </a:prstGeom>
          <a:solidFill>
            <a:srgbClr val="DDF5F0"/>
          </a:solidFill>
          <a:ln>
            <a:solidFill>
              <a:srgbClr val="1EA7A8">
                <a:alpha val="90000"/>
              </a:srgbClr>
            </a:solidFill>
          </a:ln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EA7A8"/>
                </a:solidFill>
              </a:rPr>
              <a:t>Η επικοινωνία τροφοδοτεί τη συνδεσιμότητα και τη μετατροπή ομάδας σε κοινότητα πρακτικής.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Η e-me και η οργάνωση περιεχομένου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Από την ανάρτηση αρχείων στη συνεργατική διαμόρφωση τεχνουργημάτων.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822960" y="1828800"/>
            <a:ext cx="685800" cy="685800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📁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1645920" y="1783080"/>
            <a:ext cx="4251960" cy="100584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Αρχεία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κοινόχρηστοι φάκελοι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συνεργατικά έγγραφα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0" y="1828800"/>
            <a:ext cx="685800" cy="685800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💎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7223760" y="1783080"/>
            <a:ext cx="4251960" cy="1005840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e-portfolio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ηλεκτρονικός ατομικός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φάκελος δεξιοτήτων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3886200"/>
            <a:ext cx="685800" cy="685800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🧩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1645920" y="3840480"/>
            <a:ext cx="4251960" cy="100584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e-me content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διαδραστικά αντικείμενα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και πόροι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0" y="3886200"/>
            <a:ext cx="685800" cy="685800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🌱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7223760" y="3840480"/>
            <a:ext cx="4251960" cy="1005840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my Photodentro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προσωπικό αποθετήριο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B2633"/>
                </a:solidFill>
              </a:rPr>
              <a:t>μαθησιακών αντικειμένων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5532120"/>
            <a:ext cx="9966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D"/>
                </a:solidFill>
              </a:rPr>
              <a:t>Παιδαγωγική αξία: τεκμηρίωση, διαμοιρασμός, συνεργασία, ανάδειξη προόδου.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Η Κυψέλη ως χώρος συνεργασίας και οικοδόμησης γνώσης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Μια Κυψέλη μπορεί να αντιπροσωπεύει τάξη, ομάδα project, όμιλο, σχολείο ή συνεργασία σχολείων.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914400" y="1965960"/>
            <a:ext cx="2011680" cy="658368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Υπεύθυνος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2926080"/>
            <a:ext cx="2011680" cy="658368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Μέλη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74920" y="1965960"/>
            <a:ext cx="2103120" cy="658368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Χώρος εργασίας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74920" y="2926080"/>
            <a:ext cx="2103120" cy="658368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Κανάλια επικοινωνίας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915400" y="2450592"/>
            <a:ext cx="2103120" cy="658368"/>
          </a:xfrm>
          <a:prstGeom prst="rect">
            <a:avLst/>
          </a:prstGeom>
          <a:solidFill>
            <a:srgbClr val="FFECEC"/>
          </a:solidFill>
          <a:ln w="12700">
            <a:solidFill>
              <a:srgbClr val="D7655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Ιστολόγιο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προβολή έργου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2971800" y="2286000"/>
            <a:ext cx="1920240" cy="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2971800" y="3246120"/>
            <a:ext cx="1920240" cy="0"/>
          </a:xfrm>
          <a:prstGeom prst="line">
            <a:avLst/>
          </a:prstGeom>
          <a:noFill/>
          <a:ln w="25400">
            <a:solidFill>
              <a:srgbClr val="2C5F89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7223760" y="2286000"/>
            <a:ext cx="1508760" cy="457200"/>
          </a:xfrm>
          <a:prstGeom prst="line">
            <a:avLst/>
          </a:prstGeom>
          <a:noFill/>
          <a:ln w="25400">
            <a:solidFill>
              <a:srgbClr val="E7A13D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7223760" y="3246120"/>
            <a:ext cx="1508760" cy="0"/>
          </a:xfrm>
          <a:prstGeom prst="line">
            <a:avLst/>
          </a:prstGeom>
          <a:noFill/>
          <a:ln w="25400">
            <a:solidFill>
              <a:srgbClr val="6B4E71"/>
            </a:solidFill>
            <a:prstDash val="solid"/>
            <a:tailEnd type="triangle"/>
          </a:ln>
        </p:spPr>
      </p:sp>
      <p:sp>
        <p:nvSpPr>
          <p:cNvPr id="14" name="Text 12"/>
          <p:cNvSpPr/>
          <p:nvPr/>
        </p:nvSpPr>
        <p:spPr>
          <a:xfrm>
            <a:off x="1965960" y="4617720"/>
            <a:ext cx="8321040" cy="82296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Κυψέλη = κοινότητα μάθησης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όταν ενεργοποιεί ρόλους, διάλογο, υλικό και κοινά παραδοτέα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Τρία μοντέλα αξιοποίησης της e-me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Η πλατφόρμα λειτουργεί συμπληρωματικά προς τη διά ζώσης τάξη και επεκτείνει τον χώρο/χρόνο συνεργασίας.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1828800" y="1755648"/>
            <a:ext cx="731520" cy="731520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🚀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2971800" cy="658368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Μαθητικά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σχέδια δράσης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31520" y="3639312"/>
            <a:ext cx="297180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B2633"/>
                </a:solidFill>
              </a:rPr>
              <a:t>Τοίχος, Αρχεία, Ανάθεση Εργασιών, ιστολόγιο· υποστήριξη διερευνητικής και ανεστραμμένης μάθησης.</a:t>
            </a:r>
            <a:endParaRPr lang="en-US" sz="1220" dirty="0"/>
          </a:p>
        </p:txBody>
      </p:sp>
      <p:sp>
        <p:nvSpPr>
          <p:cNvPr id="8" name="Text 6"/>
          <p:cNvSpPr/>
          <p:nvPr/>
        </p:nvSpPr>
        <p:spPr>
          <a:xfrm>
            <a:off x="5623560" y="1755648"/>
            <a:ext cx="731520" cy="731520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📚</a:t>
            </a: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4526280" y="2743200"/>
            <a:ext cx="2971800" cy="658368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Κύκλος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ανάγνωσης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526280" y="3639312"/>
            <a:ext cx="297180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B2633"/>
                </a:solidFill>
              </a:rPr>
              <a:t>Επιλογή έργου, επιχειρηματολογία στον Τοίχο, υλικό υποστήριξης, τηλεδιάσκεψη, ηχογραφήσεις και e-portfolio.</a:t>
            </a:r>
            <a:endParaRPr lang="en-US" sz="1220" dirty="0"/>
          </a:p>
        </p:txBody>
      </p:sp>
      <p:sp>
        <p:nvSpPr>
          <p:cNvPr id="11" name="Text 9"/>
          <p:cNvSpPr/>
          <p:nvPr/>
        </p:nvSpPr>
        <p:spPr>
          <a:xfrm>
            <a:off x="9418320" y="1755648"/>
            <a:ext cx="731520" cy="731520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🏅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8321040" y="2743200"/>
            <a:ext cx="2971800" cy="658368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Όμιλοι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8321040" y="3639312"/>
            <a:ext cx="297180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B2633"/>
                </a:solidFill>
              </a:rPr>
              <a:t>Μακροχρόνια συνεργασία, μεταφορά εμπειρίας, παλαιά μέλη ως βοηθοί συντονιστές.</a:t>
            </a:r>
            <a:endParaRPr lang="en-US" sz="1220" dirty="0"/>
          </a:p>
        </p:txBody>
      </p:sp>
      <p:sp>
        <p:nvSpPr>
          <p:cNvPr id="14" name="Text 12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Η μάθηση ως κοινωνική συμμετοχή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Η κοινότητα δεν είναι τόπος· είναι πλέγμα σχέσεων, πρακτικών και ταυτοτήτων.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685800" y="1965960"/>
            <a:ext cx="749808" cy="749808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🤝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1600200" y="1874520"/>
            <a:ext cx="3840480" cy="676656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B2633"/>
                </a:solidFill>
              </a:rPr>
              <a:t>Κοινωνικο-πολιτισμικός χαρακτήρας της μάθησης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2971800"/>
            <a:ext cx="749808" cy="749808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🏛️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1600200" y="2880360"/>
            <a:ext cx="3840480" cy="804672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B2633"/>
                </a:solidFill>
              </a:rPr>
              <a:t>Κοινωνικό κεφάλαιο: εμπιστοσύνη, κοινές αξίες, αμοιβαία κατανόηση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4160520"/>
            <a:ext cx="749808" cy="749808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🧩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1600200" y="4069080"/>
            <a:ext cx="3840480" cy="804672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B2633"/>
                </a:solidFill>
              </a:rPr>
              <a:t>Τα μέλη μαθαίνουν συμμετέχοντας σε αυθεντικές πρακτικές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6629400" y="5285232"/>
            <a:ext cx="3474720" cy="0"/>
          </a:xfrm>
          <a:prstGeom prst="line">
            <a:avLst/>
          </a:prstGeom>
          <a:noFill/>
          <a:ln w="38100">
            <a:solidFill>
              <a:srgbClr val="2C5F89"/>
            </a:solidFill>
            <a:prstDash val="solid"/>
            <a:headEnd type="none"/>
            <a:tailEnd type="triangle"/>
          </a:ln>
        </p:spPr>
      </p:sp>
      <p:sp>
        <p:nvSpPr>
          <p:cNvPr id="12" name="Text 10"/>
          <p:cNvSpPr/>
          <p:nvPr/>
        </p:nvSpPr>
        <p:spPr>
          <a:xfrm>
            <a:off x="6400800" y="4983480"/>
            <a:ext cx="1417320" cy="530352"/>
          </a:xfrm>
          <a:prstGeom prst="rect">
            <a:avLst/>
          </a:prstGeom>
          <a:solidFill>
            <a:srgbClr val="F4EEE2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1B2633"/>
                </a:solidFill>
              </a:rPr>
              <a:t>νεοεισερχόμενοι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7818120" y="3566160"/>
            <a:ext cx="1417320" cy="530352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1B2633"/>
                </a:solidFill>
              </a:rPr>
              <a:t>ενδιάμεσα μέλη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9144000" y="2542032"/>
            <a:ext cx="1417320" cy="530352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1B2633"/>
                </a:solidFill>
              </a:rPr>
              <a:t>έμπειρα μέλη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537960" y="1600200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7324D"/>
                </a:solidFill>
              </a:rPr>
              <a:t>μάθηση = γίγνεσθαι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537960" y="208483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F6B7A"/>
                </a:solidFill>
              </a:rPr>
              <a:t>σταδιακή συμμετοχή • μετακίνηση ρόλων • ανακατασκευή ταυτοτήτων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732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49808"/>
            <a:ext cx="2286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DDF5F0"/>
                </a:solidFill>
              </a:rPr>
              <a:t>Σύνθεση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234440"/>
            <a:ext cx="67665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Από την πλατφόρμα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στην κοινότητα μάθησης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68680" y="3063240"/>
            <a:ext cx="2926080" cy="749808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κοινό πεδίο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shared purpose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4572000" y="3063240"/>
            <a:ext cx="2926080" cy="749808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ενεργός συμμετοχή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active participation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8275320" y="3063240"/>
            <a:ext cx="2926080" cy="749808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εμπιστοσύνη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trust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" y="4206240"/>
            <a:ext cx="2926080" cy="749808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οργάνωση υλικού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shared resources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572000" y="4206240"/>
            <a:ext cx="2926080" cy="749808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αναστοχασμός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reflective practice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8275320" y="4206240"/>
            <a:ext cx="2926080" cy="749808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συνδιαχείριση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shared governance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914400" y="5486400"/>
            <a:ext cx="10424160" cy="4572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Στόχος: ένα σχολείο που μαθαίνει μέσα από κοινότητες πρακτικής, ψηφιακή συνεργασία και παιδαγωγική κριτική.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20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Ο κορμός της Κοινότητας Πρακτικής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Τρία στοιχεία συγκροτούν τη λειτουργική ταυτότητα μιας κοινότητας.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3794760" y="4709160"/>
            <a:ext cx="2423160" cy="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217920" y="2468880"/>
            <a:ext cx="2423160" cy="224028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794760" y="4709160"/>
            <a:ext cx="4846320" cy="0"/>
          </a:xfrm>
          <a:prstGeom prst="line">
            <a:avLst/>
          </a:prstGeom>
          <a:noFill/>
          <a:ln w="25400">
            <a:solidFill>
              <a:srgbClr val="1EA7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148840"/>
            <a:ext cx="2743200" cy="150876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Πεδίο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(domain)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Κοινό ενδιαφέρον, ανάγκη, πάθος ή πρόβλημα.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754880" y="1508760"/>
            <a:ext cx="2743200" cy="150876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Κοινότητα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(community)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Σχέσεις, αλληλεπίδραση, αίσθηση του ανήκειν.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549640" y="2148840"/>
            <a:ext cx="2743200" cy="1508760"/>
          </a:xfrm>
          <a:prstGeom prst="rect">
            <a:avLst/>
          </a:prstGeom>
          <a:solidFill>
            <a:srgbClr val="F4EEE2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Πρακτική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(practice)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Κοινά εργαλεία, ιστορίες, κανόνες, τεχνουργήματα.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51560" y="5486400"/>
            <a:ext cx="9875520" cy="475488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324D"/>
                </a:solidFill>
              </a:rPr>
              <a:t>Η πραγμοποίηση κάνει την κοινή πρακτική «ορατή» σε υλικά, οδηγούς, σενάρια, αρχεία και κοινά παραδοτέα.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Νόμιμη περιφερειακή συμμετοχή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Τα μέλη μαθαίνουν καθώς συμμετέχουν, παρατηρούν, δοκιμάζουν και αναλαμβάνουν ρόλους.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1051560" y="3657600"/>
            <a:ext cx="9784080" cy="0"/>
          </a:xfrm>
          <a:prstGeom prst="line">
            <a:avLst/>
          </a:prstGeom>
          <a:noFill/>
          <a:ln w="38100">
            <a:solidFill>
              <a:srgbClr val="D6DE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057400" y="2240280"/>
            <a:ext cx="713232" cy="713232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👀</a:t>
            </a:r>
            <a:endParaRPr lang="en-US" sz="2300" dirty="0"/>
          </a:p>
        </p:txBody>
      </p:sp>
      <p:sp>
        <p:nvSpPr>
          <p:cNvPr id="7" name="Text 5"/>
          <p:cNvSpPr/>
          <p:nvPr/>
        </p:nvSpPr>
        <p:spPr>
          <a:xfrm>
            <a:off x="960120" y="3063240"/>
            <a:ext cx="2697480" cy="123444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Περιφέρεια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παρατήρηση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λήψη πόρων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806440" y="2240280"/>
            <a:ext cx="713232" cy="713232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🛠️</a:t>
            </a: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4709160" y="3063240"/>
            <a:ext cx="2697480" cy="123444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Συμμετοχή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μικρές εργασίες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αλληλεπίδραση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555480" y="2240280"/>
            <a:ext cx="713232" cy="713232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🌟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8458200" y="3063240"/>
            <a:ext cx="2697480" cy="1234440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Πυρήνας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συντονισμός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μοίρασμα πρακτικής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103120" y="4892040"/>
            <a:ext cx="7955280" cy="329184"/>
          </a:xfrm>
          <a:prstGeom prst="rect">
            <a:avLst/>
          </a:prstGeom>
          <a:solidFill>
            <a:srgbClr val="F3ECF6"/>
          </a:solidFill>
          <a:ln>
            <a:solidFill>
              <a:srgbClr val="6B4E71">
                <a:alpha val="90000"/>
              </a:srgbClr>
            </a:solidFill>
          </a:ln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6B4E71"/>
                </a:solidFill>
              </a:rPr>
              <a:t>Οι lurkers δεν είναι «εκτός» — μπορούν να μετακινηθούν σε πιο ενεργό ρόλο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Διαδικτυακές κοινότητες πρακτικής / μάθησης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Κοινωνικά σύνολα που συγκροτούνται μέσα από σταθερή δημόσια συζήτηση, αλληλεπίδραση και προσωπικούς δεσμούς.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2743200" cy="100584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Βασικό γνώρισμα: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εθελοντική συμμετοχή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31520" y="3154680"/>
            <a:ext cx="2743200" cy="1005840"/>
          </a:xfrm>
          <a:prstGeom prst="rect">
            <a:avLst/>
          </a:prstGeom>
          <a:solidFill>
            <a:srgbClr val="FFECEC"/>
          </a:solidFill>
          <a:ln w="12700">
            <a:solidFill>
              <a:srgbClr val="D7655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Όταν επιβάλλεται ιεραρχικά: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ομάδα εργασίας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4800600" y="2834640"/>
            <a:ext cx="4937760" cy="0"/>
          </a:xfrm>
          <a:prstGeom prst="line">
            <a:avLst/>
          </a:prstGeom>
          <a:noFill/>
          <a:ln w="25400">
            <a:solidFill>
              <a:srgbClr val="2C5F8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269480" y="2011680"/>
            <a:ext cx="0" cy="1645920"/>
          </a:xfrm>
          <a:prstGeom prst="line">
            <a:avLst/>
          </a:prstGeom>
          <a:noFill/>
          <a:ln w="25400">
            <a:solidFill>
              <a:srgbClr val="2C5F8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34840" y="3822192"/>
            <a:ext cx="2240280" cy="86868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Δημιουργούνται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από τα μέλη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818120" y="3822192"/>
            <a:ext cx="2240280" cy="868680"/>
          </a:xfrm>
          <a:prstGeom prst="rect">
            <a:avLst/>
          </a:prstGeom>
          <a:solidFill>
            <a:srgbClr val="F4EEE2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Υπό την αιγίδα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B2633"/>
                </a:solidFill>
              </a:rPr>
              <a:t>ενός οργανισμού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434840" y="4919472"/>
            <a:ext cx="22402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F6B7A"/>
                </a:solidFill>
              </a:rPr>
              <a:t>member-initiated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818120" y="4919472"/>
            <a:ext cx="22402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F6B7A"/>
                </a:solidFill>
              </a:rPr>
              <a:t>organization-sponsored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434840" y="1691640"/>
            <a:ext cx="5623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324D"/>
                </a:solidFill>
              </a:rPr>
              <a:t>Η αυτοσυντήρηση και η συμμετοχική ευθύνη διατηρούν την κοινότητα «ζωντανή».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Τρεις βασικοί τύποι κοινοτήτων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Οι τυπολογίες βοηθούν στην κατανόηση, χωρίς να εξαντλούν τα νέα υβριδικά μοντέλα.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1920240" y="1920240"/>
            <a:ext cx="777240" cy="777240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📘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2926080" cy="73152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B2633"/>
                </a:solidFill>
              </a:rPr>
              <a:t>Κοινότητα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B2633"/>
                </a:solidFill>
              </a:rPr>
              <a:t>Μάθησης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" y="3886200"/>
            <a:ext cx="29260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2633"/>
                </a:solidFill>
              </a:rPr>
              <a:t>στο πλαίσιο μαθήματος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2633"/>
                </a:solidFill>
              </a:rPr>
              <a:t>συνεργατική μάθηση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715000" y="1920240"/>
            <a:ext cx="777240" cy="777240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🧑‍🏫</a:t>
            </a: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4572000" y="2880360"/>
            <a:ext cx="2926080" cy="73152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B2633"/>
                </a:solidFill>
              </a:rPr>
              <a:t>Κοινότητα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B2633"/>
                </a:solidFill>
              </a:rPr>
              <a:t>Πρακτικής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572000" y="3886200"/>
            <a:ext cx="29260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2633"/>
                </a:solidFill>
              </a:rPr>
              <a:t>κοινή επαγγελματική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2633"/>
                </a:solidFill>
              </a:rPr>
              <a:t>ή επιστημονική πρακτική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509760" y="1920240"/>
            <a:ext cx="777240" cy="777240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🧠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8366760" y="2880360"/>
            <a:ext cx="2926080" cy="731520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B2633"/>
                </a:solidFill>
              </a:rPr>
              <a:t>Κοινότητα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B2633"/>
                </a:solidFill>
              </a:rPr>
              <a:t>Οικοδόμησης Γνώσης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366760" y="3886200"/>
            <a:ext cx="29260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2633"/>
                </a:solidFill>
              </a:rPr>
              <a:t>ομαδική κατανόηση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2633"/>
                </a:solidFill>
              </a:rPr>
              <a:t>και νέα γνώση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Κοινωνικό δίκτυο ≠ κοινότητα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Η κοινότητα είναι υποδίκτυο με πυκνότερους δεσμούς, κοινό πεδίο και αίσθηση συμμετοχής.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1545336" y="2185416"/>
            <a:ext cx="914400" cy="201168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45336" y="2185416"/>
            <a:ext cx="2011680" cy="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45336" y="2185416"/>
            <a:ext cx="3017520" cy="210312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545336" y="2185416"/>
            <a:ext cx="4023360" cy="45720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545336" y="2185416"/>
            <a:ext cx="3840480" cy="292608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545336" y="2185416"/>
            <a:ext cx="5212080" cy="137160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545336" y="2185416"/>
            <a:ext cx="1463040" cy="320040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459736" y="4197096"/>
            <a:ext cx="1097280" cy="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59736" y="4197096"/>
            <a:ext cx="2103120" cy="9144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459736" y="4197096"/>
            <a:ext cx="4297680" cy="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557016" y="1911096"/>
            <a:ext cx="1005840" cy="237744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557016" y="1911096"/>
            <a:ext cx="3200400" cy="164592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62856" y="4288536"/>
            <a:ext cx="1005840" cy="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62856" y="4288536"/>
            <a:ext cx="822960" cy="82296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62856" y="4288536"/>
            <a:ext cx="2194560" cy="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62856" y="4288536"/>
            <a:ext cx="0" cy="109728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568696" y="2642616"/>
            <a:ext cx="0" cy="246888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568696" y="2642616"/>
            <a:ext cx="1188720" cy="91440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385816" y="5111496"/>
            <a:ext cx="1371600" cy="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757416" y="3557016"/>
            <a:ext cx="0" cy="1828800"/>
          </a:xfrm>
          <a:prstGeom prst="line">
            <a:avLst/>
          </a:prstGeom>
          <a:noFill/>
          <a:ln w="12700">
            <a:solidFill>
              <a:srgbClr val="D6DEE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697480" y="1417320"/>
            <a:ext cx="3063240" cy="3154680"/>
          </a:xfrm>
          <a:prstGeom prst="arc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463040" y="2103120"/>
            <a:ext cx="219456" cy="219456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27" name="Text 25"/>
          <p:cNvSpPr/>
          <p:nvPr/>
        </p:nvSpPr>
        <p:spPr>
          <a:xfrm>
            <a:off x="2377440" y="4114800"/>
            <a:ext cx="219456" cy="219456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28" name="Text 26"/>
          <p:cNvSpPr/>
          <p:nvPr/>
        </p:nvSpPr>
        <p:spPr>
          <a:xfrm>
            <a:off x="3474720" y="1828800"/>
            <a:ext cx="219456" cy="219456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29" name="Text 27"/>
          <p:cNvSpPr/>
          <p:nvPr/>
        </p:nvSpPr>
        <p:spPr>
          <a:xfrm>
            <a:off x="4480560" y="4206240"/>
            <a:ext cx="219456" cy="219456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30" name="Text 28"/>
          <p:cNvSpPr/>
          <p:nvPr/>
        </p:nvSpPr>
        <p:spPr>
          <a:xfrm>
            <a:off x="5486400" y="2560320"/>
            <a:ext cx="219456" cy="219456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31" name="Text 29"/>
          <p:cNvSpPr/>
          <p:nvPr/>
        </p:nvSpPr>
        <p:spPr>
          <a:xfrm>
            <a:off x="5303520" y="5029200"/>
            <a:ext cx="219456" cy="219456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32" name="Text 30"/>
          <p:cNvSpPr/>
          <p:nvPr/>
        </p:nvSpPr>
        <p:spPr>
          <a:xfrm>
            <a:off x="6675120" y="3474720"/>
            <a:ext cx="219456" cy="219456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33" name="Text 31"/>
          <p:cNvSpPr/>
          <p:nvPr/>
        </p:nvSpPr>
        <p:spPr>
          <a:xfrm>
            <a:off x="2926080" y="5303520"/>
            <a:ext cx="219456" cy="219456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•</a:t>
            </a:r>
            <a:endParaRPr lang="en-US" sz="2300" dirty="0"/>
          </a:p>
        </p:txBody>
      </p:sp>
      <p:sp>
        <p:nvSpPr>
          <p:cNvPr id="34" name="Text 32"/>
          <p:cNvSpPr/>
          <p:nvPr/>
        </p:nvSpPr>
        <p:spPr>
          <a:xfrm>
            <a:off x="960120" y="5623560"/>
            <a:ext cx="23774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2C5F89"/>
                </a:solidFill>
              </a:rPr>
              <a:t>Κοινωνικό δίκτυο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3886200" y="1353312"/>
            <a:ext cx="1600200" cy="41148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1EA7A8"/>
                </a:solidFill>
              </a:rPr>
              <a:t>Κοινότητα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7498080" y="2011680"/>
            <a:ext cx="3749040" cy="23774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A7A8"/>
                </a:solidFill>
              </a:rPr>
              <a:t>• </a:t>
            </a:r>
            <a:r>
              <a:rPr lang="en-US" sz="1600" dirty="0">
                <a:solidFill>
                  <a:srgbClr val="1B2633"/>
                </a:solidFill>
              </a:rPr>
              <a:t>πιο πυκνή αλληλεπίδραση
</a:t>
            </a:r>
            <a:r>
              <a:rPr lang="en-US" sz="1600" b="1" dirty="0">
                <a:solidFill>
                  <a:srgbClr val="1EA7A8"/>
                </a:solidFill>
              </a:rPr>
              <a:t>• </a:t>
            </a:r>
            <a:r>
              <a:rPr lang="en-US" sz="1600" dirty="0">
                <a:solidFill>
                  <a:srgbClr val="1B2633"/>
                </a:solidFill>
              </a:rPr>
              <a:t>κοινό ενδιαφέρον / στόχος
</a:t>
            </a:r>
            <a:r>
              <a:rPr lang="en-US" sz="1600" b="1" dirty="0">
                <a:solidFill>
                  <a:srgbClr val="1EA7A8"/>
                </a:solidFill>
              </a:rPr>
              <a:t>• </a:t>
            </a:r>
            <a:r>
              <a:rPr lang="en-US" sz="1600" dirty="0">
                <a:solidFill>
                  <a:srgbClr val="1B2633"/>
                </a:solidFill>
              </a:rPr>
              <a:t>σχέσεις εμπιστοσύνης
</a:t>
            </a:r>
            <a:r>
              <a:rPr lang="en-US" sz="1600" b="1" dirty="0">
                <a:solidFill>
                  <a:srgbClr val="1EA7A8"/>
                </a:solidFill>
              </a:rPr>
              <a:t>• </a:t>
            </a:r>
            <a:r>
              <a:rPr lang="en-US" sz="1600" dirty="0">
                <a:solidFill>
                  <a:srgbClr val="1B2633"/>
                </a:solidFill>
              </a:rPr>
              <a:t>παραγωγή και διαμοιρασμός πρακτικής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949440" y="5212080"/>
            <a:ext cx="4572000" cy="329184"/>
          </a:xfrm>
          <a:prstGeom prst="rect">
            <a:avLst/>
          </a:prstGeom>
          <a:solidFill>
            <a:srgbClr val="FFECEC"/>
          </a:solidFill>
          <a:ln>
            <a:solidFill>
              <a:srgbClr val="D76558">
                <a:alpha val="90000"/>
              </a:srgbClr>
            </a:solidFill>
          </a:ln>
        </p:spPr>
        <p:txBody>
          <a:bodyPr wrap="square" lIns="762" tIns="762" rIns="762" bIns="762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D76558"/>
                </a:solidFill>
              </a:rPr>
              <a:t>Σημαντική κριτική διάσταση: μεγάλα δεδομένα και πιθανή χειραγώγηση συμπεριφοράς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Γιατί οι διαδικτυακές κοινότητες στηρίζουν τους εκπαιδευτικούς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Από την απομόνωση στη συνεργατική επαγγελματική μάθηση.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1645920" y="2011680"/>
            <a:ext cx="786384" cy="786384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👥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868680" y="3063240"/>
            <a:ext cx="2331720" cy="91440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Μειώνουν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απομόνωση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4434840" y="2011680"/>
            <a:ext cx="786384" cy="786384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📁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3657600" y="3063240"/>
            <a:ext cx="2331720" cy="91440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Διαμοιράζουν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πόρους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7223760" y="2011680"/>
            <a:ext cx="786384" cy="786384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🪞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6446520" y="3063240"/>
            <a:ext cx="2331720" cy="914400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Ενισχύουν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αναστοχασμό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012680" y="2011680"/>
            <a:ext cx="786384" cy="786384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🌉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9235440" y="3063240"/>
            <a:ext cx="2331720" cy="914400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Γεφυρώνουν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1B2633"/>
                </a:solidFill>
              </a:rPr>
              <a:t>πράξη–έρευνα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051560" y="4892040"/>
            <a:ext cx="10058400" cy="475488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7324D"/>
                </a:solidFill>
              </a:rPr>
              <a:t>Η καινοτομία μπορεί να πηγάζει από τη βάση των εκπαιδευτικών — όχι μόνο από διοικητικές επιβολές.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9184"/>
            <a:ext cx="87782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B26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Ψηφιακά κοινωνικά δίκτυα: παιδαγωγικές δυνατότητες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02920" y="941832"/>
            <a:ext cx="1828800" cy="0"/>
          </a:xfrm>
          <a:prstGeom prst="line">
            <a:avLst/>
          </a:prstGeom>
          <a:noFill/>
          <a:ln w="38100">
            <a:solidFill>
              <a:srgbClr val="1EA7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21208" y="1033272"/>
            <a:ext cx="8412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F6B7A"/>
                </a:solidFill>
              </a:rPr>
              <a:t>Κοινό τους γνώρισμα: αλληλεπίδραση, ανταλλαγή και περιεχόμενο που παράγουν οι χρήστες.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1463040" y="1691640"/>
            <a:ext cx="2697480" cy="1143000"/>
          </a:xfrm>
          <a:prstGeom prst="rect">
            <a:avLst/>
          </a:prstGeom>
          <a:solidFill>
            <a:srgbClr val="DDF5F0"/>
          </a:solidFill>
          <a:ln w="12700">
            <a:solidFill>
              <a:srgbClr val="1EA7A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Flickr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σχολιασμός εικόνας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λεξιλόγιο / παρατήρηση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685800" y="1874520"/>
            <a:ext cx="594360" cy="594360"/>
          </a:xfrm>
          <a:prstGeom prst="rect">
            <a:avLst/>
          </a:prstGeom>
          <a:solidFill>
            <a:srgbClr val="1EA7A8"/>
          </a:solidFill>
          <a:ln>
            <a:solidFill>
              <a:srgbClr val="1EA7A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📷</a:t>
            </a:r>
            <a:endParaRPr lang="en-US" sz="2300" dirty="0"/>
          </a:p>
        </p:txBody>
      </p:sp>
      <p:sp>
        <p:nvSpPr>
          <p:cNvPr id="7" name="Text 5"/>
          <p:cNvSpPr/>
          <p:nvPr/>
        </p:nvSpPr>
        <p:spPr>
          <a:xfrm>
            <a:off x="5212080" y="1691640"/>
            <a:ext cx="2697480" cy="1143000"/>
          </a:xfrm>
          <a:prstGeom prst="rect">
            <a:avLst/>
          </a:prstGeom>
          <a:solidFill>
            <a:srgbClr val="FFECEC"/>
          </a:solidFill>
          <a:ln w="12700">
            <a:solidFill>
              <a:srgbClr val="D7655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YouTube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βίντεο, υπότιτλοι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κριτική και παραγωγή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434840" y="1874520"/>
            <a:ext cx="594360" cy="594360"/>
          </a:xfrm>
          <a:prstGeom prst="rect">
            <a:avLst/>
          </a:prstGeom>
          <a:solidFill>
            <a:srgbClr val="D76558"/>
          </a:solidFill>
          <a:ln>
            <a:solidFill>
              <a:srgbClr val="D76558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▶️</a:t>
            </a: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8961120" y="1691640"/>
            <a:ext cx="2697480" cy="1143000"/>
          </a:xfrm>
          <a:prstGeom prst="rect">
            <a:avLst/>
          </a:prstGeom>
          <a:solidFill>
            <a:srgbClr val="E7F0FA"/>
          </a:solidFill>
          <a:ln w="12700">
            <a:solidFill>
              <a:srgbClr val="2C5F89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Facebook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ομάδες τάξης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αίσθηση κοινότητας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8183880" y="1874520"/>
            <a:ext cx="594360" cy="594360"/>
          </a:xfrm>
          <a:prstGeom prst="rect">
            <a:avLst/>
          </a:prstGeom>
          <a:solidFill>
            <a:srgbClr val="2C5F89"/>
          </a:solidFill>
          <a:ln>
            <a:solidFill>
              <a:srgbClr val="2C5F89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f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1463040" y="3611880"/>
            <a:ext cx="2697480" cy="1143000"/>
          </a:xfrm>
          <a:prstGeom prst="rect">
            <a:avLst/>
          </a:prstGeom>
          <a:solidFill>
            <a:srgbClr val="F3ECF6"/>
          </a:solidFill>
          <a:ln w="12700">
            <a:solidFill>
              <a:srgbClr val="6B4E71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Microblogging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σύντομα μηνύματα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hashtags / δημόσιος λόγος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685800" y="3794760"/>
            <a:ext cx="594360" cy="594360"/>
          </a:xfrm>
          <a:prstGeom prst="rect">
            <a:avLst/>
          </a:prstGeom>
          <a:solidFill>
            <a:srgbClr val="6B4E71"/>
          </a:solidFill>
          <a:ln>
            <a:solidFill>
              <a:srgbClr val="6B4E71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#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5212080" y="3611880"/>
            <a:ext cx="2697480" cy="1143000"/>
          </a:xfrm>
          <a:prstGeom prst="rect">
            <a:avLst/>
          </a:prstGeom>
          <a:solidFill>
            <a:srgbClr val="FFF6E6"/>
          </a:solidFill>
          <a:ln w="12700">
            <a:solidFill>
              <a:srgbClr val="E7A13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Instagram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stories, reels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bookstagram / memes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4434840" y="3794760"/>
            <a:ext cx="594360" cy="594360"/>
          </a:xfrm>
          <a:prstGeom prst="rect">
            <a:avLst/>
          </a:prstGeom>
          <a:solidFill>
            <a:srgbClr val="E7A13D"/>
          </a:solidFill>
          <a:ln>
            <a:solidFill>
              <a:srgbClr val="E7A13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◎</a:t>
            </a:r>
            <a:endParaRPr lang="en-US" sz="2300" dirty="0"/>
          </a:p>
        </p:txBody>
      </p:sp>
      <p:sp>
        <p:nvSpPr>
          <p:cNvPr id="15" name="Text 13"/>
          <p:cNvSpPr/>
          <p:nvPr/>
        </p:nvSpPr>
        <p:spPr>
          <a:xfrm>
            <a:off x="8961120" y="3611880"/>
            <a:ext cx="2697480" cy="1143000"/>
          </a:xfrm>
          <a:prstGeom prst="rect">
            <a:avLst/>
          </a:prstGeom>
          <a:solidFill>
            <a:srgbClr val="EDEFF3"/>
          </a:solidFill>
          <a:ln w="12700">
            <a:solidFill>
              <a:srgbClr val="17324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TikTok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σύντομα βίντεο</a:t>
            </a:r>
            <a:endParaRPr lang="en-US" sz="1350" dirty="0"/>
          </a:p>
          <a:p>
            <a:pPr marL="0" indent="0">
              <a:buNone/>
            </a:pPr>
            <a:r>
              <a:rPr lang="en-US" sz="1350" b="1" dirty="0">
                <a:solidFill>
                  <a:srgbClr val="1B2633"/>
                </a:solidFill>
              </a:rPr>
              <a:t>BookTok / ιστορικές στιγμές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8183880" y="3794760"/>
            <a:ext cx="594360" cy="594360"/>
          </a:xfrm>
          <a:prstGeom prst="rect">
            <a:avLst/>
          </a:prstGeom>
          <a:solidFill>
            <a:srgbClr val="17324D"/>
          </a:solidFill>
          <a:ln>
            <a:solidFill>
              <a:srgbClr val="17324D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FFFFFF"/>
                </a:solidFill>
              </a:rPr>
              <a:t>♪</a:t>
            </a:r>
            <a:endParaRPr lang="en-US" sz="2300" dirty="0"/>
          </a:p>
        </p:txBody>
      </p:sp>
      <p:sp>
        <p:nvSpPr>
          <p:cNvPr id="17" name="Text 15"/>
          <p:cNvSpPr/>
          <p:nvPr/>
        </p:nvSpPr>
        <p:spPr>
          <a:xfrm>
            <a:off x="502920" y="64739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E7A8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Β1.1 ΤΠΕ • 10η Ενότητα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1292840" y="6437376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7A87"/>
                </a:solidFill>
              </a:rPr>
              <a:t>09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1618</Words>
  <Application>Microsoft Office PowerPoint</Application>
  <PresentationFormat>Προσαρμογή</PresentationFormat>
  <Paragraphs>388</Paragraphs>
  <Slides>20</Slides>
  <Notes>20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OpenAI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Κοινωνικά δίκτυα και Εκπαίδευση – Εκπαιδευτικές Κοινότητες</dc:title>
  <dc:subject>Β1.1 ΤΠΕ – 10η Ενότητα</dc:subject>
  <dc:creator>OpenAI</dc:creator>
  <cp:lastModifiedBy>Βάγια Σερετη</cp:lastModifiedBy>
  <cp:revision>2</cp:revision>
  <dcterms:created xsi:type="dcterms:W3CDTF">2026-06-18T16:24:21Z</dcterms:created>
  <dcterms:modified xsi:type="dcterms:W3CDTF">2026-06-18T17:00:41Z</dcterms:modified>
</cp:coreProperties>
</file>