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h1E6eor7B5pXtT2IUhIrtyT2uT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89240499ca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389240499c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875e6404db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3875e6404d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sx="95000" rotWithShape="0" algn="t" dir="5460000" dist="152400" sy="95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4"/>
          <p:cNvSpPr txBox="1"/>
          <p:nvPr>
            <p:ph type="ctrTitle"/>
          </p:nvPr>
        </p:nvSpPr>
        <p:spPr>
          <a:xfrm>
            <a:off x="761802" y="852055"/>
            <a:ext cx="10380572" cy="25814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subTitle"/>
          </p:nvPr>
        </p:nvSpPr>
        <p:spPr>
          <a:xfrm>
            <a:off x="761802" y="3754582"/>
            <a:ext cx="10380572" cy="224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332481" y="2361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25" name="Google Shape;25;p14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14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 rot="5400000">
            <a:off x="4321507" y="-809582"/>
            <a:ext cx="3261789" cy="1038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0" type="dt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1" type="ftr"/>
          </p:nvPr>
        </p:nvSpPr>
        <p:spPr>
          <a:xfrm>
            <a:off x="332481" y="2361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sx="95000" rotWithShape="0" algn="t" dir="10680000" dist="152400" sy="95000">
              <a:srgbClr val="000000">
                <a:alpha val="1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24"/>
          <p:cNvCxnSpPr/>
          <p:nvPr/>
        </p:nvCxnSpPr>
        <p:spPr>
          <a:xfrm rot="10800000">
            <a:off x="10361537" y="120772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24"/>
          <p:cNvSpPr txBox="1"/>
          <p:nvPr>
            <p:ph type="title"/>
          </p:nvPr>
        </p:nvSpPr>
        <p:spPr>
          <a:xfrm rot="5400000">
            <a:off x="6840680" y="2171700"/>
            <a:ext cx="5119256" cy="2521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 rot="5400000">
            <a:off x="1514203" y="115379"/>
            <a:ext cx="5119256" cy="6634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0" type="dt"/>
          </p:nvPr>
        </p:nvSpPr>
        <p:spPr>
          <a:xfrm>
            <a:off x="329184" y="6236208"/>
            <a:ext cx="3037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1" type="ftr"/>
          </p:nvPr>
        </p:nvSpPr>
        <p:spPr>
          <a:xfrm>
            <a:off x="329184" y="237744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2" type="sldNum"/>
          </p:nvPr>
        </p:nvSpPr>
        <p:spPr>
          <a:xfrm>
            <a:off x="11292840" y="237744"/>
            <a:ext cx="75674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108" name="Google Shape;108;p24"/>
          <p:cNvCxnSpPr/>
          <p:nvPr/>
        </p:nvCxnSpPr>
        <p:spPr>
          <a:xfrm rot="10800000">
            <a:off x="10361537" y="120772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32481" y="2361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0" type="dt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1" type="ftr"/>
          </p:nvPr>
        </p:nvSpPr>
        <p:spPr>
          <a:xfrm>
            <a:off x="332481" y="2361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332481" y="2361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43" name="Google Shape;43;p17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761800" y="2833255"/>
            <a:ext cx="5045281" cy="316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6097092" y="2833255"/>
            <a:ext cx="5045281" cy="316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0" type="dt"/>
          </p:nvPr>
        </p:nvSpPr>
        <p:spPr>
          <a:xfrm>
            <a:off x="332481" y="6236208"/>
            <a:ext cx="3037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1" type="ftr"/>
          </p:nvPr>
        </p:nvSpPr>
        <p:spPr>
          <a:xfrm>
            <a:off x="332481" y="23774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11289782" y="237744"/>
            <a:ext cx="75674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/>
          <p:nvPr>
            <p:ph type="title"/>
          </p:nvPr>
        </p:nvSpPr>
        <p:spPr>
          <a:xfrm>
            <a:off x="761802" y="872836"/>
            <a:ext cx="10380572" cy="1427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" type="body"/>
          </p:nvPr>
        </p:nvSpPr>
        <p:spPr>
          <a:xfrm>
            <a:off x="761801" y="2713326"/>
            <a:ext cx="502342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1" sz="2400" u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0"/>
          <p:cNvSpPr txBox="1"/>
          <p:nvPr>
            <p:ph idx="2" type="body"/>
          </p:nvPr>
        </p:nvSpPr>
        <p:spPr>
          <a:xfrm>
            <a:off x="761801" y="3706091"/>
            <a:ext cx="5023424" cy="233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3" type="body"/>
          </p:nvPr>
        </p:nvSpPr>
        <p:spPr>
          <a:xfrm>
            <a:off x="6094211" y="2713326"/>
            <a:ext cx="504816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1" sz="2400" u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0"/>
          <p:cNvSpPr txBox="1"/>
          <p:nvPr>
            <p:ph idx="4" type="body"/>
          </p:nvPr>
        </p:nvSpPr>
        <p:spPr>
          <a:xfrm>
            <a:off x="6094211" y="3706091"/>
            <a:ext cx="5048163" cy="233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0" type="dt"/>
          </p:nvPr>
        </p:nvSpPr>
        <p:spPr>
          <a:xfrm>
            <a:off x="332481" y="6236208"/>
            <a:ext cx="3037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>
            <a:off x="332481" y="23774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11289782" y="237744"/>
            <a:ext cx="75674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9"/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03200" sx="96000" rotWithShape="0" algn="t" dir="5460000" dist="127000" sy="96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Google Shape;63;p19"/>
          <p:cNvCxnSpPr/>
          <p:nvPr/>
        </p:nvCxnSpPr>
        <p:spPr>
          <a:xfrm>
            <a:off x="11668155" y="852056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" name="Google Shape;64;p19"/>
          <p:cNvSpPr txBox="1"/>
          <p:nvPr>
            <p:ph type="title"/>
          </p:nvPr>
        </p:nvSpPr>
        <p:spPr>
          <a:xfrm>
            <a:off x="761801" y="852056"/>
            <a:ext cx="10380572" cy="25769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" type="body"/>
          </p:nvPr>
        </p:nvSpPr>
        <p:spPr>
          <a:xfrm>
            <a:off x="761797" y="4202832"/>
            <a:ext cx="10395116" cy="1789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66" name="Google Shape;66;p19"/>
          <p:cNvSpPr txBox="1"/>
          <p:nvPr>
            <p:ph idx="10" type="dt"/>
          </p:nvPr>
        </p:nvSpPr>
        <p:spPr>
          <a:xfrm>
            <a:off x="332481" y="6236208"/>
            <a:ext cx="3037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1" type="ftr"/>
          </p:nvPr>
        </p:nvSpPr>
        <p:spPr>
          <a:xfrm>
            <a:off x="332481" y="23774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11289782" y="237744"/>
            <a:ext cx="75674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69" name="Google Shape;69;p19"/>
          <p:cNvCxnSpPr/>
          <p:nvPr/>
        </p:nvCxnSpPr>
        <p:spPr>
          <a:xfrm>
            <a:off x="11668155" y="852056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sx="96000" rotWithShape="0" algn="t" dir="21540000" dist="114300" sy="960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sx="96000" rotWithShape="0" algn="t" dir="21540000" dist="152400" sy="960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1"/>
          <p:cNvSpPr txBox="1"/>
          <p:nvPr>
            <p:ph type="title"/>
          </p:nvPr>
        </p:nvSpPr>
        <p:spPr>
          <a:xfrm>
            <a:off x="770537" y="872836"/>
            <a:ext cx="4560525" cy="2281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6621781" y="872837"/>
            <a:ext cx="4520593" cy="5140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21"/>
          <p:cNvSpPr txBox="1"/>
          <p:nvPr>
            <p:ph idx="2" type="body"/>
          </p:nvPr>
        </p:nvSpPr>
        <p:spPr>
          <a:xfrm>
            <a:off x="770537" y="3442854"/>
            <a:ext cx="4560525" cy="2576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329184" y="6236208"/>
            <a:ext cx="3037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29184" y="237744"/>
            <a:ext cx="37925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11292840" y="237744"/>
            <a:ext cx="75674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80" name="Google Shape;80;p21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21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2"/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sx="96000" rotWithShape="0" algn="t" dir="21540000" dist="152400" sy="960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2"/>
          <p:cNvSpPr txBox="1"/>
          <p:nvPr>
            <p:ph type="title"/>
          </p:nvPr>
        </p:nvSpPr>
        <p:spPr>
          <a:xfrm>
            <a:off x="768733" y="858981"/>
            <a:ext cx="4556749" cy="2281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/>
          <p:nvPr>
            <p:ph idx="2" type="pic"/>
          </p:nvPr>
        </p:nvSpPr>
        <p:spPr>
          <a:xfrm>
            <a:off x="6559826" y="865909"/>
            <a:ext cx="4582548" cy="512618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768733" y="3429000"/>
            <a:ext cx="4556749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2"/>
          <p:cNvSpPr txBox="1"/>
          <p:nvPr>
            <p:ph idx="10" type="dt"/>
          </p:nvPr>
        </p:nvSpPr>
        <p:spPr>
          <a:xfrm>
            <a:off x="329184" y="6236208"/>
            <a:ext cx="30374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1" type="ftr"/>
          </p:nvPr>
        </p:nvSpPr>
        <p:spPr>
          <a:xfrm>
            <a:off x="329184" y="23774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11292840" y="237744"/>
            <a:ext cx="75674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91" name="Google Shape;91;p22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" name="Google Shape;92;p22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3"/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sx="94000" rotWithShape="0" algn="t" dir="5460000" dist="127000" sy="94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 txBox="1"/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32481" y="2361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15" name="Google Shape;15;p13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" name="Google Shape;16;p13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ebooks.edu.gr/ebooks/v/html/8547/2238/Archaia-Elliniki-Glossa_G-Gymnasiou_html-empl/index13_a_epimetro-index02.html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ebooks.edu.gr/ebooks/v/html/8547/2238/Archaia-Elliniki-Glossa_G-Gymnasiou_html-empl/index13_a_epimetro-index02.html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ebooks.edu.gr/ebooks/v/html/8547/2238/Archaia-Elliniki-Glossa_G-Gymnasiou_html-empl/index13_a_epimetro-index02.html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books.edu.gr/ebooks/v/html/8547/2238/Archaia-Elliniki-Glossa_G-Gymnasiou_html-empl/index13_a_epimetro-index02.html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ebooks.edu.gr/ebooks/v/html/8547/2238/Archaia-Elliniki-Glossa_G-Gymnasiou_html-empl/index13_a_epimetro-index02.html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books.edu.gr/ebooks/v/html/8547/2238/Archaia-Elliniki-Glossa_G-Gymnasiou_html-empl/index13_a_epimetro-index02.html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ontent.e-me.edu.gr/wp-admin/admin-ajax.php?action=h5p_embed&amp;id=1515435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learningapps.org/watch?v=pjcw3zhfc25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users.sch.gr/ipap/Ellinikos%20Politismos/Yliko/Theoria%20arxaia/metafraseis%20c%20gym/c02xm.htm" TargetMode="External"/><Relationship Id="rId4" Type="http://schemas.openxmlformats.org/officeDocument/2006/relationships/hyperlink" Target="https://content.e-me.edu.gr/wp-admin/admin.php?page=h5p&amp;task=show&amp;id=1515435" TargetMode="External"/><Relationship Id="rId5" Type="http://schemas.openxmlformats.org/officeDocument/2006/relationships/hyperlink" Target="https://learningapps.org/watch?v=pjcw3zhfc25" TargetMode="External"/><Relationship Id="rId6" Type="http://schemas.openxmlformats.org/officeDocument/2006/relationships/hyperlink" Target="https://learningapps.org/watch?v=pjcw3zhfc25" TargetMode="External"/><Relationship Id="rId7" Type="http://schemas.openxmlformats.org/officeDocument/2006/relationships/hyperlink" Target="https://ebooks.edu.gr/ebooks/v/html/8547/2238/Archaia-Elliniki-Glossa_G-Gymnasiou_html-empl/index13_a_epimetro-index02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0" y="1"/>
            <a:ext cx="12155295" cy="3428999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596900" sx="90000" rotWithShape="0" algn="t" dir="8820000" dist="381000" sy="90000">
              <a:srgbClr val="000000">
                <a:alpha val="2627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 txBox="1"/>
          <p:nvPr>
            <p:ph type="ctrTitle"/>
          </p:nvPr>
        </p:nvSpPr>
        <p:spPr>
          <a:xfrm>
            <a:off x="761802" y="852055"/>
            <a:ext cx="5258471" cy="2389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erdana"/>
              <a:buNone/>
            </a:pPr>
            <a:r>
              <a:rPr lang="el-GR">
                <a:latin typeface="Verdana"/>
                <a:ea typeface="Verdana"/>
                <a:cs typeface="Verdana"/>
                <a:sym typeface="Verdana"/>
              </a:rPr>
              <a:t>Αρχαία Ελληνική Γλώσσα Γ Γυμνασίου</a:t>
            </a:r>
            <a:endParaRPr/>
          </a:p>
        </p:txBody>
      </p:sp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761802" y="3782072"/>
            <a:ext cx="5258471" cy="2216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l-GR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Ενότητα 2</a:t>
            </a:r>
            <a:r>
              <a:rPr baseline="30000" i="1" lang="el-GR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η</a:t>
            </a:r>
            <a:r>
              <a:rPr i="1" lang="el-GR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: Θυσία για την πατρίδα</a:t>
            </a:r>
            <a:endParaRPr/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4911" y="235881"/>
            <a:ext cx="1612327" cy="300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8585" y="3599914"/>
            <a:ext cx="2344892" cy="3005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" name="Google Shape;120;p1"/>
          <p:cNvSpPr txBox="1"/>
          <p:nvPr/>
        </p:nvSpPr>
        <p:spPr>
          <a:xfrm>
            <a:off x="838900" y="5306025"/>
            <a:ext cx="61869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l-G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Συγγραφή - Επιμέλεια: Γεωργία Μουντράκη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>
            <p:ph type="title"/>
          </p:nvPr>
        </p:nvSpPr>
        <p:spPr>
          <a:xfrm>
            <a:off x="498764" y="192392"/>
            <a:ext cx="11490035" cy="888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l-GR" sz="3200">
                <a:latin typeface="Verdana"/>
                <a:ea typeface="Verdana"/>
                <a:cs typeface="Verdana"/>
                <a:sym typeface="Verdana"/>
              </a:rPr>
              <a:t>Αρχαίο κείμενο – Νεοελληνική απόδοση (μετάφραση)</a:t>
            </a:r>
            <a:endParaRPr/>
          </a:p>
        </p:txBody>
      </p:sp>
      <p:pic>
        <p:nvPicPr>
          <p:cNvPr id="196" name="Google Shape;19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981" y="1309949"/>
            <a:ext cx="5442251" cy="454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0574" y="1551687"/>
            <a:ext cx="5045075" cy="138896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>
            <a:off x="6020469" y="3429000"/>
            <a:ext cx="582054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AutoNum type="arabicPeriod"/>
            </a:pPr>
            <a:r>
              <a:rPr b="0" i="0" lang="el-GR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Γιατί οι νεκροί πολεμιστές της πόλης εξυμνούνται ως </a:t>
            </a:r>
            <a:r>
              <a:rPr b="1" i="0" lang="el-GR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αθάνατοι</a:t>
            </a:r>
            <a:r>
              <a:rPr b="0" i="0" lang="el-GR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l-GR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 Τι σημαίνει στα νέα ελληνικά </a:t>
            </a:r>
            <a:r>
              <a:rPr b="0" i="0" lang="el-GR" sz="24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«</a:t>
            </a:r>
            <a:r>
              <a:rPr b="1" i="0" lang="el-GR" sz="24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δια τήν ἀρετήν</a:t>
            </a:r>
            <a:r>
              <a:rPr b="0" i="0" lang="el-GR" sz="24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sx="95000" rotWithShape="0" algn="t" dir="5460000" dist="152400" sy="95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11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1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7" name="Google Shape;207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-1" y="8299"/>
            <a:ext cx="12192001" cy="308068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96900" sx="87000" rotWithShape="0" algn="t" dir="7140000" dist="330200" sy="87000">
              <a:srgbClr val="000000">
                <a:alpha val="2627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 txBox="1"/>
          <p:nvPr>
            <p:ph type="title"/>
          </p:nvPr>
        </p:nvSpPr>
        <p:spPr>
          <a:xfrm>
            <a:off x="589558" y="972029"/>
            <a:ext cx="9274878" cy="1041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el-GR">
                <a:latin typeface="Verdana"/>
                <a:ea typeface="Verdana"/>
                <a:cs typeface="Verdana"/>
                <a:sym typeface="Verdana"/>
              </a:rPr>
              <a:t>Αρχαίο κείμενο -μετάφραση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0" name="Google Shape;21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705" y="2489876"/>
            <a:ext cx="2685861" cy="2558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3231" y="2507492"/>
            <a:ext cx="3416854" cy="2190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11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3" name="Google Shape;213;p11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0085" y="2489876"/>
            <a:ext cx="5380210" cy="222921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7388872" y="5380005"/>
            <a:ext cx="429880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l-GR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Ποιες </a:t>
            </a:r>
            <a:r>
              <a:rPr b="0" i="0" lang="el-GR" sz="24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τιμές</a:t>
            </a:r>
            <a:r>
              <a:rPr b="0" i="0" lang="el-GR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 προσφέρονται στους νεκρούς πολεμιστές της πόλης;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3482389" y="5447681"/>
            <a:ext cx="338568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Με ποιες </a:t>
            </a:r>
            <a:r>
              <a:rPr b="0" i="0" lang="el-GR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λέξεις-φράσεις</a:t>
            </a:r>
            <a:r>
              <a:rPr b="0" i="0" lang="el-GR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λέγονται οι </a:t>
            </a:r>
            <a:r>
              <a:rPr b="0" i="0" lang="el-GR" sz="1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τιμές</a:t>
            </a:r>
            <a:r>
              <a:rPr b="0" i="0" lang="el-GR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προς τους νεκρούς στο </a:t>
            </a:r>
            <a:r>
              <a:rPr b="0" i="0" lang="el-GR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πρωτότυπο</a:t>
            </a:r>
            <a:r>
              <a:rPr b="0" i="0" lang="el-GR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κείμενο;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>
            <p:ph type="title"/>
          </p:nvPr>
        </p:nvSpPr>
        <p:spPr>
          <a:xfrm>
            <a:off x="360219" y="858982"/>
            <a:ext cx="11369964" cy="1432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l-GR" sz="3200">
                <a:latin typeface="Verdana"/>
                <a:ea typeface="Verdana"/>
                <a:cs typeface="Verdana"/>
                <a:sym typeface="Verdana"/>
              </a:rPr>
              <a:t>Αρχαίο κείμενο – Νεοελληνική απόδοση (μετάφραση)</a:t>
            </a:r>
            <a:endParaRPr/>
          </a:p>
        </p:txBody>
      </p:sp>
      <p:pic>
        <p:nvPicPr>
          <p:cNvPr id="221" name="Google Shape;221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067" y="2691870"/>
            <a:ext cx="3200755" cy="187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3209" y="2806073"/>
            <a:ext cx="6577998" cy="164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96" y="2691871"/>
            <a:ext cx="1789771" cy="330714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"/>
          <p:cNvSpPr txBox="1"/>
          <p:nvPr/>
        </p:nvSpPr>
        <p:spPr>
          <a:xfrm>
            <a:off x="7047346" y="4644194"/>
            <a:ext cx="45736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l-GR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Γιατί καλοτυχίζει ο Λυσίας τους νεκρούς πολεμιστές της πόλης;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1885067" y="4759511"/>
            <a:ext cx="5027797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l-GR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Η φράση </a:t>
            </a:r>
            <a:r>
              <a:rPr b="1" i="0" lang="el-GR" sz="19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«ἀθάνατον μνήμην διά την ἀρετήν αὑτῶν κατέλιπον</a:t>
            </a:r>
            <a:r>
              <a:rPr b="0" i="0" lang="el-GR" sz="19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» </a:t>
            </a:r>
            <a:r>
              <a:rPr b="0" i="0" lang="el-GR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σημαίνει: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l-GR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α.</a:t>
            </a:r>
            <a:r>
              <a:rPr b="0" i="0" lang="el-GR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κληροδότησαν (άφησαν) γερασμένη μνήμη με την δειλία τους.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l-GR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β.</a:t>
            </a:r>
            <a:r>
              <a:rPr b="0" i="0" lang="el-GR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κληροδότησαν (άφησαν) αθάνατη μνήμη με την γενναιότητα τους.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1DADA"/>
            </a:gs>
            <a:gs pos="74000">
              <a:srgbClr val="73F4FF"/>
            </a:gs>
            <a:gs pos="83000">
              <a:srgbClr val="73F4FF"/>
            </a:gs>
            <a:gs pos="100000">
              <a:srgbClr val="A2F7FE"/>
            </a:gs>
          </a:gsLst>
          <a:lin ang="5400000" scaled="0"/>
        </a:gra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9240499ca_0_17"/>
          <p:cNvSpPr txBox="1"/>
          <p:nvPr>
            <p:ph type="title"/>
          </p:nvPr>
        </p:nvSpPr>
        <p:spPr>
          <a:xfrm>
            <a:off x="761802" y="872836"/>
            <a:ext cx="10380572" cy="1427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ΠΑΡΑΛΛΗΛΟ ΚΕΙΜΕΝΟ</a:t>
            </a:r>
            <a:r>
              <a:rPr lang="el-GR"/>
              <a:t> (1)</a:t>
            </a:r>
            <a:endParaRPr/>
          </a:p>
        </p:txBody>
      </p:sp>
      <p:sp>
        <p:nvSpPr>
          <p:cNvPr id="231" name="Google Shape;231;g389240499ca_0_17"/>
          <p:cNvSpPr txBox="1"/>
          <p:nvPr>
            <p:ph idx="1" type="body"/>
          </p:nvPr>
        </p:nvSpPr>
        <p:spPr>
          <a:xfrm>
            <a:off x="761801" y="2758354"/>
            <a:ext cx="5023424" cy="4892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None/>
            </a:pPr>
            <a:r>
              <a:rPr lang="el-GR"/>
              <a:t>Αρχαίο κείμενο	</a:t>
            </a:r>
            <a:endParaRPr/>
          </a:p>
        </p:txBody>
      </p:sp>
      <p:sp>
        <p:nvSpPr>
          <p:cNvPr id="232" name="Google Shape;232;g389240499ca_0_17"/>
          <p:cNvSpPr txBox="1"/>
          <p:nvPr>
            <p:ph idx="2" type="body"/>
          </p:nvPr>
        </p:nvSpPr>
        <p:spPr>
          <a:xfrm>
            <a:off x="761801" y="3429001"/>
            <a:ext cx="5023424" cy="3110344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l-GR">
                <a:highlight>
                  <a:srgbClr val="FFFFFF"/>
                </a:highlight>
              </a:rPr>
              <a:t>Πρῶτον μὲν ἀντὶ μικροῦ χρόνου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l-GR">
                <a:highlight>
                  <a:srgbClr val="FFFFFF"/>
                </a:highlight>
              </a:rPr>
              <a:t>πολὺν καὶ τὸν ἅπαντ’ </a:t>
            </a:r>
            <a:r>
              <a:rPr b="1" lang="el-GR">
                <a:highlight>
                  <a:srgbClr val="00FF00"/>
                </a:highlight>
              </a:rPr>
              <a:t>εὔκλειαν</a:t>
            </a:r>
            <a:r>
              <a:rPr lang="el-GR">
                <a:highlight>
                  <a:srgbClr val="FFFFFF"/>
                </a:highlight>
              </a:rPr>
              <a:t> </a:t>
            </a:r>
            <a:r>
              <a:rPr b="1" lang="el-GR">
                <a:highlight>
                  <a:srgbClr val="00FF00"/>
                </a:highlight>
              </a:rPr>
              <a:t>ἀγήρω</a:t>
            </a:r>
            <a:r>
              <a:rPr lang="el-GR">
                <a:highlight>
                  <a:srgbClr val="FFFFFF"/>
                </a:highlight>
              </a:rPr>
              <a:t> </a:t>
            </a:r>
            <a:r>
              <a:rPr b="1" lang="el-GR">
                <a:highlight>
                  <a:srgbClr val="00FF00"/>
                </a:highlight>
              </a:rPr>
              <a:t>καταλείπουσιν</a:t>
            </a:r>
            <a:r>
              <a:rPr lang="el-GR">
                <a:highlight>
                  <a:srgbClr val="FFFFFF"/>
                </a:highlight>
              </a:rPr>
              <a:t>,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l-GR">
                <a:highlight>
                  <a:srgbClr val="FFFFFF"/>
                </a:highlight>
              </a:rPr>
              <a:t> </a:t>
            </a:r>
            <a:r>
              <a:rPr b="1" lang="el-GR">
                <a:highlight>
                  <a:srgbClr val="FFFF00"/>
                </a:highlight>
              </a:rPr>
              <a:t>ἐν ᾗ</a:t>
            </a:r>
            <a:r>
              <a:rPr lang="el-GR">
                <a:highlight>
                  <a:srgbClr val="FFFFFF"/>
                </a:highlight>
              </a:rPr>
              <a:t> καὶ </a:t>
            </a:r>
            <a:r>
              <a:rPr b="1" lang="el-GR">
                <a:highlight>
                  <a:srgbClr val="FFFF00"/>
                </a:highlight>
              </a:rPr>
              <a:t>παῖδες</a:t>
            </a:r>
            <a:r>
              <a:rPr lang="el-GR">
                <a:highlight>
                  <a:srgbClr val="FFFFFF"/>
                </a:highlight>
              </a:rPr>
              <a:t> οἱ τούτων </a:t>
            </a:r>
            <a:r>
              <a:rPr b="1" lang="el-GR">
                <a:highlight>
                  <a:srgbClr val="FFFF00"/>
                </a:highlight>
              </a:rPr>
              <a:t>ὀνομαστοὶ</a:t>
            </a:r>
            <a:r>
              <a:rPr lang="el-GR">
                <a:highlight>
                  <a:srgbClr val="FFFFFF"/>
                </a:highlight>
              </a:rPr>
              <a:t> </a:t>
            </a:r>
            <a:r>
              <a:rPr lang="el-GR"/>
              <a:t>τραφήσονται</a:t>
            </a:r>
            <a:r>
              <a:rPr lang="el-GR">
                <a:highlight>
                  <a:srgbClr val="FFFFFF"/>
                </a:highlight>
              </a:rPr>
              <a:t>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l-GR">
                <a:highlight>
                  <a:srgbClr val="FFFFFF"/>
                </a:highlight>
              </a:rPr>
              <a:t>καὶ </a:t>
            </a:r>
            <a:r>
              <a:rPr b="1" lang="el-GR">
                <a:highlight>
                  <a:srgbClr val="00FFFF"/>
                </a:highlight>
              </a:rPr>
              <a:t>γονεῖς</a:t>
            </a:r>
            <a:r>
              <a:rPr lang="el-GR">
                <a:highlight>
                  <a:srgbClr val="FFFFFF"/>
                </a:highlight>
              </a:rPr>
              <a:t> [οἱ τούτων] </a:t>
            </a:r>
            <a:r>
              <a:rPr b="1" lang="el-GR">
                <a:highlight>
                  <a:srgbClr val="00FFFF"/>
                </a:highlight>
              </a:rPr>
              <a:t>περίβλεπτοι</a:t>
            </a:r>
            <a:r>
              <a:rPr lang="el-GR">
                <a:highlight>
                  <a:srgbClr val="FFFFFF"/>
                </a:highlight>
              </a:rPr>
              <a:t> γηροτροφήσονται,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233" name="Google Shape;233;g389240499ca_0_17"/>
          <p:cNvSpPr txBox="1"/>
          <p:nvPr>
            <p:ph idx="3" type="body"/>
          </p:nvPr>
        </p:nvSpPr>
        <p:spPr>
          <a:xfrm>
            <a:off x="6094211" y="2836838"/>
            <a:ext cx="5048163" cy="493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None/>
            </a:pPr>
            <a:r>
              <a:rPr lang="el-GR"/>
              <a:t>Μετάφραση</a:t>
            </a:r>
            <a:endParaRPr/>
          </a:p>
        </p:txBody>
      </p:sp>
      <p:sp>
        <p:nvSpPr>
          <p:cNvPr id="234" name="Google Shape;234;g389240499ca_0_17"/>
          <p:cNvSpPr txBox="1"/>
          <p:nvPr>
            <p:ph idx="4" type="body"/>
          </p:nvPr>
        </p:nvSpPr>
        <p:spPr>
          <a:xfrm>
            <a:off x="6094211" y="3429000"/>
            <a:ext cx="5626734" cy="311034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l-GR" sz="2000">
                <a:highlight>
                  <a:srgbClr val="F1F1F1"/>
                </a:highlight>
                <a:latin typeface="Verdana"/>
                <a:ea typeface="Verdana"/>
                <a:cs typeface="Verdana"/>
                <a:sym typeface="Verdana"/>
              </a:rPr>
              <a:t> πρώτα απ’ όλα </a:t>
            </a:r>
            <a:r>
              <a:rPr lang="el-GR" sz="2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αντί για τον σύντομο χρόνο (του βίου)</a:t>
            </a:r>
            <a:endParaRPr sz="2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l-GR" sz="20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αφήνουν</a:t>
            </a:r>
            <a:r>
              <a:rPr lang="el-GR" sz="2000">
                <a:highlight>
                  <a:srgbClr val="F1F1F1"/>
                </a:highlight>
                <a:latin typeface="Verdana"/>
                <a:ea typeface="Verdana"/>
                <a:cs typeface="Verdana"/>
                <a:sym typeface="Verdana"/>
              </a:rPr>
              <a:t> στην αιωνιότητα </a:t>
            </a:r>
            <a:r>
              <a:rPr b="1" lang="el-GR" sz="20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αγέραστη</a:t>
            </a:r>
            <a:r>
              <a:rPr lang="el-GR" sz="2000">
                <a:highlight>
                  <a:srgbClr val="F1F1F1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l-GR" sz="2000"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δόξα,</a:t>
            </a:r>
            <a:endParaRPr b="1" sz="2000">
              <a:highlight>
                <a:srgbClr val="00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l-GR" sz="200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μέσα στην οποία </a:t>
            </a:r>
            <a:r>
              <a:rPr lang="el-GR" sz="2000">
                <a:latin typeface="Verdana"/>
                <a:ea typeface="Verdana"/>
                <a:cs typeface="Verdana"/>
                <a:sym typeface="Verdana"/>
              </a:rPr>
              <a:t>θα ανατραφούν </a:t>
            </a:r>
            <a:r>
              <a:rPr lang="el-GR" sz="2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και τα </a:t>
            </a:r>
            <a:r>
              <a:rPr b="1" lang="el-GR" sz="200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παιδιά</a:t>
            </a:r>
            <a:r>
              <a:rPr lang="el-GR" sz="200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 τους </a:t>
            </a:r>
            <a:r>
              <a:rPr lang="el-GR" sz="2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ώστε να γίνουν </a:t>
            </a:r>
            <a:r>
              <a:rPr b="1" lang="el-GR" sz="2000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περίφημα</a:t>
            </a:r>
            <a:endParaRPr b="1" sz="2000"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l-GR" sz="2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και </a:t>
            </a:r>
            <a:r>
              <a:rPr lang="el-GR" sz="2000"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οι </a:t>
            </a:r>
            <a:r>
              <a:rPr b="1" lang="el-GR" sz="2000"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γονείς</a:t>
            </a:r>
            <a:r>
              <a:rPr lang="el-GR" sz="2000"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 τους </a:t>
            </a:r>
            <a:r>
              <a:rPr lang="el-GR" sz="2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θα γηροκομηθούν </a:t>
            </a:r>
            <a:r>
              <a:rPr lang="el-GR" sz="2000"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απολαμβάνοντας τον </a:t>
            </a:r>
            <a:r>
              <a:rPr b="1" lang="el-GR" sz="2000"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γενικό θαυμασμό,</a:t>
            </a:r>
            <a:endParaRPr b="1" sz="2000">
              <a:highlight>
                <a:srgbClr val="00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5" name="Google Shape;235;g389240499ca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742" y="129117"/>
            <a:ext cx="2475178" cy="237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/>
          <p:nvPr>
            <p:ph type="title"/>
          </p:nvPr>
        </p:nvSpPr>
        <p:spPr>
          <a:xfrm>
            <a:off x="761802" y="872837"/>
            <a:ext cx="10380572" cy="727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ΠΑΡΑΛΛΗΛΟ ΚΕΙΜΕΝΟ</a:t>
            </a:r>
            <a:r>
              <a:rPr lang="el-GR"/>
              <a:t> (2)</a:t>
            </a:r>
            <a:endParaRPr/>
          </a:p>
        </p:txBody>
      </p:sp>
      <p:sp>
        <p:nvSpPr>
          <p:cNvPr id="241" name="Google Shape;241;p25"/>
          <p:cNvSpPr txBox="1"/>
          <p:nvPr>
            <p:ph idx="1" type="body"/>
          </p:nvPr>
        </p:nvSpPr>
        <p:spPr>
          <a:xfrm>
            <a:off x="761801" y="2713326"/>
            <a:ext cx="5023424" cy="541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l-GR"/>
              <a:t>Αρχαίο κείμενο</a:t>
            </a:r>
            <a:endParaRPr/>
          </a:p>
        </p:txBody>
      </p:sp>
      <p:sp>
        <p:nvSpPr>
          <p:cNvPr id="242" name="Google Shape;242;p25"/>
          <p:cNvSpPr txBox="1"/>
          <p:nvPr>
            <p:ph idx="2" type="body"/>
          </p:nvPr>
        </p:nvSpPr>
        <p:spPr>
          <a:xfrm>
            <a:off x="320040" y="3602737"/>
            <a:ext cx="5550408" cy="298731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l-GR">
                <a:solidFill>
                  <a:srgbClr val="000000"/>
                </a:solidFill>
                <a:highlight>
                  <a:srgbClr val="00FFFF"/>
                </a:highlight>
              </a:rPr>
              <a:t>Παραψυχὴν</a:t>
            </a:r>
            <a:r>
              <a:rPr i="0" lang="el-GR">
                <a:solidFill>
                  <a:srgbClr val="000000"/>
                </a:solidFill>
              </a:rPr>
              <a:t> τῷ πένθει 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0" lang="el-GR">
                <a:solidFill>
                  <a:srgbClr val="000000"/>
                </a:solidFill>
                <a:highlight>
                  <a:srgbClr val="00FFFF"/>
                </a:highlight>
              </a:rPr>
              <a:t>τὴν τούτων </a:t>
            </a:r>
            <a:r>
              <a:rPr b="1" i="0" lang="el-GR">
                <a:solidFill>
                  <a:srgbClr val="000000"/>
                </a:solidFill>
                <a:highlight>
                  <a:srgbClr val="00FFFF"/>
                </a:highlight>
              </a:rPr>
              <a:t>εὔκλειαν</a:t>
            </a:r>
            <a:r>
              <a:rPr i="0" lang="el-GR">
                <a:solidFill>
                  <a:srgbClr val="000000"/>
                </a:solidFill>
                <a:highlight>
                  <a:srgbClr val="00FFFF"/>
                </a:highlight>
              </a:rPr>
              <a:t> </a:t>
            </a:r>
            <a:r>
              <a:rPr i="0" lang="el-GR">
                <a:solidFill>
                  <a:srgbClr val="000000"/>
                </a:solidFill>
              </a:rPr>
              <a:t>ἔχοντες.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0" lang="el-GR">
                <a:solidFill>
                  <a:srgbClr val="000000"/>
                </a:solidFill>
              </a:rPr>
              <a:t>Ἔπειτα νόσων ἀπαθεῖς τὰ σώματα</a:t>
            </a:r>
            <a:endParaRPr i="0" sz="24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0" lang="el-GR" sz="2400">
                <a:solidFill>
                  <a:srgbClr val="000000"/>
                </a:solidFill>
              </a:rPr>
              <a:t>καὶ λυπῶν ἄπειροι τὰς ψυχάς,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3" name="Google Shape;243;p25"/>
          <p:cNvSpPr txBox="1"/>
          <p:nvPr>
            <p:ph idx="3" type="body"/>
          </p:nvPr>
        </p:nvSpPr>
        <p:spPr>
          <a:xfrm>
            <a:off x="6094211" y="2713326"/>
            <a:ext cx="5048163" cy="541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l-GR"/>
              <a:t>Μετάφραση</a:t>
            </a:r>
            <a:endParaRPr/>
          </a:p>
        </p:txBody>
      </p:sp>
      <p:sp>
        <p:nvSpPr>
          <p:cNvPr id="244" name="Google Shape;244;p25"/>
          <p:cNvSpPr txBox="1"/>
          <p:nvPr>
            <p:ph idx="4" type="body"/>
          </p:nvPr>
        </p:nvSpPr>
        <p:spPr>
          <a:xfrm>
            <a:off x="5632704" y="3602737"/>
            <a:ext cx="6382511" cy="298731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1081"/>
              <a:buNone/>
            </a:pPr>
            <a:r>
              <a:rPr b="1" lang="el-GR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b="1" i="0" lang="el-GR" sz="2400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Παρηγοριά</a:t>
            </a:r>
            <a:r>
              <a:rPr i="0" lang="el-GR" sz="2400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 (ενν. οι γονείς)</a:t>
            </a:r>
            <a:r>
              <a:rPr i="0" lang="el-GR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στο πένθος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1081"/>
              <a:buNone/>
            </a:pPr>
            <a:r>
              <a:rPr i="0" lang="el-GR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Θα έχουν </a:t>
            </a:r>
            <a:r>
              <a:rPr i="0" lang="el-GR" sz="2400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τη </a:t>
            </a:r>
            <a:r>
              <a:rPr b="1" lang="el-GR" sz="2400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δόξα</a:t>
            </a:r>
            <a:r>
              <a:rPr i="0" lang="el-GR" sz="2400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 των νεκρών</a:t>
            </a:r>
            <a:r>
              <a:rPr i="0" lang="el-GR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1081"/>
              <a:buNone/>
            </a:pPr>
            <a:r>
              <a:rPr lang="el-GR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Έπειτα (οι νεκροί πολεμιστές) </a:t>
            </a:r>
            <a:r>
              <a:rPr lang="el-GR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χωρίς να παθαίνουν αρρώστιες στο σώμα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1081"/>
              <a:buNone/>
            </a:pPr>
            <a:r>
              <a:rPr lang="el-GR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και </a:t>
            </a:r>
            <a:r>
              <a:rPr lang="el-GR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χωρίς να νιώθουν στενοχώρια στην ψυχή,</a:t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1081"/>
              <a:buNone/>
            </a:pPr>
            <a:r>
              <a:t/>
            </a: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5" name="Google Shape;24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2040" y="0"/>
            <a:ext cx="2475191" cy="2377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ADA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/>
          <p:nvPr>
            <p:ph type="title"/>
          </p:nvPr>
        </p:nvSpPr>
        <p:spPr>
          <a:xfrm>
            <a:off x="761802" y="872836"/>
            <a:ext cx="10380572" cy="1427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ΠΑΡΑΛΛΗΛΟ ΚΕΙΜΕΝΟ </a:t>
            </a:r>
            <a:r>
              <a:rPr lang="el-GR"/>
              <a:t>(3)</a:t>
            </a:r>
            <a:endParaRPr/>
          </a:p>
        </p:txBody>
      </p:sp>
      <p:sp>
        <p:nvSpPr>
          <p:cNvPr id="251" name="Google Shape;251;p26"/>
          <p:cNvSpPr txBox="1"/>
          <p:nvPr>
            <p:ph idx="1" type="body"/>
          </p:nvPr>
        </p:nvSpPr>
        <p:spPr>
          <a:xfrm>
            <a:off x="523152" y="2855335"/>
            <a:ext cx="5262073" cy="715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/>
              <a:t>Αρχαίο κείμενο	</a:t>
            </a:r>
            <a:endParaRPr/>
          </a:p>
        </p:txBody>
      </p:sp>
      <p:sp>
        <p:nvSpPr>
          <p:cNvPr id="252" name="Google Shape;252;p26"/>
          <p:cNvSpPr txBox="1"/>
          <p:nvPr>
            <p:ph idx="2" type="body"/>
          </p:nvPr>
        </p:nvSpPr>
        <p:spPr>
          <a:xfrm>
            <a:off x="203200" y="3699164"/>
            <a:ext cx="5582025" cy="2960254"/>
          </a:xfrm>
          <a:prstGeom prst="rect">
            <a:avLst/>
          </a:prstGeom>
          <a:solidFill>
            <a:srgbClr val="D1DAD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0" lang="el-GR">
                <a:solidFill>
                  <a:srgbClr val="000000"/>
                </a:solidFill>
              </a:rPr>
              <a:t>ἃς ἐπὶ τοῖς συμβεβηκόσιν οἱ ζῶντες ἔχουσιν,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0" lang="el-GR">
                <a:solidFill>
                  <a:srgbClr val="000000"/>
                </a:solidFill>
                <a:highlight>
                  <a:srgbClr val="00FFFF"/>
                </a:highlight>
              </a:rPr>
              <a:t>ἐν μεγάλῃ τιμῇ καὶ πολλῷ </a:t>
            </a:r>
            <a:r>
              <a:rPr b="1" i="0" lang="el-GR">
                <a:solidFill>
                  <a:srgbClr val="000000"/>
                </a:solidFill>
                <a:highlight>
                  <a:srgbClr val="00FFFF"/>
                </a:highlight>
              </a:rPr>
              <a:t>ζήλῳ</a:t>
            </a:r>
            <a:r>
              <a:rPr i="0" lang="el-GR">
                <a:solidFill>
                  <a:srgbClr val="000000"/>
                </a:solidFill>
                <a:highlight>
                  <a:srgbClr val="00FFFF"/>
                </a:highlight>
              </a:rPr>
              <a:t>*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l-GR">
                <a:solidFill>
                  <a:srgbClr val="000000"/>
                </a:solidFill>
                <a:highlight>
                  <a:srgbClr val="00FFFF"/>
                </a:highlight>
              </a:rPr>
              <a:t>τῶν νομιζομένων τυγχάνουσιν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0" lang="el-GR" sz="2200" u="none" cap="none" strike="noStrike">
                <a:solidFill>
                  <a:srgbClr val="000000"/>
                </a:solidFill>
              </a:rPr>
              <a:t>* </a:t>
            </a:r>
            <a:r>
              <a:rPr b="1" i="0" lang="el-GR" sz="1600" u="none" cap="none" strike="noStrike">
                <a:solidFill>
                  <a:srgbClr val="000000"/>
                </a:solidFill>
                <a:highlight>
                  <a:srgbClr val="00FFFF"/>
                </a:highlight>
              </a:rPr>
              <a:t>Ζῆλος</a:t>
            </a:r>
            <a:r>
              <a:rPr i="0" lang="el-GR" sz="1600" u="none" cap="none" strike="noStrike">
                <a:solidFill>
                  <a:srgbClr val="000000"/>
                </a:solidFill>
              </a:rPr>
              <a:t>: </a:t>
            </a:r>
            <a:r>
              <a:rPr i="0" lang="el-GR" sz="1600">
                <a:solidFill>
                  <a:schemeClr val="dk1"/>
                </a:solidFill>
              </a:rPr>
              <a:t>ένθερμη προσπάθεια μίμησης με σκοπό να μοιάσει κάποιος σε κάτι που θεωρείται πρότυπο</a:t>
            </a:r>
            <a:r>
              <a:rPr lang="el-GR" sz="1600">
                <a:solidFill>
                  <a:srgbClr val="333333"/>
                </a:solidFill>
              </a:rPr>
              <a:t> (Λεξικό Lidell-Scott)</a:t>
            </a:r>
            <a:endParaRPr sz="1600"/>
          </a:p>
        </p:txBody>
      </p:sp>
      <p:sp>
        <p:nvSpPr>
          <p:cNvPr id="253" name="Google Shape;253;p26"/>
          <p:cNvSpPr txBox="1"/>
          <p:nvPr>
            <p:ph idx="3" type="body"/>
          </p:nvPr>
        </p:nvSpPr>
        <p:spPr>
          <a:xfrm>
            <a:off x="6094211" y="2767444"/>
            <a:ext cx="5574637" cy="7697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28600" lvl="0" marL="4572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l-GR"/>
              <a:t>μετάφραση</a:t>
            </a:r>
            <a:endParaRPr/>
          </a:p>
        </p:txBody>
      </p:sp>
      <p:sp>
        <p:nvSpPr>
          <p:cNvPr id="254" name="Google Shape;254;p26"/>
          <p:cNvSpPr txBox="1"/>
          <p:nvPr>
            <p:ph idx="4" type="body"/>
          </p:nvPr>
        </p:nvSpPr>
        <p:spPr>
          <a:xfrm>
            <a:off x="5874328" y="3699164"/>
            <a:ext cx="6114472" cy="2960254"/>
          </a:xfrm>
          <a:prstGeom prst="rect">
            <a:avLst/>
          </a:prstGeom>
          <a:solidFill>
            <a:srgbClr val="D1DAD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0" i="0" lang="el-GR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πράγματα τα οποία αντιμετωπίζουν σε διάφορες περιστάσεις οι ζωντανοί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εμπνέοντας μεγάλη τιμή και πολλή </a:t>
            </a:r>
            <a:r>
              <a:rPr b="1" lang="el-GR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άμιλλα</a:t>
            </a:r>
            <a:endParaRPr b="1"/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l-GR">
                <a:solidFill>
                  <a:srgbClr val="000000"/>
                </a:solidFill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απολαμβάνουν τις καθιερωμένες τιμές</a:t>
            </a:r>
            <a:endParaRPr/>
          </a:p>
        </p:txBody>
      </p:sp>
      <p:pic>
        <p:nvPicPr>
          <p:cNvPr id="255" name="Google Shape;25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0659" y="79151"/>
            <a:ext cx="2475191" cy="2377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>
            <p:ph type="title"/>
          </p:nvPr>
        </p:nvSpPr>
        <p:spPr>
          <a:xfrm>
            <a:off x="761802" y="872836"/>
            <a:ext cx="10380572" cy="1427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ΠΑΡΑΛΛΗΛΟ ΚΕΙΜΕΝΟ</a:t>
            </a:r>
            <a:r>
              <a:rPr lang="el-GR"/>
              <a:t> (4)</a:t>
            </a:r>
            <a:endParaRPr/>
          </a:p>
        </p:txBody>
      </p:sp>
      <p:sp>
        <p:nvSpPr>
          <p:cNvPr id="261" name="Google Shape;261;p27"/>
          <p:cNvSpPr txBox="1"/>
          <p:nvPr>
            <p:ph idx="1" type="body"/>
          </p:nvPr>
        </p:nvSpPr>
        <p:spPr>
          <a:xfrm>
            <a:off x="697146" y="2925762"/>
            <a:ext cx="5023424" cy="4522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/>
              <a:t>Αρχαίο κείμενο</a:t>
            </a:r>
            <a:endParaRPr/>
          </a:p>
        </p:txBody>
      </p:sp>
      <p:sp>
        <p:nvSpPr>
          <p:cNvPr id="262" name="Google Shape;262;p27"/>
          <p:cNvSpPr txBox="1"/>
          <p:nvPr>
            <p:ph idx="2" type="body"/>
          </p:nvPr>
        </p:nvSpPr>
        <p:spPr>
          <a:xfrm>
            <a:off x="286936" y="3548783"/>
            <a:ext cx="5665152" cy="3151909"/>
          </a:xfrm>
          <a:prstGeom prst="rect">
            <a:avLst/>
          </a:prstGeom>
          <a:solidFill>
            <a:srgbClr val="D1DAD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0" lang="el-GR" sz="2300">
                <a:solidFill>
                  <a:srgbClr val="000000"/>
                </a:solidFill>
                <a:highlight>
                  <a:srgbClr val="00FF00"/>
                </a:highlight>
              </a:rPr>
              <a:t>Οὓς γὰρ ἅπασα μὲν ἡ πατρὶς θάπτει </a:t>
            </a:r>
            <a:r>
              <a:rPr b="1" i="0" lang="el-GR" sz="2300">
                <a:solidFill>
                  <a:srgbClr val="000000"/>
                </a:solidFill>
                <a:highlight>
                  <a:srgbClr val="00FF00"/>
                </a:highlight>
              </a:rPr>
              <a:t>δημοσίᾳ</a:t>
            </a:r>
            <a:r>
              <a:rPr i="0" lang="el-GR" sz="2300">
                <a:solidFill>
                  <a:srgbClr val="000000"/>
                </a:solidFill>
                <a:highlight>
                  <a:srgbClr val="00FF00"/>
                </a:highlight>
              </a:rPr>
              <a:t>,</a:t>
            </a:r>
            <a:endParaRPr i="0" sz="2300">
              <a:solidFill>
                <a:srgbClr val="000000"/>
              </a:solidFill>
              <a:highlight>
                <a:srgbClr val="00FF00"/>
              </a:highlight>
            </a:endParaRPr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l-GR" sz="2300">
                <a:solidFill>
                  <a:srgbClr val="000000"/>
                </a:solidFill>
                <a:highlight>
                  <a:srgbClr val="00FF00"/>
                </a:highlight>
              </a:rPr>
              <a:t>κοινῶν δ’ ἐπαίνων μόνοι τυγχάνουσιν, </a:t>
            </a:r>
            <a:endParaRPr sz="2300"/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0" lang="el-GR" sz="2300">
                <a:solidFill>
                  <a:srgbClr val="000000"/>
                </a:solidFill>
                <a:highlight>
                  <a:srgbClr val="00FF00"/>
                </a:highlight>
              </a:rPr>
              <a:t>ποθοῦσι δ’ οὐ μόνοι συγγενεῖς καὶ πολῖται</a:t>
            </a:r>
            <a:r>
              <a:rPr i="0" lang="el-GR" sz="2300">
                <a:solidFill>
                  <a:srgbClr val="000000"/>
                </a:solidFill>
              </a:rPr>
              <a:t>,</a:t>
            </a:r>
            <a:endParaRPr i="0" sz="23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63" name="Google Shape;263;p27"/>
          <p:cNvSpPr txBox="1"/>
          <p:nvPr>
            <p:ph idx="3" type="body"/>
          </p:nvPr>
        </p:nvSpPr>
        <p:spPr>
          <a:xfrm>
            <a:off x="6094211" y="2810453"/>
            <a:ext cx="5048163" cy="6185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/>
              <a:t>μετάφραση</a:t>
            </a:r>
            <a:endParaRPr/>
          </a:p>
        </p:txBody>
      </p:sp>
      <p:sp>
        <p:nvSpPr>
          <p:cNvPr id="264" name="Google Shape;264;p27"/>
          <p:cNvSpPr txBox="1"/>
          <p:nvPr>
            <p:ph idx="4" type="body"/>
          </p:nvPr>
        </p:nvSpPr>
        <p:spPr>
          <a:xfrm>
            <a:off x="6094211" y="3548784"/>
            <a:ext cx="5589789" cy="3151909"/>
          </a:xfrm>
          <a:prstGeom prst="rect">
            <a:avLst/>
          </a:prstGeom>
          <a:solidFill>
            <a:srgbClr val="D1DAD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0" i="0" lang="el-GR" sz="2300">
                <a:solidFill>
                  <a:srgbClr val="000000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Αφού η πατρίδα τους προσφέρει </a:t>
            </a:r>
            <a:r>
              <a:rPr b="1" i="0" lang="el-GR" sz="2300">
                <a:solidFill>
                  <a:srgbClr val="000000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δη</a:t>
            </a:r>
            <a:r>
              <a:rPr b="1" lang="el-GR" sz="2300">
                <a:solidFill>
                  <a:srgbClr val="000000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μόσια ταφή</a:t>
            </a:r>
            <a:endParaRPr b="1" i="0" sz="2300">
              <a:solidFill>
                <a:srgbClr val="000000"/>
              </a:solidFill>
              <a:highlight>
                <a:srgbClr val="00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l-GR" sz="2300">
                <a:solidFill>
                  <a:srgbClr val="000000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και μόνο αυτοί επαινούνται</a:t>
            </a:r>
            <a:r>
              <a:rPr b="0" i="0" lang="el-GR" sz="2300">
                <a:solidFill>
                  <a:srgbClr val="000000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l-GR" sz="2300">
                <a:solidFill>
                  <a:srgbClr val="000000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από όλους,</a:t>
            </a:r>
            <a:endParaRPr sz="2300"/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 sz="2300">
                <a:solidFill>
                  <a:srgbClr val="000000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και τους λαχταρούν (τους επαίνους) όχι μόνο οι συγγενείς και οι συμπολίτες τους,</a:t>
            </a:r>
            <a:endParaRPr b="0" i="0" sz="2300">
              <a:solidFill>
                <a:srgbClr val="000000"/>
              </a:solidFill>
              <a:highlight>
                <a:srgbClr val="00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3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5" name="Google Shape;26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89105" y="0"/>
            <a:ext cx="2475191" cy="2377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/>
          <p:nvPr>
            <p:ph type="title"/>
          </p:nvPr>
        </p:nvSpPr>
        <p:spPr>
          <a:xfrm>
            <a:off x="761802" y="862336"/>
            <a:ext cx="103806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ΠΑΡΑΛΛΗΛΟ ΚΕΙΜΕΝΟ</a:t>
            </a:r>
            <a:r>
              <a:rPr lang="el-GR"/>
              <a:t> (5)</a:t>
            </a:r>
            <a:endParaRPr/>
          </a:p>
        </p:txBody>
      </p:sp>
      <p:sp>
        <p:nvSpPr>
          <p:cNvPr id="271" name="Google Shape;271;p28"/>
          <p:cNvSpPr txBox="1"/>
          <p:nvPr>
            <p:ph idx="1" type="body"/>
          </p:nvPr>
        </p:nvSpPr>
        <p:spPr>
          <a:xfrm>
            <a:off x="761801" y="2713326"/>
            <a:ext cx="502342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/>
              <a:t>Αρχαίο κείμενο	</a:t>
            </a:r>
            <a:endParaRPr/>
          </a:p>
        </p:txBody>
      </p:sp>
      <p:sp>
        <p:nvSpPr>
          <p:cNvPr id="272" name="Google Shape;272;p28"/>
          <p:cNvSpPr txBox="1"/>
          <p:nvPr>
            <p:ph idx="2" type="body"/>
          </p:nvPr>
        </p:nvSpPr>
        <p:spPr>
          <a:xfrm>
            <a:off x="761801" y="3706091"/>
            <a:ext cx="5023424" cy="2334491"/>
          </a:xfrm>
          <a:prstGeom prst="rect">
            <a:avLst/>
          </a:prstGeom>
          <a:solidFill>
            <a:srgbClr val="D1DAD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i="0" lang="el-GR">
                <a:solidFill>
                  <a:srgbClr val="000000"/>
                </a:solidFill>
                <a:highlight>
                  <a:srgbClr val="00FF00"/>
                </a:highlight>
              </a:rPr>
              <a:t>ἀλλὰ πᾶσαν ὅσην Ἑλλάδα χρὴ προσειπεῖν,</a:t>
            </a:r>
            <a:endParaRPr/>
          </a:p>
          <a:p>
            <a:pPr indent="-228600" lvl="0" marL="4572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i="0" lang="el-GR">
                <a:solidFill>
                  <a:srgbClr val="000000"/>
                </a:solidFill>
              </a:rPr>
              <a:t>συμπεπένθηκεν δὲ καὶ τῆς οἰκουμένης τὸ πλεῖστον μέρος</a:t>
            </a:r>
            <a:endParaRPr>
              <a:highlight>
                <a:srgbClr val="00FF00"/>
              </a:highlight>
            </a:endParaRPr>
          </a:p>
        </p:txBody>
      </p:sp>
      <p:sp>
        <p:nvSpPr>
          <p:cNvPr id="273" name="Google Shape;273;p28"/>
          <p:cNvSpPr txBox="1"/>
          <p:nvPr>
            <p:ph idx="3" type="body"/>
          </p:nvPr>
        </p:nvSpPr>
        <p:spPr>
          <a:xfrm>
            <a:off x="6094211" y="2713326"/>
            <a:ext cx="504816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/>
              <a:t>	μετάφραση</a:t>
            </a:r>
            <a:endParaRPr/>
          </a:p>
        </p:txBody>
      </p:sp>
      <p:sp>
        <p:nvSpPr>
          <p:cNvPr id="274" name="Google Shape;274;p28"/>
          <p:cNvSpPr txBox="1"/>
          <p:nvPr>
            <p:ph idx="4" type="body"/>
          </p:nvPr>
        </p:nvSpPr>
        <p:spPr>
          <a:xfrm>
            <a:off x="6094211" y="3706091"/>
            <a:ext cx="5048163" cy="2334491"/>
          </a:xfrm>
          <a:prstGeom prst="rect">
            <a:avLst/>
          </a:prstGeom>
          <a:solidFill>
            <a:srgbClr val="D1DAD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>
                <a:solidFill>
                  <a:srgbClr val="000000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αλλά </a:t>
            </a:r>
            <a:r>
              <a:rPr i="0" lang="el-GR">
                <a:solidFill>
                  <a:srgbClr val="000000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ολόκληρη η Ελλάδα</a:t>
            </a:r>
            <a:r>
              <a:rPr b="1" i="0" lang="el-GR">
                <a:solidFill>
                  <a:srgbClr val="000000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l-GR">
                <a:solidFill>
                  <a:srgbClr val="000000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πρέπει να πούμε,</a:t>
            </a:r>
            <a:endParaRPr/>
          </a:p>
          <a:p>
            <a:pPr indent="-228600" lvl="0" marL="4572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el-GR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στο πένθος γι’ αυτούς έχει συμμετάσχει και το μεγαλύτερο μέρος της οικουμένης</a:t>
            </a:r>
            <a:endParaRPr>
              <a:highlight>
                <a:srgbClr val="00FF00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5" name="Google Shape;27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2950" y="-511"/>
            <a:ext cx="2475191" cy="2377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 txBox="1"/>
          <p:nvPr>
            <p:ph type="title"/>
          </p:nvPr>
        </p:nvSpPr>
        <p:spPr>
          <a:xfrm>
            <a:off x="761802" y="872836"/>
            <a:ext cx="10380572" cy="1427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ΠΑΡΑΛΛΗΛΟ ΚΕΙΜΕΝΟ</a:t>
            </a:r>
            <a:r>
              <a:rPr lang="el-GR"/>
              <a:t> (6)</a:t>
            </a:r>
            <a:endParaRPr/>
          </a:p>
        </p:txBody>
      </p:sp>
      <p:sp>
        <p:nvSpPr>
          <p:cNvPr id="281" name="Google Shape;281;p29"/>
          <p:cNvSpPr txBox="1"/>
          <p:nvPr>
            <p:ph idx="1" type="body"/>
          </p:nvPr>
        </p:nvSpPr>
        <p:spPr>
          <a:xfrm>
            <a:off x="761801" y="2964872"/>
            <a:ext cx="5023424" cy="5723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10000"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l-GR"/>
              <a:t>Αρχαίο κείμενο</a:t>
            </a:r>
            <a:endParaRPr/>
          </a:p>
        </p:txBody>
      </p:sp>
      <p:sp>
        <p:nvSpPr>
          <p:cNvPr id="282" name="Google Shape;282;p29"/>
          <p:cNvSpPr txBox="1"/>
          <p:nvPr>
            <p:ph idx="2" type="body"/>
          </p:nvPr>
        </p:nvSpPr>
        <p:spPr>
          <a:xfrm>
            <a:off x="761801" y="3706091"/>
            <a:ext cx="5023424" cy="2334491"/>
          </a:xfrm>
          <a:prstGeom prst="rect">
            <a:avLst/>
          </a:prstGeom>
          <a:solidFill>
            <a:srgbClr val="D1DAD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86666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el-G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πῶς οὐ χρὴ τούτους </a:t>
            </a:r>
            <a:r>
              <a:rPr b="1" i="0" lang="el-GR" sz="2400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εὐδαίμονας</a:t>
            </a:r>
            <a:r>
              <a:rPr b="0" i="0" lang="el-G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νομίζεσθαι;</a:t>
            </a:r>
            <a:endParaRPr/>
          </a:p>
          <a:p>
            <a:pPr indent="-228600" lvl="0" marL="457200" rtl="0" algn="l">
              <a:lnSpc>
                <a:spcPct val="845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el-G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3" name="Google Shape;283;p29"/>
          <p:cNvSpPr txBox="1"/>
          <p:nvPr>
            <p:ph idx="3" type="body"/>
          </p:nvPr>
        </p:nvSpPr>
        <p:spPr>
          <a:xfrm>
            <a:off x="6094211" y="2964872"/>
            <a:ext cx="5048163" cy="5723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10000"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l-GR"/>
              <a:t>μετάφραση</a:t>
            </a:r>
            <a:endParaRPr/>
          </a:p>
        </p:txBody>
      </p:sp>
      <p:sp>
        <p:nvSpPr>
          <p:cNvPr id="284" name="Google Shape;284;p29"/>
          <p:cNvSpPr txBox="1"/>
          <p:nvPr>
            <p:ph idx="4" type="body"/>
          </p:nvPr>
        </p:nvSpPr>
        <p:spPr>
          <a:xfrm>
            <a:off x="6094211" y="3706091"/>
            <a:ext cx="5048163" cy="2334491"/>
          </a:xfrm>
          <a:prstGeom prst="rect">
            <a:avLst/>
          </a:prstGeom>
          <a:solidFill>
            <a:srgbClr val="D1DAD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86666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el-GR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δεν πρέπει δικαιολογημένα να θεωρούνται </a:t>
            </a:r>
            <a:r>
              <a:rPr b="1" i="0" lang="el-GR" sz="2400">
                <a:solidFill>
                  <a:srgbClr val="000000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ευτυχείς</a:t>
            </a:r>
            <a:r>
              <a:rPr b="0" i="0" lang="el-GR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/>
          </a:p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lang="el-GR"/>
            </a:br>
            <a:endParaRPr/>
          </a:p>
        </p:txBody>
      </p:sp>
      <p:pic>
        <p:nvPicPr>
          <p:cNvPr id="285" name="Google Shape;28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5007" y="128945"/>
            <a:ext cx="2475191" cy="2377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/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/>
              <a:t>Άσκηση για παράλληλο κείμενο</a:t>
            </a:r>
            <a:endParaRPr/>
          </a:p>
        </p:txBody>
      </p:sp>
      <p:sp>
        <p:nvSpPr>
          <p:cNvPr id="291" name="Google Shape;291;p30"/>
          <p:cNvSpPr txBox="1"/>
          <p:nvPr>
            <p:ph idx="1" type="body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https://content.e-me.edu.gr/wp-admin/admin-ajax.php?action=h5p_embed&amp;id=1515435</a:t>
            </a:r>
            <a:r>
              <a:rPr lang="el-GR"/>
              <a:t> </a:t>
            </a:r>
            <a:endParaRPr/>
          </a:p>
        </p:txBody>
      </p:sp>
      <p:pic>
        <p:nvPicPr>
          <p:cNvPr id="292" name="Google Shape;29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73386" y="143045"/>
            <a:ext cx="2475191" cy="2377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228600" sx="95000" rotWithShape="0" algn="t" dir="5460000" dist="152400" sy="95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" name="Google Shape;128;p2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Εικόνα που περιέχει κείμενο, καρτούν, εικονογράφηση&#10;&#10;Το περιεχόμενο που δημιουργείται από AI ενδέχεται να είναι εσφαλμένο." id="131" name="Google Shape;131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1" l="0" r="5492" t="0"/>
          <a:stretch/>
        </p:blipFill>
        <p:spPr>
          <a:xfrm>
            <a:off x="5691988" y="2569297"/>
            <a:ext cx="6095999" cy="42894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"/>
          <p:cNvSpPr/>
          <p:nvPr/>
        </p:nvSpPr>
        <p:spPr>
          <a:xfrm>
            <a:off x="0" y="-2"/>
            <a:ext cx="12192000" cy="2570074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254000" sx="90000" rotWithShape="0" algn="t" dir="5460000" dist="152400" sy="90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 txBox="1"/>
          <p:nvPr>
            <p:ph type="title"/>
          </p:nvPr>
        </p:nvSpPr>
        <p:spPr>
          <a:xfrm>
            <a:off x="761802" y="754336"/>
            <a:ext cx="10426434" cy="12878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l-GR" sz="4800"/>
              <a:t>Εισαγωγή στο κείμενο</a:t>
            </a:r>
            <a:endParaRPr/>
          </a:p>
        </p:txBody>
      </p:sp>
      <p:cxnSp>
        <p:nvCxnSpPr>
          <p:cNvPr id="134" name="Google Shape;134;p2"/>
          <p:cNvCxnSpPr/>
          <p:nvPr/>
        </p:nvCxnSpPr>
        <p:spPr>
          <a:xfrm>
            <a:off x="11668155" y="1443083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AFE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/>
              <a:t>ΑΝΑΚΕΦΑΛΑΙΩΤΙΚΗ ΑΣΚΗΣΗ</a:t>
            </a:r>
            <a:endParaRPr/>
          </a:p>
        </p:txBody>
      </p:sp>
      <p:sp>
        <p:nvSpPr>
          <p:cNvPr id="298" name="Google Shape;298;p31"/>
          <p:cNvSpPr txBox="1"/>
          <p:nvPr>
            <p:ph idx="1" type="body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https://learningapps.org/watch?v=pjcw3zhfc25</a:t>
            </a:r>
            <a:endParaRPr/>
          </a:p>
        </p:txBody>
      </p:sp>
      <p:pic>
        <p:nvPicPr>
          <p:cNvPr id="299" name="Google Shape;29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2476" y="143045"/>
            <a:ext cx="2475191" cy="2377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el-GR"/>
              <a:t>Για να συνοψίσουμε</a:t>
            </a:r>
            <a:endParaRPr/>
          </a:p>
        </p:txBody>
      </p:sp>
      <p:grpSp>
        <p:nvGrpSpPr>
          <p:cNvPr id="305" name="Google Shape;305;p32"/>
          <p:cNvGrpSpPr/>
          <p:nvPr/>
        </p:nvGrpSpPr>
        <p:grpSpPr>
          <a:xfrm>
            <a:off x="761801" y="2481755"/>
            <a:ext cx="10380572" cy="4352543"/>
            <a:chOff x="0" y="0"/>
            <a:chExt cx="10380572" cy="4352543"/>
          </a:xfrm>
        </p:grpSpPr>
        <p:sp>
          <p:nvSpPr>
            <p:cNvPr id="306" name="Google Shape;306;p32"/>
            <p:cNvSpPr/>
            <p:nvPr/>
          </p:nvSpPr>
          <p:spPr>
            <a:xfrm>
              <a:off x="0" y="0"/>
              <a:ext cx="8304458" cy="9575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6B32FF"/>
                </a:gs>
                <a:gs pos="100000">
                  <a:srgbClr val="9471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2"/>
            <p:cNvSpPr txBox="1"/>
            <p:nvPr/>
          </p:nvSpPr>
          <p:spPr>
            <a:xfrm>
              <a:off x="28046" y="28046"/>
              <a:ext cx="7190262" cy="90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l-GR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Ο επιτάφιος Λόγος του Λυσία, ο επιτάφιος στο παράλληλο κείμενο και κάθε επιτάφιος είναι λόγοι που εκφωνούνται για να τιμηθούν οι νεκροί που θυσιάστηκαν για την πατρίδα.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695498" y="1131661"/>
              <a:ext cx="8304458" cy="9575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6B32FF"/>
                </a:gs>
                <a:gs pos="100000">
                  <a:srgbClr val="9471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2"/>
            <p:cNvSpPr txBox="1"/>
            <p:nvPr/>
          </p:nvSpPr>
          <p:spPr>
            <a:xfrm>
              <a:off x="723544" y="1159707"/>
              <a:ext cx="6930454" cy="90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l-GR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Οι νεκροί πολεμιστές κληροδοτούν παντοτινή δόξα. 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1380616" y="2263322"/>
              <a:ext cx="8304458" cy="9575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6B32FF"/>
                </a:gs>
                <a:gs pos="100000">
                  <a:srgbClr val="9471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2"/>
            <p:cNvSpPr txBox="1"/>
            <p:nvPr/>
          </p:nvSpPr>
          <p:spPr>
            <a:xfrm>
              <a:off x="1408662" y="2291368"/>
              <a:ext cx="6940834" cy="90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l-GR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Οι νεκροί πολεμιστές τιμούνται με δημόσια ταφή και επαινούνται από όλους τους πολίτες για την αρετή τους.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2076114" y="3394984"/>
              <a:ext cx="8304458" cy="9575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6B32FF"/>
                </a:gs>
                <a:gs pos="100000">
                  <a:srgbClr val="9471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2"/>
            <p:cNvSpPr txBox="1"/>
            <p:nvPr/>
          </p:nvSpPr>
          <p:spPr>
            <a:xfrm>
              <a:off x="2104160" y="3423030"/>
              <a:ext cx="6930454" cy="90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l-GR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Ο τιμημένος θάνατος στη μάχη είναι τιμή για τα παιδιά τους και παρηγοριά για τους γονείς των νεκρών πολεμιστών.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7682044" y="733403"/>
              <a:ext cx="622413" cy="62241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6CFFF">
                <a:alpha val="89803"/>
              </a:srgbClr>
            </a:solidFill>
            <a:ln cap="flat" cmpd="sng" w="9525">
              <a:solidFill>
                <a:srgbClr val="D6CFF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2"/>
            <p:cNvSpPr txBox="1"/>
            <p:nvPr/>
          </p:nvSpPr>
          <p:spPr>
            <a:xfrm>
              <a:off x="7822087" y="733403"/>
              <a:ext cx="342327" cy="468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8377542" y="1865065"/>
              <a:ext cx="622413" cy="62241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6CFFF">
                <a:alpha val="89803"/>
              </a:srgbClr>
            </a:solidFill>
            <a:ln cap="flat" cmpd="sng" w="9525">
              <a:solidFill>
                <a:srgbClr val="D6CFF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2"/>
            <p:cNvSpPr txBox="1"/>
            <p:nvPr/>
          </p:nvSpPr>
          <p:spPr>
            <a:xfrm>
              <a:off x="8517585" y="1865065"/>
              <a:ext cx="342327" cy="468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9062660" y="2996726"/>
              <a:ext cx="622413" cy="62241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6CFFF">
                <a:alpha val="89803"/>
              </a:srgbClr>
            </a:solidFill>
            <a:ln cap="flat" cmpd="sng" w="9525">
              <a:solidFill>
                <a:srgbClr val="D6CFF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2"/>
            <p:cNvSpPr txBox="1"/>
            <p:nvPr/>
          </p:nvSpPr>
          <p:spPr>
            <a:xfrm>
              <a:off x="9202703" y="2996726"/>
              <a:ext cx="342327" cy="468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875e6404db_1_0"/>
          <p:cNvSpPr txBox="1"/>
          <p:nvPr>
            <p:ph type="title"/>
          </p:nvPr>
        </p:nvSpPr>
        <p:spPr>
          <a:xfrm>
            <a:off x="761801" y="858982"/>
            <a:ext cx="103806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/>
              <a:t>ΒΙΒΛΙΟΓΡΑΦΙΑ</a:t>
            </a:r>
            <a:endParaRPr/>
          </a:p>
        </p:txBody>
      </p:sp>
      <p:sp>
        <p:nvSpPr>
          <p:cNvPr id="325" name="Google Shape;325;g3875e6404db_1_0"/>
          <p:cNvSpPr txBox="1"/>
          <p:nvPr>
            <p:ph idx="1" type="body"/>
          </p:nvPr>
        </p:nvSpPr>
        <p:spPr>
          <a:xfrm>
            <a:off x="761799" y="2750126"/>
            <a:ext cx="10381200" cy="3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81818"/>
              <a:buNone/>
            </a:pPr>
            <a:r>
              <a:rPr lang="el-GR"/>
              <a:t>Προκοπίου, Κ. (2015). </a:t>
            </a:r>
            <a:r>
              <a:rPr i="1" lang="el-GR"/>
              <a:t>Αρχαία ελληνική γλώσσα Α,Β,Γ Γυμνασίου σε comics</a:t>
            </a:r>
            <a:r>
              <a:rPr lang="el-GR"/>
              <a:t>, Θεσσαλονίκη.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81818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Ελληνικός Πολιτισμός 2η ενότητα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81818"/>
              <a:buNone/>
            </a:pPr>
            <a:r>
              <a:rPr lang="el-GR" u="sng">
                <a:solidFill>
                  <a:schemeClr val="hlink"/>
                </a:solidFill>
                <a:hlinkClick r:id="rId4"/>
              </a:rPr>
              <a:t>https://content.e-me.edu.gr/wp-admin/admin.php?page=h5p&amp;task=show&amp;id=1515435</a:t>
            </a:r>
            <a:r>
              <a:rPr lang="el-GR"/>
              <a:t>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81818"/>
              <a:buNone/>
            </a:pPr>
            <a:r>
              <a:rPr b="0" i="0" lang="el-GR" sz="2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https://learningapps.org/watch?v=pjcw3zhfc25</a:t>
            </a:r>
            <a:r>
              <a:rPr lang="el-GR" u="sng">
                <a:solidFill>
                  <a:schemeClr val="hlink"/>
                </a:solidFill>
                <a:hlinkClick r:id="rId6"/>
              </a:rPr>
              <a:t> </a:t>
            </a:r>
            <a:endParaRPr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81818"/>
              <a:buNone/>
            </a:pPr>
            <a:r>
              <a:rPr lang="el-GR" u="sng">
                <a:solidFill>
                  <a:schemeClr val="hlink"/>
                </a:solidFill>
                <a:hlinkClick r:id="rId7"/>
              </a:rPr>
              <a:t>ΠΑΡΑΛΛΗΛΟ ΚΕΙΜΕΝΟ ΕΝΟΤΗΤΑΣ 2</a:t>
            </a:r>
            <a:r>
              <a:rPr lang="el-GR">
                <a:solidFill>
                  <a:srgbClr val="262626"/>
                </a:solidFill>
              </a:rPr>
              <a:t> </a:t>
            </a:r>
            <a:endParaRPr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8181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8181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228600" sx="95000" rotWithShape="0" algn="t" dir="5460000" dist="152400" sy="95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3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3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" name="Google Shape;14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 txBox="1"/>
          <p:nvPr>
            <p:ph type="title"/>
          </p:nvPr>
        </p:nvSpPr>
        <p:spPr>
          <a:xfrm>
            <a:off x="760607" y="952699"/>
            <a:ext cx="4582492" cy="24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l-GR" sz="4800"/>
              <a:t>Ποιο είναι το θέμα του κειμένου;</a:t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6096000" y="0"/>
            <a:ext cx="5046374" cy="68580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635000" sx="90000" rotWithShape="0" algn="t" dir="5460000" dist="254000" sy="90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Εικόνα που περιέχει κείμενο, καρτούν, γραφικός χαρακτήρας, clipart&#10;&#10;Το περιεχόμενο που δημιουργείται από AI ενδέχεται να είναι εσφαλμένο." id="146" name="Google Shape;146;p3"/>
          <p:cNvPicPr preferRelativeResize="0"/>
          <p:nvPr/>
        </p:nvPicPr>
        <p:blipFill rotWithShape="1">
          <a:blip r:embed="rId3">
            <a:alphaModFix/>
          </a:blip>
          <a:srcRect b="2" l="3427" r="2015" t="0"/>
          <a:stretch/>
        </p:blipFill>
        <p:spPr>
          <a:xfrm>
            <a:off x="6299733" y="278080"/>
            <a:ext cx="4638908" cy="63018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3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425" y="371475"/>
            <a:ext cx="11487150" cy="59055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328" y="694944"/>
            <a:ext cx="11329416" cy="483717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020" y="644479"/>
            <a:ext cx="11383588" cy="510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" y="786384"/>
            <a:ext cx="10716768" cy="557784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11145644" y="0"/>
            <a:ext cx="1046356" cy="6858000"/>
          </a:xfrm>
          <a:prstGeom prst="rect">
            <a:avLst/>
          </a:pr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6376864" y="0"/>
            <a:ext cx="5815134" cy="6858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508000" sx="90000" rotWithShape="0" algn="t" dir="5460000" dist="190500" sy="90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>
            <p:ph type="title"/>
          </p:nvPr>
        </p:nvSpPr>
        <p:spPr>
          <a:xfrm>
            <a:off x="6788582" y="858983"/>
            <a:ext cx="3968783" cy="20213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el-GR">
                <a:latin typeface="Verdana"/>
                <a:ea typeface="Verdana"/>
                <a:cs typeface="Verdana"/>
                <a:sym typeface="Verdana"/>
              </a:rPr>
              <a:t>Βασικό σημείο του κειμένου</a:t>
            </a:r>
            <a:endParaRPr/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2572" y="437443"/>
            <a:ext cx="1630398" cy="598311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>
            <p:ph idx="1" type="body"/>
          </p:nvPr>
        </p:nvSpPr>
        <p:spPr>
          <a:xfrm>
            <a:off x="6788582" y="3282696"/>
            <a:ext cx="3968783" cy="2957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i="1" lang="el-GR" sz="20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Για ποιους μιλάει το κείμενο;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l-GR" sz="2000">
                <a:latin typeface="Verdana"/>
                <a:ea typeface="Verdana"/>
                <a:cs typeface="Verdana"/>
                <a:sym typeface="Verdana"/>
              </a:rPr>
              <a:t>α</a:t>
            </a:r>
            <a:r>
              <a:rPr lang="el-GR" sz="2000">
                <a:latin typeface="Verdana"/>
                <a:ea typeface="Verdana"/>
                <a:cs typeface="Verdana"/>
                <a:sym typeface="Verdana"/>
              </a:rPr>
              <a:t>. για τους προδότες της πατρίδας στον κορινθιακό πόλεμο.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l-GR" sz="20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l-GR" sz="2000">
                <a:latin typeface="Verdana"/>
                <a:ea typeface="Verdana"/>
                <a:cs typeface="Verdana"/>
                <a:sym typeface="Verdana"/>
              </a:rPr>
              <a:t>β</a:t>
            </a:r>
            <a:r>
              <a:rPr lang="el-GR" sz="2000">
                <a:latin typeface="Verdana"/>
                <a:ea typeface="Verdana"/>
                <a:cs typeface="Verdana"/>
                <a:sym typeface="Verdana"/>
              </a:rPr>
              <a:t>. για αυτούς που θυσιάστηκαν για την πατρίδα στον πόλεμο</a:t>
            </a:r>
            <a:endParaRPr/>
          </a:p>
        </p:txBody>
      </p:sp>
      <p:cxnSp>
        <p:nvCxnSpPr>
          <p:cNvPr id="178" name="Google Shape;178;p8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060706" y="1009934"/>
            <a:ext cx="10070588" cy="47856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sx="94000" rotWithShape="0" algn="t" dir="7140000" dist="317500" sy="94000">
              <a:srgbClr val="000000">
                <a:alpha val="2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Εικόνα που περιέχει καρτούν, εικονογράφηση, κόμικ, αστείο&#10;&#10;Το περιεχόμενο που δημιουργείται από AI ενδέχεται να είναι εσφαλμένο." id="185" name="Google Shape;185;p9"/>
          <p:cNvPicPr preferRelativeResize="0"/>
          <p:nvPr/>
        </p:nvPicPr>
        <p:blipFill rotWithShape="1">
          <a:blip r:embed="rId3">
            <a:alphaModFix/>
          </a:blip>
          <a:srcRect b="-2" l="0" r="-2" t="1859"/>
          <a:stretch/>
        </p:blipFill>
        <p:spPr>
          <a:xfrm>
            <a:off x="307723" y="888525"/>
            <a:ext cx="6264778" cy="5664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9"/>
          <p:cNvCxnSpPr/>
          <p:nvPr/>
        </p:nvCxnSpPr>
        <p:spPr>
          <a:xfrm>
            <a:off x="11668155" y="5641010"/>
            <a:ext cx="0" cy="59906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7" name="Google Shape;18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1720" y="931363"/>
            <a:ext cx="5035294" cy="280771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 txBox="1"/>
          <p:nvPr/>
        </p:nvSpPr>
        <p:spPr>
          <a:xfrm>
            <a:off x="6664873" y="3981882"/>
            <a:ext cx="510455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l-GR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Ποιοι αξίζει να θεωρούνται </a:t>
            </a:r>
            <a:r>
              <a:rPr b="1" i="0" lang="el-GR" sz="2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ευτυχισμένοι</a:t>
            </a:r>
            <a:r>
              <a:rPr b="0" i="0" lang="el-GR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 Γιατί;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6557088" y="5186346"/>
            <a:ext cx="510455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l-GR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Στο αρχαίο κείμενο πώς λέμε τους «</a:t>
            </a:r>
            <a:r>
              <a:rPr b="1" i="0" lang="el-GR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ευτυχισμένους</a:t>
            </a:r>
            <a:r>
              <a:rPr b="1" i="0" lang="el-GR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»</a:t>
            </a:r>
            <a:r>
              <a:rPr b="0" i="0" lang="el-GR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l-GR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α. βελτίστους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l-GR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β. εὐδαιμονεστάτους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1060706" y="267855"/>
            <a:ext cx="95829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l-GR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ΑΡΧΑΙΟ ΚΕΙΜΕΝΟ –ΝΕΟΕΛΛΗΝΙΚΗ ΑΠΟΔΟΣΗ (ΜΕΤΑΦΡΑΣΗ)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velVTI">
  <a:themeElements>
    <a:clrScheme name="Custom 148">
      <a:dk1>
        <a:srgbClr val="262626"/>
      </a:dk1>
      <a:lt1>
        <a:srgbClr val="FFFFFF"/>
      </a:lt1>
      <a:dk2>
        <a:srgbClr val="2F333D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2025-09-28T10:19:45Z</dcterms:created>
  <dc:creator>Georgia Mountraki</dc:creator>
</cp:coreProperties>
</file>