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6355080"/>
            <a:ext cx="11155680" cy="0"/>
          </a:xfrm>
          <a:prstGeom prst="line">
            <a:avLst/>
          </a:prstGeom>
          <a:noFill/>
          <a:ln w="12700">
            <a:solidFill>
              <a:srgbClr val="D9E3E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46520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Β1.1 ΤΠΕ — 5η Συνεδρία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73152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5η Συνεδρία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658368" y="1325880"/>
            <a:ext cx="649224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Λογισμικά παρουσίασης,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Διαδραστικοί Πίνακες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και διαδραστικά σχολικά βιβλία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694944" y="3703320"/>
            <a:ext cx="6675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Επιμόρφωση Β1 επιπέδου ΤΠΕ — Συστάδα Β1.1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62672" y="576072"/>
            <a:ext cx="3602736" cy="5065776"/>
          </a:xfrm>
          <a:prstGeom prst="rect">
            <a:avLst/>
          </a:prstGeom>
          <a:solidFill>
            <a:srgbClr val="F5F8FB"/>
          </a:solidFill>
          <a:ln w="12700">
            <a:solidFill>
              <a:srgbClr val="E5E7EB">
                <a:alpha val="50000"/>
              </a:srgbClr>
            </a:solidFill>
            <a:prstDash val="solid"/>
          </a:ln>
        </p:spPr>
      </p:sp>
      <p:pic>
        <p:nvPicPr>
          <p:cNvPr id="6" name="Image 0" descr="/mnt/data/slide_assets/page-01.png">    </p:cNvPr>
          <p:cNvPicPr>
            <a:picLocks noChangeAspect="1"/>
          </p:cNvPicPr>
          <p:nvPr/>
        </p:nvPicPr>
        <p:blipFill>
          <a:blip r:embed="rId1"/>
          <a:srcRect l="4828" r="4828" t="0" b="0"/>
          <a:stretch/>
        </p:blipFill>
        <p:spPr>
          <a:xfrm>
            <a:off x="7772400" y="685800"/>
            <a:ext cx="3383280" cy="484632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Τι να αποφεύγεται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Συνήθη λάθη στις μαθητικές και εκπαιδευτικές παρουσιάσεις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80" b="1" dirty="0">
                <a:solidFill>
                  <a:srgbClr val="0F6B78"/>
                </a:solidFill>
              </a:rPr>
              <a:t>•</a:t>
            </a:r>
            <a:endParaRPr lang="en-US" sz="158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8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Υπερβολικό κείμενο και ανάγνωση λέξη προς λέξη.</a:t>
            </a:r>
            <a:endParaRPr lang="en-US" sz="1580" dirty="0"/>
          </a:p>
        </p:txBody>
      </p:sp>
      <p:sp>
        <p:nvSpPr>
          <p:cNvPr id="6" name="Text 4"/>
          <p:cNvSpPr/>
          <p:nvPr/>
        </p:nvSpPr>
        <p:spPr>
          <a:xfrm>
            <a:off x="713232" y="191109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80" b="1" dirty="0">
                <a:solidFill>
                  <a:srgbClr val="0F6B78"/>
                </a:solidFill>
              </a:rPr>
              <a:t>•</a:t>
            </a:r>
            <a:endParaRPr lang="en-US" sz="1580" dirty="0"/>
          </a:p>
        </p:txBody>
      </p:sp>
      <p:sp>
        <p:nvSpPr>
          <p:cNvPr id="7" name="Text 5"/>
          <p:cNvSpPr/>
          <p:nvPr/>
        </p:nvSpPr>
        <p:spPr>
          <a:xfrm>
            <a:off x="1033272" y="1892808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8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Διακοσμητικές εικόνες χωρίς νοηματική λειτουργία.</a:t>
            </a:r>
            <a:endParaRPr lang="en-US" sz="1580" dirty="0"/>
          </a:p>
        </p:txBody>
      </p:sp>
      <p:sp>
        <p:nvSpPr>
          <p:cNvPr id="8" name="Text 6"/>
          <p:cNvSpPr/>
          <p:nvPr/>
        </p:nvSpPr>
        <p:spPr>
          <a:xfrm>
            <a:off x="713232" y="238658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80" b="1" dirty="0">
                <a:solidFill>
                  <a:srgbClr val="0F6B78"/>
                </a:solidFill>
              </a:rPr>
              <a:t>•</a:t>
            </a:r>
            <a:endParaRPr lang="en-US" sz="1580" dirty="0"/>
          </a:p>
        </p:txBody>
      </p:sp>
      <p:sp>
        <p:nvSpPr>
          <p:cNvPr id="9" name="Text 7"/>
          <p:cNvSpPr/>
          <p:nvPr/>
        </p:nvSpPr>
        <p:spPr>
          <a:xfrm>
            <a:off x="1033272" y="2368296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8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Πολλά εφέ, ήχοι και κινήσεις που αποσπούν την προσοχή.</a:t>
            </a:r>
            <a:endParaRPr lang="en-US" sz="1580" dirty="0"/>
          </a:p>
        </p:txBody>
      </p:sp>
      <p:sp>
        <p:nvSpPr>
          <p:cNvPr id="10" name="Text 8"/>
          <p:cNvSpPr/>
          <p:nvPr/>
        </p:nvSpPr>
        <p:spPr>
          <a:xfrm>
            <a:off x="713232" y="28620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80" b="1" dirty="0">
                <a:solidFill>
                  <a:srgbClr val="0F6B78"/>
                </a:solidFill>
              </a:rPr>
              <a:t>•</a:t>
            </a:r>
            <a:endParaRPr lang="en-US" sz="1580" dirty="0"/>
          </a:p>
        </p:txBody>
      </p:sp>
      <p:sp>
        <p:nvSpPr>
          <p:cNvPr id="11" name="Text 9"/>
          <p:cNvSpPr/>
          <p:nvPr/>
        </p:nvSpPr>
        <p:spPr>
          <a:xfrm>
            <a:off x="1033272" y="2843784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8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Αντιγραφή πληροφοριών από το διαδίκτυο χωρίς επεξεργασία.</a:t>
            </a:r>
            <a:endParaRPr lang="en-US" sz="1580" dirty="0"/>
          </a:p>
        </p:txBody>
      </p:sp>
      <p:sp>
        <p:nvSpPr>
          <p:cNvPr id="12" name="Text 10"/>
          <p:cNvSpPr/>
          <p:nvPr/>
        </p:nvSpPr>
        <p:spPr>
          <a:xfrm>
            <a:off x="713232" y="33375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80" b="1" dirty="0">
                <a:solidFill>
                  <a:srgbClr val="0F6B78"/>
                </a:solidFill>
              </a:rPr>
              <a:t>•</a:t>
            </a:r>
            <a:endParaRPr lang="en-US" sz="1580" dirty="0"/>
          </a:p>
        </p:txBody>
      </p:sp>
      <p:sp>
        <p:nvSpPr>
          <p:cNvPr id="13" name="Text 11"/>
          <p:cNvSpPr/>
          <p:nvPr/>
        </p:nvSpPr>
        <p:spPr>
          <a:xfrm>
            <a:off x="1033272" y="3319272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8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Χρήση υλικού χωρίς αναφορά πηγής ή χωρίς έλεγχο δικαιωμάτων.</a:t>
            </a:r>
            <a:endParaRPr lang="en-US" sz="1580" dirty="0"/>
          </a:p>
        </p:txBody>
      </p:sp>
      <p:sp>
        <p:nvSpPr>
          <p:cNvPr id="14" name="Shape 12"/>
          <p:cNvSpPr/>
          <p:nvPr/>
        </p:nvSpPr>
        <p:spPr>
          <a:xfrm>
            <a:off x="713232" y="5349240"/>
            <a:ext cx="731520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4400" y="5468112"/>
            <a:ext cx="6903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Λιτότητα, στόχος, τεκμηρίωση, επικοινωνιακό πλαίσιο.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Παρουσιάσεις και Τεχνητή Νοημοσύνη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σωστή σειρά χρήσης των ΜΓΜ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Πρώτα μαθητές και εκπαιδευτικός αποφασίζουν περιεχόμενο και δομή.</a:t>
            </a:r>
            <a:endParaRPr lang="en-US" sz="1560" dirty="0"/>
          </a:p>
        </p:txBody>
      </p:sp>
      <p:sp>
        <p:nvSpPr>
          <p:cNvPr id="6" name="Text 4"/>
          <p:cNvSpPr/>
          <p:nvPr/>
        </p:nvSpPr>
        <p:spPr>
          <a:xfrm>
            <a:off x="713232" y="191109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7" name="Text 5"/>
          <p:cNvSpPr/>
          <p:nvPr/>
        </p:nvSpPr>
        <p:spPr>
          <a:xfrm>
            <a:off x="1033272" y="1892808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Έπειτα ζητούν ανατροφοδότηση ή εναλλακτική πρόταση από ΤΝ.</a:t>
            </a:r>
            <a:endParaRPr lang="en-US" sz="1560" dirty="0"/>
          </a:p>
        </p:txBody>
      </p:sp>
      <p:sp>
        <p:nvSpPr>
          <p:cNvPr id="8" name="Text 6"/>
          <p:cNvSpPr/>
          <p:nvPr/>
        </p:nvSpPr>
        <p:spPr>
          <a:xfrm>
            <a:off x="713232" y="238658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9" name="Text 7"/>
          <p:cNvSpPr/>
          <p:nvPr/>
        </p:nvSpPr>
        <p:spPr>
          <a:xfrm>
            <a:off x="1033272" y="2368296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Συγκρίνουν το δικό τους σχέδιο με το αποτέλεσμα της ΤΝ.</a:t>
            </a:r>
            <a:endParaRPr lang="en-US" sz="1560" dirty="0"/>
          </a:p>
        </p:txBody>
      </p:sp>
      <p:sp>
        <p:nvSpPr>
          <p:cNvPr id="10" name="Text 8"/>
          <p:cNvSpPr/>
          <p:nvPr/>
        </p:nvSpPr>
        <p:spPr>
          <a:xfrm>
            <a:off x="713232" y="28620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1" name="Text 9"/>
          <p:cNvSpPr/>
          <p:nvPr/>
        </p:nvSpPr>
        <p:spPr>
          <a:xfrm>
            <a:off x="1033272" y="2843784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Κρίνουν τι κρατούν, τι αλλάζουν και γιατί.</a:t>
            </a:r>
            <a:endParaRPr lang="en-US" sz="1560" dirty="0"/>
          </a:p>
        </p:txBody>
      </p:sp>
      <p:sp>
        <p:nvSpPr>
          <p:cNvPr id="12" name="Text 10"/>
          <p:cNvSpPr/>
          <p:nvPr/>
        </p:nvSpPr>
        <p:spPr>
          <a:xfrm>
            <a:off x="713232" y="33375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3" name="Text 11"/>
          <p:cNvSpPr/>
          <p:nvPr/>
        </p:nvSpPr>
        <p:spPr>
          <a:xfrm>
            <a:off x="1033272" y="3319272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Διαμορφώνουν το τελικό κείμενο με δική τους ευθύνη και τεκμηρίωση.</a:t>
            </a:r>
            <a:endParaRPr lang="en-US" sz="15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Διαδραστικά συστήματα διδασκαλίας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Τι είναι ο διαδραστικός πίνακας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58368" y="1261872"/>
            <a:ext cx="2743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ΔΙΑΔΡΑΣΤΙΚΑ ΣΥΣΤΗΜΑΤΑ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713232" y="152704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033272" y="1508760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Ψηφιακή επιφάνεια εργασίας που συνδυάζει προβολή και αλληλεπίδραση.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13232" y="205740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33272" y="2039112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Ενοποιεί λειτουργίες συμβατικού πίνακα και υπολογιστικού συστήματος.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13232" y="258775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33272" y="2569464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 χρήστης αλληλεπιδρά με αφή ή ειδική γραφίδα.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13232" y="311810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033272" y="3099816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ενέργειες μπορούν να αποθηκευτούν και να επαναχρησιμοποιηθούν.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708392" y="1353312"/>
            <a:ext cx="3557016" cy="4837176"/>
          </a:xfrm>
          <a:prstGeom prst="rect">
            <a:avLst/>
          </a:prstGeom>
          <a:solidFill>
            <a:srgbClr val="F5F8FB"/>
          </a:solidFill>
          <a:ln w="12700">
            <a:solidFill>
              <a:srgbClr val="E5E7EB">
                <a:alpha val="50000"/>
              </a:srgbClr>
            </a:solidFill>
            <a:prstDash val="solid"/>
          </a:ln>
        </p:spPr>
      </p:sp>
      <p:pic>
        <p:nvPicPr>
          <p:cNvPr id="14" name="Image 0" descr="/mnt/data/slide_assets/page20-20.png">    </p:cNvPr>
          <p:cNvPicPr>
            <a:picLocks noChangeAspect="1"/>
          </p:cNvPicPr>
          <p:nvPr/>
        </p:nvPicPr>
        <p:blipFill>
          <a:blip r:embed="rId1"/>
          <a:srcRect l="3232" r="3232" t="0" b="0"/>
          <a:stretch/>
        </p:blipFill>
        <p:spPr>
          <a:xfrm>
            <a:off x="7818120" y="1463040"/>
            <a:ext cx="3337560" cy="461772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Βασικές λειτουργίες διαδραστικού πίνακα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Εργαλεία που υποστηρίζουν τη διδασκαλία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Πένα, υπογράμμιση, εργαλεία κειμένου και επισημειώσεις.</a:t>
            </a:r>
            <a:endParaRPr lang="en-US" sz="1540" dirty="0"/>
          </a:p>
        </p:txBody>
      </p:sp>
      <p:sp>
        <p:nvSpPr>
          <p:cNvPr id="6" name="Text 4"/>
          <p:cNvSpPr/>
          <p:nvPr/>
        </p:nvSpPr>
        <p:spPr>
          <a:xfrm>
            <a:off x="713232" y="191109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7" name="Text 5"/>
          <p:cNvSpPr/>
          <p:nvPr/>
        </p:nvSpPr>
        <p:spPr>
          <a:xfrm>
            <a:off x="1033272" y="1892808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Drag and drop, ταίριασμα, στρωματοποίηση, ομαδοποίηση.</a:t>
            </a:r>
            <a:endParaRPr lang="en-US" sz="1540" dirty="0"/>
          </a:p>
        </p:txBody>
      </p:sp>
      <p:sp>
        <p:nvSpPr>
          <p:cNvPr id="8" name="Text 6"/>
          <p:cNvSpPr/>
          <p:nvPr/>
        </p:nvSpPr>
        <p:spPr>
          <a:xfrm>
            <a:off x="713232" y="238658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9" name="Text 7"/>
          <p:cNvSpPr/>
          <p:nvPr/>
        </p:nvSpPr>
        <p:spPr>
          <a:xfrm>
            <a:off x="1033272" y="2368296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Screen capture, σκίαση/αποκάλυψη, αποθήκευση σημειώσεων.</a:t>
            </a:r>
            <a:endParaRPr lang="en-US" sz="1540" dirty="0"/>
          </a:p>
        </p:txBody>
      </p:sp>
      <p:sp>
        <p:nvSpPr>
          <p:cNvPr id="10" name="Text 8"/>
          <p:cNvSpPr/>
          <p:nvPr/>
        </p:nvSpPr>
        <p:spPr>
          <a:xfrm>
            <a:off x="713232" y="28620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11" name="Text 9"/>
          <p:cNvSpPr/>
          <p:nvPr/>
        </p:nvSpPr>
        <p:spPr>
          <a:xfrm>
            <a:off x="1033272" y="2843784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Αναγνώριση γραφής και μετατροπή χειρόγραφου σε ψηφιακό κείμενο.</a:t>
            </a:r>
            <a:endParaRPr lang="en-US" sz="1540" dirty="0"/>
          </a:p>
        </p:txBody>
      </p:sp>
      <p:sp>
        <p:nvSpPr>
          <p:cNvPr id="12" name="Text 10"/>
          <p:cNvSpPr/>
          <p:nvPr/>
        </p:nvSpPr>
        <p:spPr>
          <a:xfrm>
            <a:off x="713232" y="33375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13" name="Text 11"/>
          <p:cNvSpPr/>
          <p:nvPr/>
        </p:nvSpPr>
        <p:spPr>
          <a:xfrm>
            <a:off x="1033272" y="3319272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Δυνατότητα ταυτόχρονης συμμετοχής δύο ή περισσότερων χρηστών.</a:t>
            </a:r>
            <a:endParaRPr lang="en-US" sz="154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Τεχνικές αλληλεπιδραστικής διδασκαλίας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Πώς αξιοποιείται παιδαγωγικά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Καταιγισμός ιδεών, ταξινόμηση και κατηγοριοποίηση.</a:t>
            </a:r>
            <a:endParaRPr lang="en-US" sz="1540" dirty="0"/>
          </a:p>
        </p:txBody>
      </p:sp>
      <p:sp>
        <p:nvSpPr>
          <p:cNvPr id="6" name="Text 4"/>
          <p:cNvSpPr/>
          <p:nvPr/>
        </p:nvSpPr>
        <p:spPr>
          <a:xfrm>
            <a:off x="713232" y="191109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7" name="Text 5"/>
          <p:cNvSpPr/>
          <p:nvPr/>
        </p:nvSpPr>
        <p:spPr>
          <a:xfrm>
            <a:off x="1033272" y="1892808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Επίδειξη, μοντελοποίηση και σταδιακή αποκάλυψη περιεχομένου.</a:t>
            </a:r>
            <a:endParaRPr lang="en-US" sz="1540" dirty="0"/>
          </a:p>
        </p:txBody>
      </p:sp>
      <p:sp>
        <p:nvSpPr>
          <p:cNvPr id="8" name="Text 6"/>
          <p:cNvSpPr/>
          <p:nvPr/>
        </p:nvSpPr>
        <p:spPr>
          <a:xfrm>
            <a:off x="713232" y="238658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9" name="Text 7"/>
          <p:cNvSpPr/>
          <p:nvPr/>
        </p:nvSpPr>
        <p:spPr>
          <a:xfrm>
            <a:off x="1033272" y="2368296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Από κοινού ανάγνωση, σχολιασμός και επισημείωση κειμένων.</a:t>
            </a:r>
            <a:endParaRPr lang="en-US" sz="1540" dirty="0"/>
          </a:p>
        </p:txBody>
      </p:sp>
      <p:sp>
        <p:nvSpPr>
          <p:cNvPr id="10" name="Text 8"/>
          <p:cNvSpPr/>
          <p:nvPr/>
        </p:nvSpPr>
        <p:spPr>
          <a:xfrm>
            <a:off x="713232" y="28620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11" name="Text 9"/>
          <p:cNvSpPr/>
          <p:nvPr/>
        </p:nvSpPr>
        <p:spPr>
          <a:xfrm>
            <a:off x="1033272" y="2843784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Συνεργατική γραφή και συνεργατική επίλυση προβλήματος.</a:t>
            </a:r>
            <a:endParaRPr lang="en-US" sz="1540" dirty="0"/>
          </a:p>
        </p:txBody>
      </p:sp>
      <p:sp>
        <p:nvSpPr>
          <p:cNvPr id="12" name="Text 10"/>
          <p:cNvSpPr/>
          <p:nvPr/>
        </p:nvSpPr>
        <p:spPr>
          <a:xfrm>
            <a:off x="713232" y="33375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0F6B78"/>
                </a:solidFill>
              </a:rPr>
              <a:t>•</a:t>
            </a:r>
            <a:endParaRPr lang="en-US" sz="1540" dirty="0"/>
          </a:p>
        </p:txBody>
      </p:sp>
      <p:sp>
        <p:nvSpPr>
          <p:cNvPr id="13" name="Text 11"/>
          <p:cNvSpPr/>
          <p:nvPr/>
        </p:nvSpPr>
        <p:spPr>
          <a:xfrm>
            <a:off x="1033272" y="3319272"/>
            <a:ext cx="97840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Ομότιμη διδασκαλία και παρουσίαση ομαδικών εργασιών.</a:t>
            </a:r>
            <a:endParaRPr lang="en-US" sz="154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Πλεονεκτήματα και προκλήσεις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τεχνολογία δεν αρκεί από μόνη της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30" b="1" dirty="0">
                <a:solidFill>
                  <a:srgbClr val="0F6B78"/>
                </a:solidFill>
              </a:rPr>
              <a:t>•</a:t>
            </a:r>
            <a:endParaRPr lang="en-US" sz="153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6583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Πλεονεκτήματα: μεγαλύτερο κίνητρο, συμμετοχή, πολυμεσική παρουσίαση και συνεργασία.</a:t>
            </a:r>
            <a:endParaRPr lang="en-US" sz="1530" dirty="0"/>
          </a:p>
        </p:txBody>
      </p:sp>
      <p:sp>
        <p:nvSpPr>
          <p:cNvPr id="6" name="Text 4"/>
          <p:cNvSpPr/>
          <p:nvPr/>
        </p:nvSpPr>
        <p:spPr>
          <a:xfrm>
            <a:off x="713232" y="19659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30" b="1" dirty="0">
                <a:solidFill>
                  <a:srgbClr val="0F6B78"/>
                </a:solidFill>
              </a:rPr>
              <a:t>•</a:t>
            </a:r>
            <a:endParaRPr lang="en-US" sz="1530" dirty="0"/>
          </a:p>
        </p:txBody>
      </p:sp>
      <p:sp>
        <p:nvSpPr>
          <p:cNvPr id="7" name="Text 5"/>
          <p:cNvSpPr/>
          <p:nvPr/>
        </p:nvSpPr>
        <p:spPr>
          <a:xfrm>
            <a:off x="1033272" y="1947672"/>
            <a:ext cx="6583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Υποστηρίζει διαφοροποιημένη προσέγγιση και πρόσβαση μαθητών με διαφορετικές ανάγκες.</a:t>
            </a:r>
            <a:endParaRPr lang="en-US" sz="1530" dirty="0"/>
          </a:p>
        </p:txBody>
      </p:sp>
      <p:sp>
        <p:nvSpPr>
          <p:cNvPr id="8" name="Text 6"/>
          <p:cNvSpPr/>
          <p:nvPr/>
        </p:nvSpPr>
        <p:spPr>
          <a:xfrm>
            <a:off x="713232" y="249631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30" b="1" dirty="0">
                <a:solidFill>
                  <a:srgbClr val="0F6B78"/>
                </a:solidFill>
              </a:rPr>
              <a:t>•</a:t>
            </a:r>
            <a:endParaRPr lang="en-US" sz="1530" dirty="0"/>
          </a:p>
        </p:txBody>
      </p:sp>
      <p:sp>
        <p:nvSpPr>
          <p:cNvPr id="9" name="Text 7"/>
          <p:cNvSpPr/>
          <p:nvPr/>
        </p:nvSpPr>
        <p:spPr>
          <a:xfrm>
            <a:off x="1033272" y="2478024"/>
            <a:ext cx="6583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Προκλήσεις: κόστος, τεχνική υποστήριξη, βαθμονόμηση, ασφάλεια, θέση εκπαιδευτικού.</a:t>
            </a:r>
            <a:endParaRPr lang="en-US" sz="1530" dirty="0"/>
          </a:p>
        </p:txBody>
      </p:sp>
      <p:sp>
        <p:nvSpPr>
          <p:cNvPr id="10" name="Text 8"/>
          <p:cNvSpPr/>
          <p:nvPr/>
        </p:nvSpPr>
        <p:spPr>
          <a:xfrm>
            <a:off x="713232" y="302666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30" b="1" dirty="0">
                <a:solidFill>
                  <a:srgbClr val="0F6B78"/>
                </a:solidFill>
              </a:rPr>
              <a:t>•</a:t>
            </a:r>
            <a:endParaRPr lang="en-US" sz="1530" dirty="0"/>
          </a:p>
        </p:txBody>
      </p:sp>
      <p:sp>
        <p:nvSpPr>
          <p:cNvPr id="11" name="Text 9"/>
          <p:cNvSpPr/>
          <p:nvPr/>
        </p:nvSpPr>
        <p:spPr>
          <a:xfrm>
            <a:off x="1033272" y="3008376"/>
            <a:ext cx="6583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Κύριος κίνδυνος: να χρησιμοποιηθεί ως απλός προβολέας και να αναπαράγει τη μετωπική διδασκαλία.</a:t>
            </a:r>
            <a:endParaRPr lang="en-US" sz="1530" dirty="0"/>
          </a:p>
        </p:txBody>
      </p:sp>
      <p:sp>
        <p:nvSpPr>
          <p:cNvPr id="12" name="Shape 10"/>
          <p:cNvSpPr/>
          <p:nvPr/>
        </p:nvSpPr>
        <p:spPr>
          <a:xfrm>
            <a:off x="7708392" y="1353312"/>
            <a:ext cx="3557016" cy="4837176"/>
          </a:xfrm>
          <a:prstGeom prst="rect">
            <a:avLst/>
          </a:prstGeom>
          <a:solidFill>
            <a:srgbClr val="F5F8FB"/>
          </a:solidFill>
          <a:ln w="12700">
            <a:solidFill>
              <a:srgbClr val="E5E7EB">
                <a:alpha val="50000"/>
              </a:srgbClr>
            </a:solidFill>
            <a:prstDash val="solid"/>
          </a:ln>
        </p:spPr>
      </p:sp>
      <p:pic>
        <p:nvPicPr>
          <p:cNvPr id="13" name="Image 0" descr="/mnt/data/slide_assets/page20-21.png">    </p:cNvPr>
          <p:cNvPicPr>
            <a:picLocks noChangeAspect="1"/>
          </p:cNvPicPr>
          <p:nvPr/>
        </p:nvPicPr>
        <p:blipFill>
          <a:blip r:embed="rId1"/>
          <a:srcRect l="3232" r="3232" t="0" b="0"/>
          <a:stretch/>
        </p:blipFill>
        <p:spPr>
          <a:xfrm>
            <a:off x="7818120" y="1463040"/>
            <a:ext cx="3337560" cy="461772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Τρεις κατευθύνσεις αξιοποίησης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Παιδαγωγικό περιβάλλον — ψηφιακός γραμματισμός — κριτικός γραμματισμός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52704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33272" y="1508760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Ως παιδαγωγικό περιβάλλον: προβολή, οργάνωση, ασκήσεις, υποστήριξη της διδασκαλίας.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" y="222199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33272" y="2203704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Ως περιβάλλον ψηφιακού γραμματισμού: μελέτη ψηφιακών κειμενικών ειδών και πολυτροπικότητας.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13232" y="291693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33272" y="2898648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Ως περιβάλλον κριτικού γραμματισμού: αξιολόγηση διαδικτυακών πόρων, έλεγχος απαντήσεων ΤΝ, κριτική στάση.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13232" y="5230368"/>
            <a:ext cx="978408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4400" y="5349240"/>
            <a:ext cx="9372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Όσο περισσότερο ενεργό ρόλο έχουν οι μαθητές, τόσο ουσιαστικότερη είναι η αξιοποίηση.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Διαδραστικά σχολικά βιβλία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Φωτόδεντρο / ebooks.edu.gr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58368" y="1261872"/>
            <a:ext cx="2743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ΔΙΑΔΡΑΣΤΙΚΑ ΕΓΧΕΙΡΙΔΙΑ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713232" y="152704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6" name="Text 4"/>
          <p:cNvSpPr/>
          <p:nvPr/>
        </p:nvSpPr>
        <p:spPr>
          <a:xfrm>
            <a:off x="1033272" y="1508760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Επίσημος ψηφιακός χώρος διάθεσης σχολικών βιβλίων.</a:t>
            </a:r>
            <a:endParaRPr lang="en-US" sz="1560" dirty="0"/>
          </a:p>
        </p:txBody>
      </p:sp>
      <p:sp>
        <p:nvSpPr>
          <p:cNvPr id="7" name="Text 5"/>
          <p:cNvSpPr/>
          <p:nvPr/>
        </p:nvSpPr>
        <p:spPr>
          <a:xfrm>
            <a:off x="713232" y="205740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8" name="Text 6"/>
          <p:cNvSpPr/>
          <p:nvPr/>
        </p:nvSpPr>
        <p:spPr>
          <a:xfrm>
            <a:off x="1033272" y="2039112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Περιλαμβάνει μη εμπλουτισμένα html βιβλία, εμπλουτισμένα html/pdf, διδακτικά πακέτα pdf και ειδικές μορφές.</a:t>
            </a:r>
            <a:endParaRPr lang="en-US" sz="1560" dirty="0"/>
          </a:p>
        </p:txBody>
      </p:sp>
      <p:sp>
        <p:nvSpPr>
          <p:cNvPr id="9" name="Text 7"/>
          <p:cNvSpPr/>
          <p:nvPr/>
        </p:nvSpPr>
        <p:spPr>
          <a:xfrm>
            <a:off x="713232" y="258775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0" name="Text 8"/>
          <p:cNvSpPr/>
          <p:nvPr/>
        </p:nvSpPr>
        <p:spPr>
          <a:xfrm>
            <a:off x="1033272" y="2569464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Τα εμπλουτισμένα βιβλία περιλαμβάνουν ψηφιακά διαδραστικά μαθησιακά αντικείμενα.</a:t>
            </a:r>
            <a:endParaRPr lang="en-US" sz="1560" dirty="0"/>
          </a:p>
        </p:txBody>
      </p:sp>
      <p:sp>
        <p:nvSpPr>
          <p:cNvPr id="11" name="Text 9"/>
          <p:cNvSpPr/>
          <p:nvPr/>
        </p:nvSpPr>
        <p:spPr>
          <a:xfrm>
            <a:off x="713232" y="311810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2" name="Text 10"/>
          <p:cNvSpPr/>
          <p:nvPr/>
        </p:nvSpPr>
        <p:spPr>
          <a:xfrm>
            <a:off x="1033272" y="3099816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Προσφέρονται ιδιαίτερα για αξιοποίηση με διαδραστικά συστήματα διδασκαλίας.</a:t>
            </a:r>
            <a:endParaRPr lang="en-US" sz="15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685800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Τελική σύνοψη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713232" y="1417320"/>
            <a:ext cx="10424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5η συνεδρία μετατοπίζει το ενδιαφέρον από το «εργαλείο» στον παιδαγωγικό σχεδιασμό.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731520" y="216712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5" name="Text 3"/>
          <p:cNvSpPr/>
          <p:nvPr/>
        </p:nvSpPr>
        <p:spPr>
          <a:xfrm>
            <a:off x="1051560" y="2148840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παρουσιάσεις είναι πολυτροπικά κείμενα και όχι απλές διαφάνειες για ανάγνωση.</a:t>
            </a:r>
            <a:endParaRPr lang="en-US" sz="1560" dirty="0"/>
          </a:p>
        </p:txBody>
      </p:sp>
      <p:sp>
        <p:nvSpPr>
          <p:cNvPr id="6" name="Text 4"/>
          <p:cNvSpPr/>
          <p:nvPr/>
        </p:nvSpPr>
        <p:spPr>
          <a:xfrm>
            <a:off x="731520" y="267919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7" name="Text 5"/>
          <p:cNvSpPr/>
          <p:nvPr/>
        </p:nvSpPr>
        <p:spPr>
          <a:xfrm>
            <a:off x="1051560" y="2660904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διαδραστικοί πίνακες αξίζουν όταν δίνουν χρόνο, λόγο και δράση στους μαθητές.</a:t>
            </a:r>
            <a:endParaRPr lang="en-US" sz="1560" dirty="0"/>
          </a:p>
        </p:txBody>
      </p:sp>
      <p:sp>
        <p:nvSpPr>
          <p:cNvPr id="8" name="Text 6"/>
          <p:cNvSpPr/>
          <p:nvPr/>
        </p:nvSpPr>
        <p:spPr>
          <a:xfrm>
            <a:off x="731520" y="319125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9" name="Text 7"/>
          <p:cNvSpPr/>
          <p:nvPr/>
        </p:nvSpPr>
        <p:spPr>
          <a:xfrm>
            <a:off x="1051560" y="3172968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Τα διαδραστικά σχολικά βιβλία μπορούν να υποστηρίξουν διερεύνηση, σύνδεση πηγών και ενεργό μάθηση.</a:t>
            </a:r>
            <a:endParaRPr lang="en-US" sz="1560" dirty="0"/>
          </a:p>
        </p:txBody>
      </p:sp>
      <p:sp>
        <p:nvSpPr>
          <p:cNvPr id="10" name="Text 8"/>
          <p:cNvSpPr/>
          <p:nvPr/>
        </p:nvSpPr>
        <p:spPr>
          <a:xfrm>
            <a:off x="731520" y="370332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1" name="Text 9"/>
          <p:cNvSpPr/>
          <p:nvPr/>
        </p:nvSpPr>
        <p:spPr>
          <a:xfrm>
            <a:off x="1051560" y="3685032"/>
            <a:ext cx="99669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ΤΝ αξιοποιείται κριτικά: ως ανατροφοδότηση και αφορμή σύγκρισης, όχι ως άκριτη παραγωγή.</a:t>
            </a:r>
            <a:endParaRPr lang="en-US" sz="1560" dirty="0"/>
          </a:p>
        </p:txBody>
      </p:sp>
      <p:sp>
        <p:nvSpPr>
          <p:cNvPr id="12" name="Shape 10"/>
          <p:cNvSpPr/>
          <p:nvPr/>
        </p:nvSpPr>
        <p:spPr>
          <a:xfrm>
            <a:off x="713232" y="5394960"/>
            <a:ext cx="1005840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5513832"/>
            <a:ext cx="9646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Κριτήριο επιτυχίας: σαφής μαθησιακός στόχος + ενεργοποίηση μαθητών + κριτικός γραμματισμός.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Σκοπός και στόχοι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Τι επιδιώκει η 5η συνεδρία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58368" y="1261872"/>
            <a:ext cx="2743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ΕΙΣΑΓΩΓΗ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713232" y="157276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6B78"/>
                </a:solidFill>
              </a:rPr>
              <a:t>•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033272" y="1554480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Γνωριμία με τις βασικές λειτουργίες λογισμικών παρουσίασης, διαδραστικών βιβλίων και διαδραστικών συστημάτων.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13232" y="226771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6B78"/>
                </a:solidFill>
              </a:rPr>
              <a:t>•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033272" y="2249424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Κατανόηση διαφορετικών τρόπων διδακτικής αξιοποίησης και της παιδαγωγικής ιδεολογίας που τους υποστηρίζει.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13232" y="296265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6B78"/>
                </a:solidFill>
              </a:rPr>
              <a:t>•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033272" y="2944368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Αναγνώριση των παρουσιάσεων ως ιδιαίτερων ψηφιακών κειμένων και πρακτικών γραμματισμού.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713232" y="4663440"/>
            <a:ext cx="996696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4782312"/>
            <a:ext cx="9555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Κεντρική ιδέα: δεν αρκεί το εργαλείο· σημασία έχει ο τρόπος ένταξής του στη μάθηση.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Διττή διδακτική αξιοποίηση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ίδιες τεχνολογίες μπορούν να υπηρετήσουν διαφορετικές λογικές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822960" y="160020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1783080" y="1636776"/>
            <a:ext cx="3108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Παιδαγωγικό περιβάλλον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005840" y="23500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325880" y="2331720"/>
            <a:ext cx="4206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Προβολή εποπτικού υλικού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005840" y="276148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325880" y="2743200"/>
            <a:ext cx="4206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Οργάνωση διδασκαλίας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005840" y="317296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325880" y="3154680"/>
            <a:ext cx="4206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Ασκήσεις πρακτικής και εκγύμνασης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263640" y="160020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7223760" y="1636776"/>
            <a:ext cx="3108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Πρακτικές ψηφιακού γραμματισμού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446520" y="23500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766560" y="2331720"/>
            <a:ext cx="4297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Παραγωγή ψηφιακών κειμένων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446520" y="276148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766560" y="2743200"/>
            <a:ext cx="4297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Πολυτροπική ανάλυση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46520" y="317296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6B78"/>
                </a:solidFill>
              </a:rPr>
              <a:t>•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766560" y="3154680"/>
            <a:ext cx="42976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Συνεργασία, παρουσίαση και αναστοχασμός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1005840" y="5166360"/>
            <a:ext cx="996696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07008" y="5285232"/>
            <a:ext cx="9555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αξία της χρήσης κρίνεται από το αν ενεργοποιεί τους μαθητές και υπηρετεί σαφείς στόχους.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Λογισμικά παρουσίασης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Βασικές λειτουργίες και δυνατότητες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58368" y="1261872"/>
            <a:ext cx="2743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ΛΟΓΙΣΜΙΚΑ ΠΑΡΟΥΣΙΑΣΗΣ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713232" y="152704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033272" y="1508760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Ενδεικτικά: PowerPoint, Google Slides, Impress, Keynote, Prezi, Canva, Genially.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13232" y="205740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33272" y="2039112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Δημιουργούν πολυμεσικές και υπερμεσικές παρουσιάσεις σε μορφή διαφανειών.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13232" y="258775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33272" y="2569464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Συνδυάζουν κείμενο, εικόνα, γραφικά, ήχο, βίντεο, κίνηση και υπερσυνδέσμους.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13232" y="311810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033272" y="3099816"/>
            <a:ext cx="64922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Υποστηρίζουν tutorials, διαδραστικές ασκήσεις και παρουσίαση μαθητικών εργασιών.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799832" y="1353312"/>
            <a:ext cx="3374136" cy="4608576"/>
          </a:xfrm>
          <a:prstGeom prst="rect">
            <a:avLst/>
          </a:prstGeom>
          <a:solidFill>
            <a:srgbClr val="F5F8FB"/>
          </a:solidFill>
          <a:ln w="12700">
            <a:solidFill>
              <a:srgbClr val="E5E7EB">
                <a:alpha val="50000"/>
              </a:srgbClr>
            </a:solidFill>
            <a:prstDash val="solid"/>
          </a:ln>
        </p:spPr>
      </p:sp>
      <p:pic>
        <p:nvPicPr>
          <p:cNvPr id="14" name="Image 0" descr="/mnt/data/slide_assets/page-01.png">    </p:cNvPr>
          <p:cNvPicPr>
            <a:picLocks noChangeAspect="1"/>
          </p:cNvPicPr>
          <p:nvPr/>
        </p:nvPicPr>
        <p:blipFill>
          <a:blip r:embed="rId1"/>
          <a:srcRect l="3493" r="3493" t="0" b="0"/>
          <a:stretch/>
        </p:blipFill>
        <p:spPr>
          <a:xfrm>
            <a:off x="7909560" y="1463040"/>
            <a:ext cx="3154680" cy="438912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Πώς χρησιμοποιούνται συνήθως;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Το όριο της απλής προβολής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66294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πιο συνηθισμένη χρήση είναι η προβολή εποπτικού υλικού από τον εκπαιδευτικό.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13232" y="19659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1033272" y="1947672"/>
            <a:ext cx="66294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χρήση αυτή συχνά ενισχύει παραδοσιακές, μετωπικές μορφές διδασκαλίας.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13232" y="249631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33272" y="2478024"/>
            <a:ext cx="66294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Το κρίσιμο ερώτημα δεν είναι «χρησιμοποιώ παρουσίαση;», αλλά «πώς τη χρησιμοποιώ;».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13232" y="302666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6B78"/>
                </a:solidFill>
              </a:rPr>
              <a:t>•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33272" y="3008376"/>
            <a:ext cx="66294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παρουσίαση πρέπει να λειτουργεί ως υποστήριξη της επικοινωνίας, όχι ως αυτόνομο κείμενο προς ανάγνωση.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708392" y="1353312"/>
            <a:ext cx="3511296" cy="4654296"/>
          </a:xfrm>
          <a:prstGeom prst="rect">
            <a:avLst/>
          </a:prstGeom>
          <a:solidFill>
            <a:srgbClr val="F5F8FB"/>
          </a:solidFill>
          <a:ln w="12700">
            <a:solidFill>
              <a:srgbClr val="E5E7EB">
                <a:alpha val="50000"/>
              </a:srgbClr>
            </a:solidFill>
            <a:prstDash val="solid"/>
          </a:ln>
        </p:spPr>
      </p:sp>
      <p:pic>
        <p:nvPicPr>
          <p:cNvPr id="13" name="Image 0" descr="/mnt/data/slide_assets/page4-04.png">    </p:cNvPr>
          <p:cNvPicPr>
            <a:picLocks noChangeAspect="1"/>
          </p:cNvPicPr>
          <p:nvPr/>
        </p:nvPicPr>
        <p:blipFill>
          <a:blip r:embed="rId1"/>
          <a:srcRect l="1971" r="1971" t="0" b="0"/>
          <a:stretch/>
        </p:blipFill>
        <p:spPr>
          <a:xfrm>
            <a:off x="7818120" y="1463040"/>
            <a:ext cx="3291840" cy="443484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παρουσίαση ως γνωστικό εργαλείο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Από τη δασκαλοκεντρική χρήση στη μαθητική παραγωγή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9961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33272" y="1481328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Όταν οι μαθητές δημιουργούν παρουσιάσεις, χρειάζεται να κατανοήσουν, να επιλέξουν και να αναδομήσουν το υλικό.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" y="206654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33272" y="2048256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σύνθεση παρουσίασης απαιτεί εντοπισμό βασικών εννοιών και σχέσεων μεταξύ τους.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13232" y="26334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33272" y="2615184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Μπορεί να οδηγήσει σε αναστοχασμό γύρω από το περιεχόμενο που μελετάται.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13232" y="320040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6B78"/>
                </a:solidFill>
              </a:rPr>
              <a:t>•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33272" y="3182112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εργασία αποκτά αξία όταν συνοδεύεται από κριτική επεξεργασία και προφορική τεκμηρίωση.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13232" y="5230368"/>
            <a:ext cx="667512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5349240"/>
            <a:ext cx="6263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Μαθητές ως δημιουργοί, όχι μόνο ως θεατές.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παρουσίαση ως κειμενικό είδος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Γλωσσικές και πολυτροπικές ιδιαιτερότητες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9961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20" b="1" dirty="0">
                <a:solidFill>
                  <a:srgbClr val="0F6B78"/>
                </a:solidFill>
              </a:rPr>
              <a:t>•</a:t>
            </a:r>
            <a:endParaRPr lang="en-US" sz="1620" dirty="0"/>
          </a:p>
        </p:txBody>
      </p:sp>
      <p:sp>
        <p:nvSpPr>
          <p:cNvPr id="5" name="Text 3"/>
          <p:cNvSpPr/>
          <p:nvPr/>
        </p:nvSpPr>
        <p:spPr>
          <a:xfrm>
            <a:off x="1033272" y="1481328"/>
            <a:ext cx="9692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παρουσιάσεις υποστηρίζουν συνήθως τον προφορικό λόγο.</a:t>
            </a:r>
            <a:endParaRPr lang="en-US" sz="1620" dirty="0"/>
          </a:p>
        </p:txBody>
      </p:sp>
      <p:sp>
        <p:nvSpPr>
          <p:cNvPr id="6" name="Text 4"/>
          <p:cNvSpPr/>
          <p:nvPr/>
        </p:nvSpPr>
        <p:spPr>
          <a:xfrm>
            <a:off x="713232" y="206654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20" b="1" dirty="0">
                <a:solidFill>
                  <a:srgbClr val="0F6B78"/>
                </a:solidFill>
              </a:rPr>
              <a:t>•</a:t>
            </a:r>
            <a:endParaRPr lang="en-US" sz="1620" dirty="0"/>
          </a:p>
        </p:txBody>
      </p:sp>
      <p:sp>
        <p:nvSpPr>
          <p:cNvPr id="7" name="Text 5"/>
          <p:cNvSpPr/>
          <p:nvPr/>
        </p:nvSpPr>
        <p:spPr>
          <a:xfrm>
            <a:off x="1033272" y="2048256"/>
            <a:ext cx="9692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Χαρακτηρίζονται από σύντομο, ελλειπτικό λόγο: τίτλοι, λέξεις-κλειδιά, λεζάντες.</a:t>
            </a:r>
            <a:endParaRPr lang="en-US" sz="1620" dirty="0"/>
          </a:p>
        </p:txBody>
      </p:sp>
      <p:sp>
        <p:nvSpPr>
          <p:cNvPr id="8" name="Text 6"/>
          <p:cNvSpPr/>
          <p:nvPr/>
        </p:nvSpPr>
        <p:spPr>
          <a:xfrm>
            <a:off x="713232" y="26334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20" b="1" dirty="0">
                <a:solidFill>
                  <a:srgbClr val="0F6B78"/>
                </a:solidFill>
              </a:rPr>
              <a:t>•</a:t>
            </a:r>
            <a:endParaRPr lang="en-US" sz="1620" dirty="0"/>
          </a:p>
        </p:txBody>
      </p:sp>
      <p:sp>
        <p:nvSpPr>
          <p:cNvPr id="9" name="Text 7"/>
          <p:cNvSpPr/>
          <p:nvPr/>
        </p:nvSpPr>
        <p:spPr>
          <a:xfrm>
            <a:off x="1033272" y="2615184"/>
            <a:ext cx="9692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ονοματοποίηση και η οικονομία λόγου είναι βασικά χαρακτηριστικά.</a:t>
            </a:r>
            <a:endParaRPr lang="en-US" sz="1620" dirty="0"/>
          </a:p>
        </p:txBody>
      </p:sp>
      <p:sp>
        <p:nvSpPr>
          <p:cNvPr id="10" name="Text 8"/>
          <p:cNvSpPr/>
          <p:nvPr/>
        </p:nvSpPr>
        <p:spPr>
          <a:xfrm>
            <a:off x="713232" y="320040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20" b="1" dirty="0">
                <a:solidFill>
                  <a:srgbClr val="0F6B78"/>
                </a:solidFill>
              </a:rPr>
              <a:t>•</a:t>
            </a:r>
            <a:endParaRPr lang="en-US" sz="1620" dirty="0"/>
          </a:p>
        </p:txBody>
      </p:sp>
      <p:sp>
        <p:nvSpPr>
          <p:cNvPr id="11" name="Text 9"/>
          <p:cNvSpPr/>
          <p:nvPr/>
        </p:nvSpPr>
        <p:spPr>
          <a:xfrm>
            <a:off x="1033272" y="3182112"/>
            <a:ext cx="9692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6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διαφάνεια δεν πρέπει να αντικαθιστά την προφορική παρουσίαση.</a:t>
            </a:r>
            <a:endParaRPr lang="en-US" sz="1620" dirty="0"/>
          </a:p>
        </p:txBody>
      </p:sp>
      <p:sp>
        <p:nvSpPr>
          <p:cNvPr id="12" name="Shape 10"/>
          <p:cNvSpPr/>
          <p:nvPr/>
        </p:nvSpPr>
        <p:spPr>
          <a:xfrm>
            <a:off x="713232" y="5212080"/>
            <a:ext cx="667512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5330952"/>
            <a:ext cx="6263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Αποφεύγουμε τις διαφάνειες-σελίδες βιβλίου.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Πολυτροπικότητα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Όλα τα στοιχεία παράγουν νόημα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9961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5" name="Text 3"/>
          <p:cNvSpPr/>
          <p:nvPr/>
        </p:nvSpPr>
        <p:spPr>
          <a:xfrm>
            <a:off x="1033272" y="1481328"/>
            <a:ext cx="67208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Γλώσσα: τίτλοι, λέξεις-κλειδιά, λεζάντες, επιλογή ύφους.</a:t>
            </a:r>
            <a:endParaRPr lang="en-US" sz="1560" dirty="0"/>
          </a:p>
        </p:txBody>
      </p:sp>
      <p:sp>
        <p:nvSpPr>
          <p:cNvPr id="6" name="Text 4"/>
          <p:cNvSpPr/>
          <p:nvPr/>
        </p:nvSpPr>
        <p:spPr>
          <a:xfrm>
            <a:off x="713232" y="202996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7" name="Text 5"/>
          <p:cNvSpPr/>
          <p:nvPr/>
        </p:nvSpPr>
        <p:spPr>
          <a:xfrm>
            <a:off x="1033272" y="2011680"/>
            <a:ext cx="67208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Εικόνα και διάταξη: τι προβάλλεται, πού τοποθετείται, τι μέγεθος έχει.</a:t>
            </a:r>
            <a:endParaRPr lang="en-US" sz="1560" dirty="0"/>
          </a:p>
        </p:txBody>
      </p:sp>
      <p:sp>
        <p:nvSpPr>
          <p:cNvPr id="8" name="Text 6"/>
          <p:cNvSpPr/>
          <p:nvPr/>
        </p:nvSpPr>
        <p:spPr>
          <a:xfrm>
            <a:off x="713232" y="256032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9" name="Text 7"/>
          <p:cNvSpPr/>
          <p:nvPr/>
        </p:nvSpPr>
        <p:spPr>
          <a:xfrm>
            <a:off x="1033272" y="2542032"/>
            <a:ext cx="67208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Ήχος και κίνηση: πότε εμφανίζεται κάτι και με ποια λειτουργία.</a:t>
            </a:r>
            <a:endParaRPr lang="en-US" sz="1560" dirty="0"/>
          </a:p>
        </p:txBody>
      </p:sp>
      <p:sp>
        <p:nvSpPr>
          <p:cNvPr id="10" name="Text 8"/>
          <p:cNvSpPr/>
          <p:nvPr/>
        </p:nvSpPr>
        <p:spPr>
          <a:xfrm>
            <a:off x="713232" y="30906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60" b="1" dirty="0">
                <a:solidFill>
                  <a:srgbClr val="0F6B78"/>
                </a:solidFill>
              </a:rPr>
              <a:t>•</a:t>
            </a:r>
            <a:endParaRPr lang="en-US" sz="1560" dirty="0"/>
          </a:p>
        </p:txBody>
      </p:sp>
      <p:sp>
        <p:nvSpPr>
          <p:cNvPr id="11" name="Text 9"/>
          <p:cNvSpPr/>
          <p:nvPr/>
        </p:nvSpPr>
        <p:spPr>
          <a:xfrm>
            <a:off x="1033272" y="3072384"/>
            <a:ext cx="67208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6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Σώμα και προφορικός λόγος: θέση, κίνηση, επαφή με το κοινό.</a:t>
            </a:r>
            <a:endParaRPr lang="en-US" sz="1560" dirty="0"/>
          </a:p>
        </p:txBody>
      </p:sp>
      <p:sp>
        <p:nvSpPr>
          <p:cNvPr id="12" name="Shape 10"/>
          <p:cNvSpPr/>
          <p:nvPr/>
        </p:nvSpPr>
        <p:spPr>
          <a:xfrm>
            <a:off x="713232" y="5212080"/>
            <a:ext cx="9692640" cy="566928"/>
          </a:xfrm>
          <a:prstGeom prst="roundRect">
            <a:avLst>
              <a:gd name="adj" fmla="val 12903"/>
            </a:avLst>
          </a:prstGeom>
          <a:solidFill>
            <a:srgbClr val="E8F4F6"/>
          </a:solidFill>
          <a:ln w="12700">
            <a:solidFill>
              <a:srgbClr val="D0EBE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5330952"/>
            <a:ext cx="9281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F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παρουσίαση είναι επικοινωνιακό όλο: διαφάνειες + λόγος + κίνηση + πλαίσιο.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11480"/>
            <a:ext cx="7132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632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Αρχές καλού σχεδιασμού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Παιδαγωγικά κατάλληλες παρουσιάσεις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13232" y="1435608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b="1" dirty="0">
                <a:solidFill>
                  <a:srgbClr val="0F6B78"/>
                </a:solidFill>
              </a:rPr>
              <a:t>•</a:t>
            </a:r>
            <a:endParaRPr lang="en-US" sz="1520" dirty="0"/>
          </a:p>
        </p:txBody>
      </p:sp>
      <p:sp>
        <p:nvSpPr>
          <p:cNvPr id="5" name="Text 3"/>
          <p:cNvSpPr/>
          <p:nvPr/>
        </p:nvSpPr>
        <p:spPr>
          <a:xfrm>
            <a:off x="1033272" y="1417320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Προσεκτικός σχεδιασμός πριν από την τεχνική δημιουργία.</a:t>
            </a:r>
            <a:endParaRPr lang="en-US" sz="1520" dirty="0"/>
          </a:p>
        </p:txBody>
      </p:sp>
      <p:sp>
        <p:nvSpPr>
          <p:cNvPr id="6" name="Text 4"/>
          <p:cNvSpPr/>
          <p:nvPr/>
        </p:nvSpPr>
        <p:spPr>
          <a:xfrm>
            <a:off x="713232" y="1911096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b="1" dirty="0">
                <a:solidFill>
                  <a:srgbClr val="0F6B78"/>
                </a:solidFill>
              </a:rPr>
              <a:t>•</a:t>
            </a:r>
            <a:endParaRPr lang="en-US" sz="1520" dirty="0"/>
          </a:p>
        </p:txBody>
      </p:sp>
      <p:sp>
        <p:nvSpPr>
          <p:cNvPr id="7" name="Text 5"/>
          <p:cNvSpPr/>
          <p:nvPr/>
        </p:nvSpPr>
        <p:spPr>
          <a:xfrm>
            <a:off x="1033272" y="1892808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Σαφής στόχος και λογική οργάνωση: εισαγωγή, ανάπτυξη, συμπέρασμα.</a:t>
            </a:r>
            <a:endParaRPr lang="en-US" sz="1520" dirty="0"/>
          </a:p>
        </p:txBody>
      </p:sp>
      <p:sp>
        <p:nvSpPr>
          <p:cNvPr id="8" name="Text 6"/>
          <p:cNvSpPr/>
          <p:nvPr/>
        </p:nvSpPr>
        <p:spPr>
          <a:xfrm>
            <a:off x="713232" y="2386584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b="1" dirty="0">
                <a:solidFill>
                  <a:srgbClr val="0F6B78"/>
                </a:solidFill>
              </a:rPr>
              <a:t>•</a:t>
            </a:r>
            <a:endParaRPr lang="en-US" sz="1520" dirty="0"/>
          </a:p>
        </p:txBody>
      </p:sp>
      <p:sp>
        <p:nvSpPr>
          <p:cNvPr id="9" name="Text 7"/>
          <p:cNvSpPr/>
          <p:nvPr/>
        </p:nvSpPr>
        <p:spPr>
          <a:xfrm>
            <a:off x="1033272" y="2368296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Μία βασική ιδέα ανά διαφάνεια και περιορισμένες λέξεις-κλειδιά.</a:t>
            </a:r>
            <a:endParaRPr lang="en-US" sz="1520" dirty="0"/>
          </a:p>
        </p:txBody>
      </p:sp>
      <p:sp>
        <p:nvSpPr>
          <p:cNvPr id="10" name="Text 8"/>
          <p:cNvSpPr/>
          <p:nvPr/>
        </p:nvSpPr>
        <p:spPr>
          <a:xfrm>
            <a:off x="713232" y="2862072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b="1" dirty="0">
                <a:solidFill>
                  <a:srgbClr val="0F6B78"/>
                </a:solidFill>
              </a:rPr>
              <a:t>•</a:t>
            </a:r>
            <a:endParaRPr lang="en-US" sz="1520" dirty="0"/>
          </a:p>
        </p:txBody>
      </p:sp>
      <p:sp>
        <p:nvSpPr>
          <p:cNvPr id="11" name="Text 9"/>
          <p:cNvSpPr/>
          <p:nvPr/>
        </p:nvSpPr>
        <p:spPr>
          <a:xfrm>
            <a:off x="1033272" y="2843784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Λειτουργική οπτικοποίηση: εικόνες και σχήματα που υποστηρίζουν το νόημα.</a:t>
            </a:r>
            <a:endParaRPr lang="en-US" sz="1520" dirty="0"/>
          </a:p>
        </p:txBody>
      </p:sp>
      <p:sp>
        <p:nvSpPr>
          <p:cNvPr id="12" name="Text 10"/>
          <p:cNvSpPr/>
          <p:nvPr/>
        </p:nvSpPr>
        <p:spPr>
          <a:xfrm>
            <a:off x="713232" y="3337560"/>
            <a:ext cx="164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20" b="1" dirty="0">
                <a:solidFill>
                  <a:srgbClr val="0F6B78"/>
                </a:solidFill>
              </a:rPr>
              <a:t>•</a:t>
            </a:r>
            <a:endParaRPr lang="en-US" sz="1520" dirty="0"/>
          </a:p>
        </p:txBody>
      </p:sp>
      <p:sp>
        <p:nvSpPr>
          <p:cNvPr id="13" name="Text 11"/>
          <p:cNvSpPr/>
          <p:nvPr/>
        </p:nvSpPr>
        <p:spPr>
          <a:xfrm>
            <a:off x="1033272" y="3319272"/>
            <a:ext cx="98755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Αναγνωσιμότητα: σταθερά χρώματα, γραμματοσειρές, επαρκής αντίθεση, περιορισμένα εφέ.</a:t>
            </a:r>
            <a:endParaRPr lang="en-US" sz="15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01400" y="641908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5η Συνεδρία: Λογισμικά παρουσίασης, Διαδραστικοί Πίνακες και Διαδραστικά Σχολικά Βιβλία</dc:title>
  <dc:subject>5η Συνεδρία Β1.1</dc:subject>
  <dc:creator>OpenAI</dc:creator>
  <cp:lastModifiedBy>OpenAI</cp:lastModifiedBy>
  <cp:revision>1</cp:revision>
  <dcterms:created xsi:type="dcterms:W3CDTF">2026-05-18T08:18:58Z</dcterms:created>
  <dcterms:modified xsi:type="dcterms:W3CDTF">2026-05-18T08:18:58Z</dcterms:modified>
</cp:coreProperties>
</file>