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6836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3963600"/>
            <a:ext cx="46836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69732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15600" y="16002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774000" y="16002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39636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615600" y="39636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774000" y="39636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216360"/>
            <a:ext cx="468360" cy="729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683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160" cy="52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216360"/>
            <a:ext cx="468360" cy="729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69732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46836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6836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457200" y="3963600"/>
            <a:ext cx="46836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/>
          </p:nvPr>
        </p:nvSpPr>
        <p:spPr>
          <a:xfrm>
            <a:off x="69732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15600" y="16002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774000" y="16002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57200" y="39636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6"/>
          <p:cNvSpPr>
            <a:spLocks noGrp="1"/>
          </p:cNvSpPr>
          <p:nvPr>
            <p:ph/>
          </p:nvPr>
        </p:nvSpPr>
        <p:spPr>
          <a:xfrm>
            <a:off x="615600" y="39636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7"/>
          <p:cNvSpPr>
            <a:spLocks noGrp="1"/>
          </p:cNvSpPr>
          <p:nvPr>
            <p:ph/>
          </p:nvPr>
        </p:nvSpPr>
        <p:spPr>
          <a:xfrm>
            <a:off x="774000" y="39636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457200" y="216360"/>
            <a:ext cx="468360" cy="729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683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683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5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160" cy="52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69732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46836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6836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57200" y="3963600"/>
            <a:ext cx="46836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/>
          </p:nvPr>
        </p:nvSpPr>
        <p:spPr>
          <a:xfrm>
            <a:off x="69732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615600" y="16002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/>
          </p:nvPr>
        </p:nvSpPr>
        <p:spPr>
          <a:xfrm>
            <a:off x="774000" y="16002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/>
          </p:nvPr>
        </p:nvSpPr>
        <p:spPr>
          <a:xfrm>
            <a:off x="457200" y="39636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/>
          </p:nvPr>
        </p:nvSpPr>
        <p:spPr>
          <a:xfrm>
            <a:off x="615600" y="39636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/>
          </p:nvPr>
        </p:nvSpPr>
        <p:spPr>
          <a:xfrm>
            <a:off x="774000" y="3963600"/>
            <a:ext cx="15048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8160" cy="529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97320" y="39636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97320" y="1600200"/>
            <a:ext cx="22824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963600"/>
            <a:ext cx="468360" cy="21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43000"/>
          </a:bodyPr>
          <a:p>
            <a:pPr indent="0">
              <a:spcBef>
                <a:spcPts val="1417"/>
              </a:spcBef>
              <a:buNone/>
            </a:pP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l-GR" sz="44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του τίτλου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διάρθρωσης</a:t>
            </a: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800" spc="-1" strike="noStrike">
                <a:solidFill>
                  <a:srgbClr val="000000"/>
                </a:solidFill>
                <a:latin typeface="Arial"/>
              </a:rPr>
              <a:t>Δεύτερο επίπεδο διάρθρωσης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Τρίτο επίπεδο διάρθρωσης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του τίτλου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683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marL="82080" indent="-6156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1" marL="164160" indent="-6156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Δεύτερο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2" marL="246240" indent="-5472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Τρίτο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3" marL="328320" indent="-4104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Τέταρτο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4" marL="410400" indent="-4104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Πέμπτο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5" marL="492480" indent="-4104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Έκτο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6" marL="574560" indent="-4104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Έβδομο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949680" y="1600200"/>
            <a:ext cx="468360" cy="452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9000"/>
          </a:bodyPr>
          <a:p>
            <a:pPr marL="82080" indent="-6156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1" marL="164160" indent="-6156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Δεύτερο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2" marL="246240" indent="-5472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Τρίτο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3" marL="328320" indent="-4104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Τέταρτο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4" marL="410400" indent="-4104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Πέμπτο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5" marL="492480" indent="-4104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Έκτο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lvl="6" marL="574560" indent="-4104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Έβδομο επίπεδο διάρθρωσης</a:t>
            </a: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l-GR" sz="44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του τίτλου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3200" spc="-1" strike="noStrike">
                <a:solidFill>
                  <a:srgbClr val="000000"/>
                </a:solidFill>
                <a:latin typeface="Arial"/>
              </a:rPr>
              <a:t>Πατήστε για επεξεργασία της μορφής κειμένου διάρθρωσης</a:t>
            </a:r>
            <a:endParaRPr b="0" lang="el-GR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800" spc="-1" strike="noStrike">
                <a:solidFill>
                  <a:srgbClr val="000000"/>
                </a:solidFill>
                <a:latin typeface="Arial"/>
              </a:rPr>
              <a:t>Δεύτερο επίπεδο διάρθρωσης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Τρίτο επίπεδο διάρθρωσης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6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6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6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- Τίτλος"/>
          <p:cNvSpPr/>
          <p:nvPr/>
        </p:nvSpPr>
        <p:spPr>
          <a:xfrm>
            <a:off x="685800" y="2130480"/>
            <a:ext cx="7770960" cy="146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Μαγνητισμός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6 - Τίτλος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9000"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Μαγνητικό πεδίο μαγνήτη -ηλεκτρομαγνήτη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Picture 2" descr=""/>
          <p:cNvPicPr/>
          <p:nvPr/>
        </p:nvPicPr>
        <p:blipFill>
          <a:blip r:embed="rId1"/>
          <a:stretch/>
        </p:blipFill>
        <p:spPr>
          <a:xfrm>
            <a:off x="164520" y="2071800"/>
            <a:ext cx="4147200" cy="3213360"/>
          </a:xfrm>
          <a:prstGeom prst="rect">
            <a:avLst/>
          </a:prstGeom>
          <a:ln w="9525">
            <a:noFill/>
          </a:ln>
        </p:spPr>
      </p:pic>
      <p:pic>
        <p:nvPicPr>
          <p:cNvPr id="133" name="Picture 3" descr=""/>
          <p:cNvPicPr/>
          <p:nvPr/>
        </p:nvPicPr>
        <p:blipFill>
          <a:blip r:embed="rId2"/>
          <a:stretch/>
        </p:blipFill>
        <p:spPr>
          <a:xfrm>
            <a:off x="4520880" y="2143080"/>
            <a:ext cx="4173840" cy="31417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1 - Τίτλος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Ενέργεια μαγνητικού πεδίου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3 - Θέση περιεχομένου"/>
          <p:cNvSpPr/>
          <p:nvPr/>
        </p:nvSpPr>
        <p:spPr>
          <a:xfrm>
            <a:off x="4648320" y="1600200"/>
            <a:ext cx="4037040" cy="452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Στο διπλανό κύκλωμα, αν ανοίξω το διακόπτη η λάμπα δεν σβήνει αμέσως.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6" name="Picture 2" descr=""/>
          <p:cNvPicPr/>
          <p:nvPr/>
        </p:nvPicPr>
        <p:blipFill>
          <a:blip r:embed="rId1"/>
          <a:stretch/>
        </p:blipFill>
        <p:spPr>
          <a:xfrm>
            <a:off x="570600" y="2000160"/>
            <a:ext cx="3579840" cy="34992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3 - Θέση περιεχομένου"/>
          <p:cNvSpPr/>
          <p:nvPr/>
        </p:nvSpPr>
        <p:spPr>
          <a:xfrm>
            <a:off x="4648320" y="1600200"/>
            <a:ext cx="4037040" cy="452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Δεχόμαστε ότι στο μαγνητικό πεδίο αποθηκεύεται ενέργεια που προήλθε από την ηλεκτρική ενέργεια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8" name="Picture 2" descr=""/>
          <p:cNvPicPr/>
          <p:nvPr/>
        </p:nvPicPr>
        <p:blipFill>
          <a:blip r:embed="rId1"/>
          <a:stretch/>
        </p:blipFill>
        <p:spPr>
          <a:xfrm>
            <a:off x="214200" y="1000080"/>
            <a:ext cx="4427640" cy="482112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3 - Θέση περιεχομένου"/>
          <p:cNvSpPr/>
          <p:nvPr/>
        </p:nvSpPr>
        <p:spPr>
          <a:xfrm>
            <a:off x="4648320" y="1600200"/>
            <a:ext cx="4037040" cy="452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Όταν ανοίγουμε το διακόπτη η ενέργεια του μαγνητικού πεδίου μετατρέπεται σε ηλεκτρική ενέργεια και προκαλεί τη φωτοβολία του λαμπτήρα.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0" name="Picture 2" descr=""/>
          <p:cNvPicPr/>
          <p:nvPr/>
        </p:nvPicPr>
        <p:blipFill>
          <a:blip r:embed="rId1"/>
          <a:stretch/>
        </p:blipFill>
        <p:spPr>
          <a:xfrm>
            <a:off x="214200" y="714240"/>
            <a:ext cx="4280040" cy="491760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GB" sz="4400" spc="-1" strike="noStrike">
                <a:solidFill>
                  <a:srgbClr val="000000"/>
                </a:solidFill>
                <a:latin typeface="Arial"/>
                <a:ea typeface="DejaVu Sans"/>
              </a:rPr>
              <a:t>Ηλεκτρικός κινητήρας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1 - Τίτλος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Το μαγνητικό πεδίο ασκεί δυνάμεις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3 - Θέση περιεχομένου"/>
          <p:cNvSpPr/>
          <p:nvPr/>
        </p:nvSpPr>
        <p:spPr>
          <a:xfrm>
            <a:off x="928800" y="1600200"/>
            <a:ext cx="7756560" cy="452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όταν ένας αγωγός που διαρρέεται από ηλεκτρικό ρεύμα  βρίσκεται μέσα σε μαγνητικό πεδίο, τότε το μαγνητικό πεδίο ασκεί δύναμη στον αγωγό, με αποτέλεσμα να τον θέτει σε κίνηση.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Σε αυτό το φαινόμενο βασίζεται η λειτουργία του ηλεκτρικού κινητήρα. 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2 - Θέση περιεχομένου"/>
          <p:cNvSpPr/>
          <p:nvPr/>
        </p:nvSpPr>
        <p:spPr>
          <a:xfrm>
            <a:off x="457200" y="857160"/>
            <a:ext cx="5542200" cy="526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90000"/>
          </a:bodyPr>
          <a:p>
            <a:pPr marL="317520" indent="-317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Οι μαγνήτες έλκουν σιδερένια αντικείμενα όπως καρφίτσες, συνδετήρες, ρινίσματα κ.ά. Λέμε ότι οι μαγνήτες ασκούν ελκτικές μαγνητικές δυνάμεις σε σιδηρομαγνητικά υλικά.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marL="317520" indent="-317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Οι μαγνητικές δυνάμεις ανάμεσα σε δύο μαγνήτες μπορεί να είναι είτε ελκτικές είτε απωστικές.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marL="317520" indent="-317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Οι μαγνήτες δημιουργούν στον περιβάλλοντα χώρο μαγνητικό πεδίο.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marL="317520" indent="-31752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Η Γη δημιουργεί το λεγόμενο Γήινο μαγνητικό πεδίο. 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7" name="Picture 2" descr=""/>
          <p:cNvPicPr/>
          <p:nvPr/>
        </p:nvPicPr>
        <p:blipFill>
          <a:blip r:embed="rId1"/>
          <a:stretch/>
        </p:blipFill>
        <p:spPr>
          <a:xfrm>
            <a:off x="5792760" y="1260000"/>
            <a:ext cx="3079440" cy="39592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Picture 2" descr=""/>
          <p:cNvPicPr/>
          <p:nvPr/>
        </p:nvPicPr>
        <p:blipFill>
          <a:blip r:embed="rId1"/>
          <a:stretch/>
        </p:blipFill>
        <p:spPr>
          <a:xfrm>
            <a:off x="0" y="0"/>
            <a:ext cx="9142560" cy="68565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1 - Τίτλος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Το πείραμα του Έρστεντ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2" descr=""/>
          <p:cNvPicPr/>
          <p:nvPr/>
        </p:nvPicPr>
        <p:blipFill>
          <a:blip r:embed="rId1"/>
          <a:stretch/>
        </p:blipFill>
        <p:spPr>
          <a:xfrm>
            <a:off x="357120" y="642960"/>
            <a:ext cx="8571240" cy="478476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1 - Τίτλος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Το πείραμα του Έρστεντ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2 - Θέση περιεχομένου"/>
          <p:cNvSpPr/>
          <p:nvPr/>
        </p:nvSpPr>
        <p:spPr>
          <a:xfrm>
            <a:off x="457200" y="1600200"/>
            <a:ext cx="7899480" cy="452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el-GR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Ποιο γενικότερο συμπέρασμα προκύπτει από το πείραμα του Έρστεντ; 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     </a:t>
            </a:r>
            <a:r>
              <a:rPr b="1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Τα κινούμενα ηλεκτρικά φορτία, δημιουργούν γύρω τους μαγνητικό (αλλά και ηλεκτρικό) πεδίο.  Τα ακίνητα φορτία δημιουργούν γύρω τους μόνο ηλεκτρικό πεδίο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1 - Τίτλος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"/>
                <a:ea typeface="DejaVu Sans"/>
              </a:rPr>
              <a:t>Ηλεκτρομαγνήτης</a:t>
            </a:r>
            <a:endParaRPr b="0" lang="el-G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2 - Θέση περιεχομένου"/>
          <p:cNvSpPr/>
          <p:nvPr/>
        </p:nvSpPr>
        <p:spPr>
          <a:xfrm>
            <a:off x="457200" y="1600200"/>
            <a:ext cx="4827600" cy="452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78000"/>
          </a:bodyPr>
          <a:p>
            <a:pPr marL="411120" indent="-410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Ένας αγωγός για να δημιουργήσει ισχυρό μαγνητικό πεδίο πρέπει να έχει μορφή σωληνοειδούς ή πηνίου (ο αγωγός να αποτελείται από σπείρες).  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marL="411120" indent="-410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Αν θέλουμε ακόμη πιο ισχυρό πεδίο, πρέπει μέσα στις σπείρες να τοποθετηθεί σίδηρος (καρφί, φύλλα σιδήρου, …). 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  <a:p>
            <a:pPr marL="411120" indent="-410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1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ΗΛΕΚΤΡΟΜΑΓΝΗΤΗΣ</a:t>
            </a: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: Κάθε πηνίο από το οποίο διέρχεται ηλεκτρικό ρεύμα συμπεριφέρεται ως μαγνήτης. 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5" name="Picture 2" descr=""/>
          <p:cNvPicPr/>
          <p:nvPr/>
        </p:nvPicPr>
        <p:blipFill>
          <a:blip r:embed="rId1"/>
          <a:stretch/>
        </p:blipFill>
        <p:spPr>
          <a:xfrm>
            <a:off x="6087240" y="1857240"/>
            <a:ext cx="2549160" cy="26416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1 - Τίτλος"/>
          <p:cNvSpPr/>
          <p:nvPr/>
        </p:nvSpPr>
        <p:spPr>
          <a:xfrm>
            <a:off x="357120" y="274680"/>
            <a:ext cx="8328240" cy="158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Οι ηλεκτρομαγνήτες δεν είναι μόνιμοι μαγνήτες. Όταν σταματήσει η παροχή ηλεκτρικού ρεύματος, σταματά και η ιδιότητά τους να έλκουν αντικείμενα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7" name="Picture 2" descr=""/>
          <p:cNvPicPr/>
          <p:nvPr/>
        </p:nvPicPr>
        <p:blipFill>
          <a:blip r:embed="rId1"/>
          <a:stretch/>
        </p:blipFill>
        <p:spPr>
          <a:xfrm>
            <a:off x="5072040" y="2428920"/>
            <a:ext cx="3713400" cy="3284640"/>
          </a:xfrm>
          <a:prstGeom prst="rect">
            <a:avLst/>
          </a:prstGeom>
          <a:ln w="9525">
            <a:noFill/>
          </a:ln>
        </p:spPr>
      </p:pic>
      <p:pic>
        <p:nvPicPr>
          <p:cNvPr id="128" name="Picture 3" descr=""/>
          <p:cNvPicPr/>
          <p:nvPr/>
        </p:nvPicPr>
        <p:blipFill>
          <a:blip r:embed="rId2"/>
          <a:stretch/>
        </p:blipFill>
        <p:spPr>
          <a:xfrm>
            <a:off x="500040" y="2357280"/>
            <a:ext cx="4070520" cy="33562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1 - Τίτλος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  <a:ea typeface="DejaVu Sans"/>
              </a:rPr>
              <a:t>Ένας τρόπος περιγραφής του μαγνητικού πεδίου είναι οι μαγνητικές δυναμικές γραμμές</a:t>
            </a:r>
            <a:endParaRPr b="0" lang="el-GR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0" name="Picture 2" descr=""/>
          <p:cNvPicPr/>
          <p:nvPr/>
        </p:nvPicPr>
        <p:blipFill>
          <a:blip r:embed="rId1"/>
          <a:stretch/>
        </p:blipFill>
        <p:spPr>
          <a:xfrm>
            <a:off x="847800" y="1815480"/>
            <a:ext cx="7446960" cy="4094280"/>
          </a:xfrm>
          <a:prstGeom prst="rect">
            <a:avLst/>
          </a:prstGeom>
          <a:ln w="9525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Application>LibreOffice/7.4.6.2$Windows_X86_64 LibreOffice_project/5b1f5509c2decdade7fda905e3e1429a67acd63d</Application>
  <AppVersion>15.0000</AppVersion>
  <Words>300</Words>
  <Paragraphs>24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2022-01-01T17:05:06Z</dcterms:created>
  <dc:creator>admin</dc:creator>
  <dc:description/>
  <dc:language>en-GB</dc:language>
  <cp:lastModifiedBy/>
  <dcterms:modified xsi:type="dcterms:W3CDTF">2025-01-29T11:35:43Z</dcterms:modified>
  <cp:revision>26</cp:revision>
  <dc:subject/>
  <dc:title>Μαγνητισμός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4</vt:i4>
  </property>
  <property fmtid="{D5CDD505-2E9C-101B-9397-08002B2CF9AE}" pid="3" name="PresentationFormat">
    <vt:lpwstr>Προβολή στην οθόνη (4:3)</vt:lpwstr>
  </property>
  <property fmtid="{D5CDD505-2E9C-101B-9397-08002B2CF9AE}" pid="4" name="Slides">
    <vt:i4>17</vt:i4>
  </property>
</Properties>
</file>