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6" r:id="rId11"/>
    <p:sldId id="265" r:id="rId12"/>
    <p:sldId id="284"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5" r:id="rId31"/>
    <p:sldId id="286" r:id="rId32"/>
    <p:sldId id="287" r:id="rId33"/>
    <p:sldId id="288" r:id="rId34"/>
    <p:sldId id="289" r:id="rId35"/>
    <p:sldId id="290" r:id="rId36"/>
    <p:sldId id="291" r:id="rId37"/>
    <p:sldId id="292" r:id="rId38"/>
    <p:sldId id="294" r:id="rId39"/>
    <p:sldId id="293" r:id="rId4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0909" autoAdjust="0"/>
  </p:normalViewPr>
  <p:slideViewPr>
    <p:cSldViewPr>
      <p:cViewPr varScale="1">
        <p:scale>
          <a:sx n="98" d="100"/>
          <a:sy n="98" d="100"/>
        </p:scale>
        <p:origin x="-354"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9" name="8 - Υπότιτλος"/>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Τίτλος"/>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l-GR" smtClean="0"/>
              <a:t>Kλικ για επεξεργασία του τίτλου</a:t>
            </a:r>
            <a:endParaRPr kumimoji="0" lang="en-US"/>
          </a:p>
        </p:txBody>
      </p:sp>
      <p:cxnSp>
        <p:nvCxnSpPr>
          <p:cNvPr id="8" name="7 - Ευθεία γραμμή σύνδεσης"/>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12 - Ευθεία γραμμή σύνδεσης"/>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13 - Έλλειψη"/>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14 - Θέση ημερομηνίας"/>
          <p:cNvSpPr>
            <a:spLocks noGrp="1"/>
          </p:cNvSpPr>
          <p:nvPr>
            <p:ph type="dt" sz="half" idx="10"/>
          </p:nvPr>
        </p:nvSpPr>
        <p:spPr/>
        <p:txBody>
          <a:bodyPr/>
          <a:lstStyle/>
          <a:p>
            <a:fld id="{2342CEA3-3058-4D43-AE35-B3DA76CB4003}" type="datetimeFigureOut">
              <a:rPr lang="el-GR" smtClean="0"/>
              <a:pPr/>
              <a:t>21/5/2020</a:t>
            </a:fld>
            <a:endParaRPr lang="el-GR"/>
          </a:p>
        </p:txBody>
      </p:sp>
      <p:sp>
        <p:nvSpPr>
          <p:cNvPr id="16" name="15 - Θέση αριθμού διαφάνειας"/>
          <p:cNvSpPr>
            <a:spLocks noGrp="1"/>
          </p:cNvSpPr>
          <p:nvPr>
            <p:ph type="sldNum" sz="quarter" idx="11"/>
          </p:nvPr>
        </p:nvSpPr>
        <p:spPr/>
        <p:txBody>
          <a:bodyPr/>
          <a:lstStyle/>
          <a:p>
            <a:fld id="{D3F1D1C4-C2D9-4231-9FB2-B2D9D97AA41D}" type="slidenum">
              <a:rPr lang="el-GR" smtClean="0"/>
              <a:pPr/>
              <a:t>‹#›</a:t>
            </a:fld>
            <a:endParaRPr lang="el-GR"/>
          </a:p>
        </p:txBody>
      </p:sp>
      <p:sp>
        <p:nvSpPr>
          <p:cNvPr id="17" name="16 - Θέση υποσέλιδου"/>
          <p:cNvSpPr>
            <a:spLocks noGrp="1"/>
          </p:cNvSpPr>
          <p:nvPr>
            <p:ph type="ftr" sz="quarter" idx="12"/>
          </p:nvPr>
        </p:nvSpPr>
        <p:spPr/>
        <p:txBody>
          <a:bodyPr/>
          <a:lstStyle/>
          <a:p>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21/5/2020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21/5/2020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9" name="8 - Θέση περιεχομένου"/>
          <p:cNvSpPr>
            <a:spLocks noGrp="1"/>
          </p:cNvSpPr>
          <p:nvPr>
            <p:ph idx="1"/>
          </p:nvPr>
        </p:nvSpPr>
        <p:spPr>
          <a:xfrm>
            <a:off x="457200" y="1524000"/>
            <a:ext cx="8229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4" name="13 - Θέση ημερομηνίας"/>
          <p:cNvSpPr>
            <a:spLocks noGrp="1"/>
          </p:cNvSpPr>
          <p:nvPr>
            <p:ph type="dt" sz="half" idx="14"/>
          </p:nvPr>
        </p:nvSpPr>
        <p:spPr/>
        <p:txBody>
          <a:bodyPr/>
          <a:lstStyle/>
          <a:p>
            <a:fld id="{2342CEA3-3058-4D43-AE35-B3DA76CB4003}" type="datetimeFigureOut">
              <a:rPr lang="el-GR" smtClean="0"/>
              <a:pPr/>
              <a:t>21/5/2020</a:t>
            </a:fld>
            <a:endParaRPr lang="el-GR"/>
          </a:p>
        </p:txBody>
      </p:sp>
      <p:sp>
        <p:nvSpPr>
          <p:cNvPr id="15" name="14 - Θέση αριθμού διαφάνειας"/>
          <p:cNvSpPr>
            <a:spLocks noGrp="1"/>
          </p:cNvSpPr>
          <p:nvPr>
            <p:ph type="sldNum" sz="quarter" idx="15"/>
          </p:nvPr>
        </p:nvSpPr>
        <p:spPr/>
        <p:txBody>
          <a:bodyPr/>
          <a:lstStyle>
            <a:lvl1pPr algn="ctr">
              <a:defRPr/>
            </a:lvl1pPr>
          </a:lstStyle>
          <a:p>
            <a:fld id="{D3F1D1C4-C2D9-4231-9FB2-B2D9D97AA41D}" type="slidenum">
              <a:rPr lang="el-GR" smtClean="0"/>
              <a:pPr/>
              <a:t>‹#›</a:t>
            </a:fld>
            <a:endParaRPr lang="el-GR"/>
          </a:p>
        </p:txBody>
      </p:sp>
      <p:sp>
        <p:nvSpPr>
          <p:cNvPr id="16" name="15 - Θέση υποσέλιδου"/>
          <p:cNvSpPr>
            <a:spLocks noGrp="1"/>
          </p:cNvSpPr>
          <p:nvPr>
            <p:ph type="ftr" sz="quarter" idx="16"/>
          </p:nvPr>
        </p:nvSpPr>
        <p:spPr/>
        <p:txBody>
          <a:bodyPr/>
          <a:lstStyle/>
          <a:p>
            <a:endParaRPr lang="el-GR"/>
          </a:p>
        </p:txBody>
      </p:sp>
      <p:sp>
        <p:nvSpPr>
          <p:cNvPr id="17" name="16 - Τίτλος"/>
          <p:cNvSpPr>
            <a:spLocks noGrp="1"/>
          </p:cNvSpPr>
          <p:nvPr>
            <p:ph type="title"/>
          </p:nvPr>
        </p:nvSpPr>
        <p:spPr/>
        <p:txBody>
          <a:bodyPr rtlCol="0" anchor="b" anchorCtr="0"/>
          <a:lstStyle/>
          <a:p>
            <a:r>
              <a:rPr kumimoji="0" lang="el-GR" smtClean="0"/>
              <a:t>Kλικ για επεξεργασία του τίτλου</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4" name="3 - Θέση ημερομηνίας"/>
          <p:cNvSpPr>
            <a:spLocks noGrp="1"/>
          </p:cNvSpPr>
          <p:nvPr>
            <p:ph type="dt" sz="half" idx="10"/>
          </p:nvPr>
        </p:nvSpPr>
        <p:spPr/>
        <p:txBody>
          <a:bodyPr/>
          <a:lstStyle/>
          <a:p>
            <a:fld id="{2342CEA3-3058-4D43-AE35-B3DA76CB4003}" type="datetimeFigureOut">
              <a:rPr lang="el-GR" smtClean="0"/>
              <a:pPr/>
              <a:t>21/5/2020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
        <p:nvSpPr>
          <p:cNvPr id="2" name="1 - Τίτλος"/>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cxnSp>
        <p:nvCxnSpPr>
          <p:cNvPr id="7" name="6 - Ευθεία γραμμή σύνδεσης"/>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5" name="4 - Θέση ημερομηνίας"/>
          <p:cNvSpPr>
            <a:spLocks noGrp="1"/>
          </p:cNvSpPr>
          <p:nvPr>
            <p:ph type="dt" sz="half" idx="10"/>
          </p:nvPr>
        </p:nvSpPr>
        <p:spPr/>
        <p:txBody>
          <a:bodyPr/>
          <a:lstStyle/>
          <a:p>
            <a:fld id="{2342CEA3-3058-4D43-AE35-B3DA76CB4003}" type="datetimeFigureOut">
              <a:rPr lang="el-GR" smtClean="0"/>
              <a:pPr/>
              <a:t>21/5/2020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11" name="10 - Θέση περιεχομένου"/>
          <p:cNvSpPr>
            <a:spLocks noGrp="1"/>
          </p:cNvSpPr>
          <p:nvPr>
            <p:ph sz="half" idx="1"/>
          </p:nvPr>
        </p:nvSpPr>
        <p:spPr>
          <a:xfrm>
            <a:off x="457200" y="1524000"/>
            <a:ext cx="4059936"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half" idx="2"/>
          </p:nvPr>
        </p:nvSpPr>
        <p:spPr>
          <a:xfrm>
            <a:off x="4648200" y="1524000"/>
            <a:ext cx="4059936"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
        <p:nvSpPr>
          <p:cNvPr id="8" name="7 - Θέση υποσέλιδου"/>
          <p:cNvSpPr>
            <a:spLocks noGrp="1"/>
          </p:cNvSpPr>
          <p:nvPr>
            <p:ph type="ftr" sz="quarter" idx="11"/>
          </p:nvPr>
        </p:nvSpPr>
        <p:spPr/>
        <p:txBody>
          <a:bodyPr/>
          <a:lstStyle/>
          <a:p>
            <a:endParaRPr lang="el-GR"/>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21/5/2020</a:t>
            </a:fld>
            <a:endParaRPr lang="el-GR"/>
          </a:p>
        </p:txBody>
      </p:sp>
      <p:sp>
        <p:nvSpPr>
          <p:cNvPr id="3" name="2 - Θέση κειμένου"/>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32" name="31 - Θέση περιεχομένου"/>
          <p:cNvSpPr>
            <a:spLocks noGrp="1"/>
          </p:cNvSpPr>
          <p:nvPr>
            <p:ph sz="half" idx="2"/>
          </p:nvPr>
        </p:nvSpPr>
        <p:spPr>
          <a:xfrm>
            <a:off x="457200" y="2201896"/>
            <a:ext cx="4038600" cy="391363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34" name="33 - Θέση περιεχομένου"/>
          <p:cNvSpPr>
            <a:spLocks noGrp="1"/>
          </p:cNvSpPr>
          <p:nvPr>
            <p:ph sz="quarter" idx="4"/>
          </p:nvPr>
        </p:nvSpPr>
        <p:spPr>
          <a:xfrm>
            <a:off x="4649788" y="2201896"/>
            <a:ext cx="4038600" cy="391363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 name="1 - Τίτλος"/>
          <p:cNvSpPr>
            <a:spLocks noGrp="1"/>
          </p:cNvSpPr>
          <p:nvPr>
            <p:ph type="title"/>
          </p:nvPr>
        </p:nvSpPr>
        <p:spPr>
          <a:xfrm>
            <a:off x="457200" y="155448"/>
            <a:ext cx="8229600" cy="1143000"/>
          </a:xfrm>
        </p:spPr>
        <p:txBody>
          <a:bodyPr anchor="b" anchorCtr="0"/>
          <a:lstStyle>
            <a:lvl1pPr>
              <a:defRPr/>
            </a:lvl1pPr>
          </a:lstStyle>
          <a:p>
            <a:r>
              <a:rPr kumimoji="0" lang="el-GR" smtClean="0"/>
              <a:t>Kλικ για επεξεργασία του τίτλου</a:t>
            </a:r>
            <a:endParaRPr kumimoji="0" lang="en-US"/>
          </a:p>
        </p:txBody>
      </p:sp>
      <p:sp>
        <p:nvSpPr>
          <p:cNvPr id="12" name="11 - Θέση κειμένου"/>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cxnSp>
        <p:nvCxnSpPr>
          <p:cNvPr id="10" name="9 - Ευθεία γραμμή σύνδεσης"/>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16 - Ευθεία γραμμή σύνδεσης"/>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p>
            <a:fld id="{2342CEA3-3058-4D43-AE35-B3DA76CB4003}" type="datetimeFigureOut">
              <a:rPr lang="el-GR" smtClean="0"/>
              <a:pPr/>
              <a:t>21/5/2020</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21/5/2020</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9" name="28 - Θέση περιεχομένου"/>
          <p:cNvSpPr>
            <a:spLocks noGrp="1"/>
          </p:cNvSpPr>
          <p:nvPr>
            <p:ph sz="quarter" idx="1"/>
          </p:nvPr>
        </p:nvSpPr>
        <p:spPr>
          <a:xfrm>
            <a:off x="457200" y="457200"/>
            <a:ext cx="6248400" cy="5715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3" name="2 - Θέση κειμένου"/>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31" name="30 - Τίτλος"/>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smtClean="0"/>
              <a:t>Kλικ για επεξεργασία του τίτλου</a:t>
            </a:r>
            <a:endParaRPr kumimoji="0" lang="en-US"/>
          </a:p>
        </p:txBody>
      </p:sp>
      <p:sp>
        <p:nvSpPr>
          <p:cNvPr id="8" name="7 - Θέση ημερομηνίας"/>
          <p:cNvSpPr>
            <a:spLocks noGrp="1"/>
          </p:cNvSpPr>
          <p:nvPr>
            <p:ph type="dt" sz="half" idx="14"/>
          </p:nvPr>
        </p:nvSpPr>
        <p:spPr/>
        <p:txBody>
          <a:bodyPr/>
          <a:lstStyle/>
          <a:p>
            <a:fld id="{2342CEA3-3058-4D43-AE35-B3DA76CB4003}" type="datetimeFigureOut">
              <a:rPr lang="el-GR" smtClean="0"/>
              <a:pPr/>
              <a:t>21/5/2020</a:t>
            </a:fld>
            <a:endParaRPr lang="el-GR"/>
          </a:p>
        </p:txBody>
      </p:sp>
      <p:sp>
        <p:nvSpPr>
          <p:cNvPr id="9" name="8 - Θέση αριθμού διαφάνειας"/>
          <p:cNvSpPr>
            <a:spLocks noGrp="1"/>
          </p:cNvSpPr>
          <p:nvPr>
            <p:ph type="sldNum" sz="quarter" idx="15"/>
          </p:nvPr>
        </p:nvSpPr>
        <p:spPr/>
        <p:txBody>
          <a:bodyPr/>
          <a:lstStyle/>
          <a:p>
            <a:fld id="{D3F1D1C4-C2D9-4231-9FB2-B2D9D97AA41D}" type="slidenum">
              <a:rPr lang="el-GR" smtClean="0"/>
              <a:pPr/>
              <a:t>‹#›</a:t>
            </a:fld>
            <a:endParaRPr lang="el-GR"/>
          </a:p>
        </p:txBody>
      </p:sp>
      <p:sp>
        <p:nvSpPr>
          <p:cNvPr id="10" name="9 - Θέση υποσέλιδου"/>
          <p:cNvSpPr>
            <a:spLocks noGrp="1"/>
          </p:cNvSpPr>
          <p:nvPr>
            <p:ph type="ftr" sz="quarter" idx="16"/>
          </p:nvPr>
        </p:nvSpPr>
        <p:spPr/>
        <p:txBody>
          <a:bodyPr/>
          <a:lstStyle/>
          <a:p>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l-GR" smtClean="0"/>
              <a:t>Κάντε κλικ στο εικονίδιο για να προσθέσετε μια εικόνα</a:t>
            </a:r>
            <a:endParaRPr kumimoji="0" lang="en-US"/>
          </a:p>
        </p:txBody>
      </p:sp>
      <p:sp>
        <p:nvSpPr>
          <p:cNvPr id="4" name="3 - Θέση κειμένου"/>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8" name="7 - Θέση ημερομηνίας"/>
          <p:cNvSpPr>
            <a:spLocks noGrp="1"/>
          </p:cNvSpPr>
          <p:nvPr>
            <p:ph type="dt" sz="half" idx="10"/>
          </p:nvPr>
        </p:nvSpPr>
        <p:spPr/>
        <p:txBody>
          <a:bodyPr/>
          <a:lstStyle/>
          <a:p>
            <a:fld id="{2342CEA3-3058-4D43-AE35-B3DA76CB4003}" type="datetimeFigureOut">
              <a:rPr lang="el-GR" smtClean="0"/>
              <a:pPr/>
              <a:t>21/5/2020</a:t>
            </a:fld>
            <a:endParaRPr lang="el-GR"/>
          </a:p>
        </p:txBody>
      </p:sp>
      <p:sp>
        <p:nvSpPr>
          <p:cNvPr id="9" name="8 - Θέση αριθμού διαφάνειας"/>
          <p:cNvSpPr>
            <a:spLocks noGrp="1"/>
          </p:cNvSpPr>
          <p:nvPr>
            <p:ph type="sldNum" sz="quarter" idx="11"/>
          </p:nvPr>
        </p:nvSpPr>
        <p:spPr/>
        <p:txBody>
          <a:bodyPr/>
          <a:lstStyle/>
          <a:p>
            <a:fld id="{D3F1D1C4-C2D9-4231-9FB2-B2D9D97AA41D}" type="slidenum">
              <a:rPr lang="el-GR" smtClean="0"/>
              <a:pPr/>
              <a:t>‹#›</a:t>
            </a:fld>
            <a:endParaRPr lang="el-GR"/>
          </a:p>
        </p:txBody>
      </p:sp>
      <p:sp>
        <p:nvSpPr>
          <p:cNvPr id="10" name="9 - Θέση υποσέλιδου"/>
          <p:cNvSpPr>
            <a:spLocks noGrp="1"/>
          </p:cNvSpPr>
          <p:nvPr>
            <p:ph type="ftr" sz="quarter" idx="12"/>
          </p:nvPr>
        </p:nvSpPr>
        <p:spPr/>
        <p:txBody>
          <a:bodyPr/>
          <a:lstStyle/>
          <a:p>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8 - Θέση κειμένου"/>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4" name="23 - Θέση ημερομηνίας"/>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2342CEA3-3058-4D43-AE35-B3DA76CB4003}" type="datetimeFigureOut">
              <a:rPr lang="el-GR" smtClean="0"/>
              <a:pPr/>
              <a:t>21/5/2020</a:t>
            </a:fld>
            <a:endParaRPr lang="el-GR"/>
          </a:p>
        </p:txBody>
      </p:sp>
      <p:sp>
        <p:nvSpPr>
          <p:cNvPr id="10" name="9 - Θέση υποσέλιδου"/>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l-GR"/>
          </a:p>
        </p:txBody>
      </p:sp>
      <p:sp>
        <p:nvSpPr>
          <p:cNvPr id="22" name="21 - Θέση αριθμού διαφάνειας"/>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D3F1D1C4-C2D9-4231-9FB2-B2D9D97AA41D}" type="slidenum">
              <a:rPr lang="el-GR" smtClean="0"/>
              <a:pPr/>
              <a:t>‹#›</a:t>
            </a:fld>
            <a:endParaRPr lang="el-GR"/>
          </a:p>
        </p:txBody>
      </p:sp>
      <p:sp>
        <p:nvSpPr>
          <p:cNvPr id="5" name="4 - Θέση τίτλου"/>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l-GR" smtClean="0"/>
              <a:t>Kλικ για επεξεργασία του τίτλου</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p:txBody>
          <a:bodyPr/>
          <a:lstStyle/>
          <a:p>
            <a:pPr algn="r"/>
            <a:r>
              <a:rPr lang="el-GR" dirty="0" smtClean="0"/>
              <a:t>Κεφάλαια 1- 2- 4</a:t>
            </a:r>
            <a:endParaRPr lang="el-GR" dirty="0"/>
          </a:p>
        </p:txBody>
      </p:sp>
      <p:sp>
        <p:nvSpPr>
          <p:cNvPr id="2" name="1 - Τίτλος"/>
          <p:cNvSpPr>
            <a:spLocks noGrp="1"/>
          </p:cNvSpPr>
          <p:nvPr>
            <p:ph type="ctrTitle"/>
          </p:nvPr>
        </p:nvSpPr>
        <p:spPr/>
        <p:txBody>
          <a:bodyPr/>
          <a:lstStyle/>
          <a:p>
            <a:pPr algn="r"/>
            <a:r>
              <a:rPr lang="el-GR" dirty="0" smtClean="0"/>
              <a:t>Η Ελλάδα στον 19</a:t>
            </a:r>
            <a:r>
              <a:rPr lang="el-GR" baseline="30000" dirty="0" smtClean="0"/>
              <a:t>ο</a:t>
            </a:r>
            <a:r>
              <a:rPr lang="el-GR" dirty="0" smtClean="0"/>
              <a:t> αιώνα</a:t>
            </a:r>
            <a:endParaRPr lang="el-G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dell\Desktop\εφη1\ιστορία\4η ενότητα\Νέος φάκελος\εικόνες\3η_Σεπτεμβρίου.jpg"/>
          <p:cNvPicPr>
            <a:picLocks noGrp="1" noChangeAspect="1" noChangeArrowheads="1"/>
          </p:cNvPicPr>
          <p:nvPr>
            <p:ph idx="1"/>
          </p:nvPr>
        </p:nvPicPr>
        <p:blipFill>
          <a:blip r:embed="rId2"/>
          <a:srcRect/>
          <a:stretch>
            <a:fillRect/>
          </a:stretch>
        </p:blipFill>
        <p:spPr bwMode="auto">
          <a:xfrm>
            <a:off x="500034" y="428604"/>
            <a:ext cx="8039126" cy="5738834"/>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dell\Desktop\εφη1\ιστορία\4η ενότητα\Νέος φάκελος\εικόνες\Syntagma-3-Septemvriou.jpg"/>
          <p:cNvPicPr>
            <a:picLocks noGrp="1" noChangeAspect="1" noChangeArrowheads="1"/>
          </p:cNvPicPr>
          <p:nvPr>
            <p:ph idx="1"/>
          </p:nvPr>
        </p:nvPicPr>
        <p:blipFill>
          <a:blip r:embed="rId2"/>
          <a:srcRect/>
          <a:stretch>
            <a:fillRect/>
          </a:stretch>
        </p:blipFill>
        <p:spPr bwMode="auto">
          <a:xfrm>
            <a:off x="1571604" y="1000108"/>
            <a:ext cx="5805714" cy="4572000"/>
          </a:xfrm>
          <a:prstGeom prst="rect">
            <a:avLst/>
          </a:prstGeom>
          <a:noFill/>
        </p:spPr>
      </p:pic>
      <p:sp>
        <p:nvSpPr>
          <p:cNvPr id="5" name="4 - TextBox"/>
          <p:cNvSpPr txBox="1"/>
          <p:nvPr/>
        </p:nvSpPr>
        <p:spPr>
          <a:xfrm>
            <a:off x="1071538" y="5715016"/>
            <a:ext cx="7244740" cy="677108"/>
          </a:xfrm>
          <a:prstGeom prst="rect">
            <a:avLst/>
          </a:prstGeom>
          <a:noFill/>
        </p:spPr>
        <p:txBody>
          <a:bodyPr wrap="none" rtlCol="0">
            <a:spAutoFit/>
          </a:bodyPr>
          <a:lstStyle/>
          <a:p>
            <a:r>
              <a:rPr lang="el-GR" sz="2000" dirty="0" smtClean="0"/>
              <a:t>Τον επόμενο χρόνο ψηφίστηκε Το πρώτο Σύνταγμα της Ελλάδας</a:t>
            </a:r>
            <a:r>
              <a:rPr lang="el-GR" dirty="0" smtClean="0"/>
              <a:t>. </a:t>
            </a:r>
          </a:p>
          <a:p>
            <a:endParaRPr lang="el-G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dell\Desktop\εφη1\ιστορία\4η ενότητα\Νέος φάκελος\εικόνες\hqdefault.jpg"/>
          <p:cNvPicPr>
            <a:picLocks noGrp="1" noChangeAspect="1" noChangeArrowheads="1"/>
          </p:cNvPicPr>
          <p:nvPr>
            <p:ph idx="1"/>
          </p:nvPr>
        </p:nvPicPr>
        <p:blipFill>
          <a:blip r:embed="rId2"/>
          <a:srcRect/>
          <a:stretch>
            <a:fillRect/>
          </a:stretch>
        </p:blipFill>
        <p:spPr bwMode="auto">
          <a:xfrm>
            <a:off x="1285852" y="857232"/>
            <a:ext cx="6318275" cy="4738706"/>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57200" y="428604"/>
            <a:ext cx="8229600" cy="1428760"/>
          </a:xfrm>
        </p:spPr>
        <p:txBody>
          <a:bodyPr/>
          <a:lstStyle/>
          <a:p>
            <a:pPr algn="ctr">
              <a:buNone/>
            </a:pPr>
            <a:r>
              <a:rPr lang="el-GR" dirty="0" smtClean="0"/>
              <a:t>Η Δυσαρέσκεια κατά του </a:t>
            </a:r>
            <a:r>
              <a:rPr lang="el-GR" dirty="0" err="1" smtClean="0"/>
              <a:t>Όθωνα</a:t>
            </a:r>
            <a:r>
              <a:rPr lang="el-GR" dirty="0" smtClean="0"/>
              <a:t> δεν σταμάτησε τα επόμενα χρόνια κι έτσι το 1862 εγκαταλείπει την χώρα μαζί με την σύζυγό του Αμαλία. </a:t>
            </a:r>
          </a:p>
          <a:p>
            <a:endParaRPr lang="el-GR" dirty="0"/>
          </a:p>
        </p:txBody>
      </p:sp>
      <p:pic>
        <p:nvPicPr>
          <p:cNvPr id="8194" name="Picture 2" descr="C:\Users\dell\Desktop\εφη1\ιστορία\4η ενότητα\Νέος φάκελος\εικόνες\Oto-Amalia-1867.png"/>
          <p:cNvPicPr>
            <a:picLocks noChangeAspect="1" noChangeArrowheads="1"/>
          </p:cNvPicPr>
          <p:nvPr/>
        </p:nvPicPr>
        <p:blipFill>
          <a:blip r:embed="rId2"/>
          <a:srcRect/>
          <a:stretch>
            <a:fillRect/>
          </a:stretch>
        </p:blipFill>
        <p:spPr bwMode="auto">
          <a:xfrm>
            <a:off x="4786314" y="2143116"/>
            <a:ext cx="3355980" cy="4286280"/>
          </a:xfrm>
          <a:prstGeom prst="rect">
            <a:avLst/>
          </a:prstGeom>
          <a:noFill/>
        </p:spPr>
      </p:pic>
      <p:pic>
        <p:nvPicPr>
          <p:cNvPr id="8195" name="Picture 3" descr="C:\Users\dell\Desktop\εφη1\ιστορία\4η ενότητα\Νέος φάκελος\εικόνες\Othon.jpg"/>
          <p:cNvPicPr>
            <a:picLocks noChangeAspect="1" noChangeArrowheads="1"/>
          </p:cNvPicPr>
          <p:nvPr/>
        </p:nvPicPr>
        <p:blipFill>
          <a:blip r:embed="rId3"/>
          <a:srcRect/>
          <a:stretch>
            <a:fillRect/>
          </a:stretch>
        </p:blipFill>
        <p:spPr bwMode="auto">
          <a:xfrm>
            <a:off x="1214414" y="2143116"/>
            <a:ext cx="3024182" cy="430568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57200" y="2285992"/>
            <a:ext cx="8229600" cy="3810008"/>
          </a:xfrm>
        </p:spPr>
        <p:txBody>
          <a:bodyPr/>
          <a:lstStyle/>
          <a:p>
            <a:pPr algn="ctr">
              <a:buNone/>
            </a:pPr>
            <a:r>
              <a:rPr lang="el-GR" dirty="0" smtClean="0"/>
              <a:t>Η απομάκρυνση του </a:t>
            </a:r>
            <a:r>
              <a:rPr lang="el-GR" dirty="0" err="1" smtClean="0"/>
              <a:t>Όθωνα</a:t>
            </a:r>
            <a:r>
              <a:rPr lang="el-GR" dirty="0" smtClean="0"/>
              <a:t> οδήγησε στην εκλογή του Δανού πρίγκιπα Γεωργίου (1863). Είναι και η χρονιά που οι Άγγλοι παραχωρούν τα Επτάνησα στην Ελλάδα ως δώρο για τον νέο βασιλιά. </a:t>
            </a:r>
          </a:p>
          <a:p>
            <a:endParaRPr lang="el-GR" dirty="0"/>
          </a:p>
        </p:txBody>
      </p:sp>
      <p:sp>
        <p:nvSpPr>
          <p:cNvPr id="3" name="2 - Τίτλος"/>
          <p:cNvSpPr>
            <a:spLocks noGrp="1"/>
          </p:cNvSpPr>
          <p:nvPr>
            <p:ph type="title"/>
          </p:nvPr>
        </p:nvSpPr>
        <p:spPr/>
        <p:txBody>
          <a:bodyPr/>
          <a:lstStyle/>
          <a:p>
            <a:r>
              <a:rPr lang="el-GR" dirty="0" smtClean="0"/>
              <a:t>Βασιλέας Γεώργιος</a:t>
            </a:r>
            <a:endParaRPr lang="el-G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dell\Desktop\εφη1\ιστορία\4η ενότητα\Νέος φάκελος\εικόνες\Georgios_A.jpg"/>
          <p:cNvPicPr>
            <a:picLocks noGrp="1" noChangeAspect="1" noChangeArrowheads="1"/>
          </p:cNvPicPr>
          <p:nvPr>
            <p:ph idx="1"/>
          </p:nvPr>
        </p:nvPicPr>
        <p:blipFill>
          <a:blip r:embed="rId2"/>
          <a:srcRect/>
          <a:stretch>
            <a:fillRect/>
          </a:stretch>
        </p:blipFill>
        <p:spPr bwMode="auto">
          <a:xfrm>
            <a:off x="2857488" y="1000108"/>
            <a:ext cx="3296940" cy="45720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57200" y="2071678"/>
            <a:ext cx="8229600" cy="4024322"/>
          </a:xfrm>
        </p:spPr>
        <p:txBody>
          <a:bodyPr/>
          <a:lstStyle/>
          <a:p>
            <a:pPr algn="ctr">
              <a:buNone/>
            </a:pPr>
            <a:r>
              <a:rPr lang="el-GR" dirty="0" smtClean="0"/>
              <a:t>Ο Γεώργιος βασίλεψε για περίπου 50 χρόνια. Ψήφισε νέο πιο Δημοκρατικό Σύνταγμα που αναγνώριζε το πολίτευμα της Βασιλευομένης Δημοκρατίας.  Στην διάρκεια της Βασιλείας του έγιναν πολλά έργα, η χώρα εκσυγχρονίστηκε αρκετά, και νέα εδάφη προσαρτήθηκαν  στην Ελλάδα. </a:t>
            </a:r>
          </a:p>
          <a:p>
            <a:endParaRPr lang="el-G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dell\Desktop\εφη1\ιστορία\4η ενότητα\Νέος φάκελος\εικόνες\trikoupis.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1 - Θέση περιεχομένου"/>
          <p:cNvSpPr>
            <a:spLocks noGrp="1"/>
          </p:cNvSpPr>
          <p:nvPr>
            <p:ph idx="1"/>
          </p:nvPr>
        </p:nvSpPr>
        <p:spPr>
          <a:xfrm>
            <a:off x="6143636" y="357166"/>
            <a:ext cx="2657436" cy="6500834"/>
          </a:xfrm>
        </p:spPr>
        <p:txBody>
          <a:bodyPr>
            <a:normAutofit/>
          </a:bodyPr>
          <a:lstStyle/>
          <a:p>
            <a:pPr algn="ctr">
              <a:buNone/>
            </a:pPr>
            <a:r>
              <a:rPr lang="el-GR" dirty="0" smtClean="0"/>
              <a:t>Κύριος υπεύθυνος για όλα αυτά όμως δεν υπήρξε ο Βασιλιάς αλλά ο Χαρίλαος Τρικούπης που διετέλεσε Υπουργός και Πρωθυπουργός για πολλά χρόνια. </a:t>
            </a:r>
          </a:p>
          <a:p>
            <a:endParaRPr lang="el-G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pPr algn="ctr">
              <a:buNone/>
            </a:pPr>
            <a:r>
              <a:rPr lang="el-GR" dirty="0" smtClean="0"/>
              <a:t>Μέλημα του Τρικούπη υπήρξε πάντα ο εκσυγχρονισμός της χώρας σύμφωνα με τα Ευρωπαϊκά Πρότυπα. Η Διάνοιξη της Διώρυγας της Κορίνθου, η δημιουργία οδικού και σιδηροδρομικού δικτύου, το τηλέφωνο, η αποξήρανση της λίμνης Κωπαΐδας ήταν μόνο μερικά από τα έργα που έκανε στην θητεία του. </a:t>
            </a:r>
          </a:p>
          <a:p>
            <a:endParaRPr lang="el-GR" dirty="0"/>
          </a:p>
        </p:txBody>
      </p:sp>
      <p:sp>
        <p:nvSpPr>
          <p:cNvPr id="3" name="2 - Τίτλος"/>
          <p:cNvSpPr>
            <a:spLocks noGrp="1"/>
          </p:cNvSpPr>
          <p:nvPr>
            <p:ph type="title"/>
          </p:nvPr>
        </p:nvSpPr>
        <p:spPr/>
        <p:txBody>
          <a:bodyPr/>
          <a:lstStyle/>
          <a:p>
            <a:r>
              <a:rPr lang="el-GR" dirty="0" smtClean="0"/>
              <a:t>Χαρίλαος Τρικούπης</a:t>
            </a:r>
            <a:endParaRPr lang="el-G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algn="ctr"/>
            <a:r>
              <a:rPr lang="el-GR" dirty="0" smtClean="0"/>
              <a:t>Διώρυγα της Κορίνθου</a:t>
            </a:r>
            <a:endParaRPr lang="el-GR" dirty="0"/>
          </a:p>
        </p:txBody>
      </p:sp>
      <p:pic>
        <p:nvPicPr>
          <p:cNvPr id="11266" name="Picture 2" descr="C:\Users\dell\Desktop\εφη1\ιστορία\4η ενότητα\Νέος φάκελος\εικόνες\tsikoxloaxxoos15.jpg"/>
          <p:cNvPicPr>
            <a:picLocks noGrp="1" noChangeAspect="1" noChangeArrowheads="1"/>
          </p:cNvPicPr>
          <p:nvPr>
            <p:ph idx="1"/>
          </p:nvPr>
        </p:nvPicPr>
        <p:blipFill>
          <a:blip r:embed="rId2"/>
          <a:srcRect/>
          <a:stretch>
            <a:fillRect/>
          </a:stretch>
        </p:blipFill>
        <p:spPr bwMode="auto">
          <a:xfrm>
            <a:off x="1071562" y="2114550"/>
            <a:ext cx="7000875" cy="33909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57200" y="3000372"/>
            <a:ext cx="8229600" cy="3095628"/>
          </a:xfrm>
        </p:spPr>
        <p:txBody>
          <a:bodyPr/>
          <a:lstStyle/>
          <a:p>
            <a:pPr algn="ctr">
              <a:buNone/>
            </a:pPr>
            <a:r>
              <a:rPr lang="el-GR" dirty="0" smtClean="0"/>
              <a:t>Μετά την απελευθέρωση της Ελλάδας και την δολοφονία του Καποδίστρια, οι Μεγάλες Δυνάμεις εξέλεξαν ως βασιλιά της Ελλάδας τον Βαυαρό πρίγκιπα </a:t>
            </a:r>
            <a:r>
              <a:rPr lang="el-GR" dirty="0" err="1" smtClean="0"/>
              <a:t>Όθωνα</a:t>
            </a:r>
            <a:r>
              <a:rPr lang="el-GR" dirty="0" smtClean="0"/>
              <a:t>, ο οποίος έφτασε στην χώρα μας τον Ιανουάριο του 1833. </a:t>
            </a:r>
          </a:p>
          <a:p>
            <a:endParaRPr lang="el-GR" dirty="0"/>
          </a:p>
        </p:txBody>
      </p:sp>
      <p:sp>
        <p:nvSpPr>
          <p:cNvPr id="3" name="2 - Τίτλος"/>
          <p:cNvSpPr>
            <a:spLocks noGrp="1"/>
          </p:cNvSpPr>
          <p:nvPr>
            <p:ph type="title"/>
          </p:nvPr>
        </p:nvSpPr>
        <p:spPr/>
        <p:txBody>
          <a:bodyPr/>
          <a:lstStyle/>
          <a:p>
            <a:r>
              <a:rPr lang="el-GR" dirty="0" smtClean="0"/>
              <a:t>Μετά την απελευθέρωση…</a:t>
            </a:r>
            <a:endParaRPr lang="el-G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algn="ctr"/>
            <a:r>
              <a:rPr lang="el-GR" dirty="0" smtClean="0"/>
              <a:t>Οδικό Δίκτυο και Τραμ</a:t>
            </a:r>
            <a:endParaRPr lang="el-GR" dirty="0"/>
          </a:p>
        </p:txBody>
      </p:sp>
      <p:pic>
        <p:nvPicPr>
          <p:cNvPr id="12290" name="Picture 2" descr="C:\Users\dell\Desktop\εφη1\ιστορία\4η ενότητα\Νέος φάκελος\εικόνες\20130906_372374.jpg"/>
          <p:cNvPicPr>
            <a:picLocks noGrp="1" noChangeAspect="1" noChangeArrowheads="1"/>
          </p:cNvPicPr>
          <p:nvPr>
            <p:ph idx="1"/>
          </p:nvPr>
        </p:nvPicPr>
        <p:blipFill>
          <a:blip r:embed="rId2"/>
          <a:srcRect/>
          <a:stretch>
            <a:fillRect/>
          </a:stretch>
        </p:blipFill>
        <p:spPr bwMode="auto">
          <a:xfrm>
            <a:off x="857250" y="1571625"/>
            <a:ext cx="7429500" cy="447675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4286248" y="5572140"/>
            <a:ext cx="4572032" cy="800120"/>
          </a:xfrm>
        </p:spPr>
        <p:txBody>
          <a:bodyPr/>
          <a:lstStyle/>
          <a:p>
            <a:pPr algn="ctr"/>
            <a:r>
              <a:rPr lang="el-GR" dirty="0" smtClean="0"/>
              <a:t>Σιδηρόδρομος</a:t>
            </a:r>
            <a:endParaRPr lang="el-GR" dirty="0"/>
          </a:p>
        </p:txBody>
      </p:sp>
      <p:pic>
        <p:nvPicPr>
          <p:cNvPr id="13314" name="Picture 2" descr="C:\Users\dell\Desktop\εφη1\ιστορία\4η ενότητα\Νέος φάκελος\εικόνες\αρχείο λήψης (2).jpg"/>
          <p:cNvPicPr>
            <a:picLocks noGrp="1" noChangeAspect="1" noChangeArrowheads="1"/>
          </p:cNvPicPr>
          <p:nvPr>
            <p:ph idx="1"/>
          </p:nvPr>
        </p:nvPicPr>
        <p:blipFill>
          <a:blip r:embed="rId2"/>
          <a:srcRect/>
          <a:stretch>
            <a:fillRect/>
          </a:stretch>
        </p:blipFill>
        <p:spPr bwMode="auto">
          <a:xfrm>
            <a:off x="571472" y="500042"/>
            <a:ext cx="4543669" cy="2419356"/>
          </a:xfrm>
          <a:prstGeom prst="rect">
            <a:avLst/>
          </a:prstGeom>
          <a:noFill/>
        </p:spPr>
      </p:pic>
      <p:pic>
        <p:nvPicPr>
          <p:cNvPr id="13315" name="Picture 3" descr="C:\Users\dell\Desktop\εφη1\ιστορία\4η ενότητα\Νέος φάκελος\εικόνες\αρχείο λήψης (3).jpg"/>
          <p:cNvPicPr>
            <a:picLocks noChangeAspect="1" noChangeArrowheads="1"/>
          </p:cNvPicPr>
          <p:nvPr/>
        </p:nvPicPr>
        <p:blipFill>
          <a:blip r:embed="rId3"/>
          <a:srcRect/>
          <a:stretch>
            <a:fillRect/>
          </a:stretch>
        </p:blipFill>
        <p:spPr bwMode="auto">
          <a:xfrm rot="21120737">
            <a:off x="4907182" y="1965208"/>
            <a:ext cx="3857652" cy="2805120"/>
          </a:xfrm>
          <a:prstGeom prst="rect">
            <a:avLst/>
          </a:prstGeom>
          <a:noFill/>
        </p:spPr>
      </p:pic>
      <p:pic>
        <p:nvPicPr>
          <p:cNvPr id="13316" name="Picture 4" descr="C:\Users\dell\Desktop\εφη1\ιστορία\4η ενότητα\Νέος φάκελος\εικόνες\11211.jpg"/>
          <p:cNvPicPr>
            <a:picLocks noChangeAspect="1" noChangeArrowheads="1"/>
          </p:cNvPicPr>
          <p:nvPr/>
        </p:nvPicPr>
        <p:blipFill>
          <a:blip r:embed="rId4"/>
          <a:srcRect/>
          <a:stretch>
            <a:fillRect/>
          </a:stretch>
        </p:blipFill>
        <p:spPr bwMode="auto">
          <a:xfrm rot="21171447">
            <a:off x="1214414" y="2643182"/>
            <a:ext cx="2714644" cy="3600303"/>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algn="ctr"/>
            <a:r>
              <a:rPr lang="el-GR" dirty="0" smtClean="0"/>
              <a:t>Αποξήρανση της Κωπαΐδας </a:t>
            </a:r>
            <a:endParaRPr lang="el-GR" dirty="0"/>
          </a:p>
        </p:txBody>
      </p:sp>
      <p:pic>
        <p:nvPicPr>
          <p:cNvPr id="14338" name="Picture 2" descr="C:\Users\dell\Desktop\εφη1\ιστορία\4η ενότητα\Νέος φάκελος\εικόνες\01b-kopaida-orchomenos-300x177.jpg"/>
          <p:cNvPicPr>
            <a:picLocks noGrp="1" noChangeAspect="1" noChangeArrowheads="1"/>
          </p:cNvPicPr>
          <p:nvPr>
            <p:ph idx="1"/>
          </p:nvPr>
        </p:nvPicPr>
        <p:blipFill>
          <a:blip r:embed="rId2"/>
          <a:srcRect/>
          <a:stretch>
            <a:fillRect/>
          </a:stretch>
        </p:blipFill>
        <p:spPr bwMode="auto">
          <a:xfrm>
            <a:off x="1643042" y="2000240"/>
            <a:ext cx="5585871" cy="3295664"/>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57200" y="357166"/>
            <a:ext cx="8229600" cy="5738834"/>
          </a:xfrm>
        </p:spPr>
        <p:txBody>
          <a:bodyPr/>
          <a:lstStyle/>
          <a:p>
            <a:pPr algn="ctr">
              <a:buNone/>
            </a:pPr>
            <a:r>
              <a:rPr lang="el-GR" dirty="0" smtClean="0"/>
              <a:t>Η θητεία του αυτή ως πρωθυπουργός δεν ήταν συνεχής. Διακόπτονταν συχνά και εναλλάσσονταν κυρίως με τον βασικό του πολιτικό αντίπαλο τον Δηλιγιάννη, ο οποίος ασκούσε πιο λαϊκιστική πολιτική με αποτέλεσμα συχνά να δυσκολεύει τις συνθήκες που δημιουργούσε ο Τρικούπης. </a:t>
            </a:r>
          </a:p>
          <a:p>
            <a:endParaRPr lang="el-GR" dirty="0"/>
          </a:p>
        </p:txBody>
      </p:sp>
      <p:pic>
        <p:nvPicPr>
          <p:cNvPr id="15362" name="Picture 2" descr="C:\Users\dell\Desktop\εφη1\ιστορία\4η ενότητα\Νέος φάκελος\εικόνες\untitled.jpg"/>
          <p:cNvPicPr>
            <a:picLocks noChangeAspect="1" noChangeArrowheads="1"/>
          </p:cNvPicPr>
          <p:nvPr/>
        </p:nvPicPr>
        <p:blipFill>
          <a:blip r:embed="rId2"/>
          <a:srcRect/>
          <a:stretch>
            <a:fillRect/>
          </a:stretch>
        </p:blipFill>
        <p:spPr bwMode="auto">
          <a:xfrm>
            <a:off x="2000232" y="2786058"/>
            <a:ext cx="5000660" cy="346085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57200" y="2428868"/>
            <a:ext cx="8229600" cy="3667132"/>
          </a:xfrm>
        </p:spPr>
        <p:txBody>
          <a:bodyPr/>
          <a:lstStyle/>
          <a:p>
            <a:pPr algn="ctr">
              <a:buNone/>
            </a:pPr>
            <a:r>
              <a:rPr lang="el-GR" dirty="0" smtClean="0"/>
              <a:t>Παρόλα αυτά στην προσπάθειά του για εκσυγχρονισμό, ο Τρικούπης δανειζόταν πολλά χρήματα από τις Μεγάλες Δυνάμεις, χρήματα που δεν μπορούσε πάντα να επιστρέψει, με άσχημα αποτελέσματα όπως ήταν η πτώχευση του 1893. </a:t>
            </a:r>
            <a:endParaRPr lang="el-GR" dirty="0"/>
          </a:p>
        </p:txBody>
      </p:sp>
      <p:sp>
        <p:nvSpPr>
          <p:cNvPr id="3" name="2 - Τίτλος"/>
          <p:cNvSpPr>
            <a:spLocks noGrp="1"/>
          </p:cNvSpPr>
          <p:nvPr>
            <p:ph type="title"/>
          </p:nvPr>
        </p:nvSpPr>
        <p:spPr>
          <a:xfrm>
            <a:off x="457200" y="152400"/>
            <a:ext cx="8229600" cy="1347774"/>
          </a:xfrm>
        </p:spPr>
        <p:txBody>
          <a:bodyPr/>
          <a:lstStyle/>
          <a:p>
            <a:pPr algn="ctr"/>
            <a:r>
              <a:rPr lang="el-GR" dirty="0" smtClean="0"/>
              <a:t>Πτώχευση 1893</a:t>
            </a:r>
            <a:endParaRPr lang="el-G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dell\Desktop\εφη1\ιστορία\4η ενότητα\Νέος φάκελος\εικόνες\ΧΑΡΙΛΑΟΣ_ΤΡΙΚΟΥΠΗΣ_ΠΤΩΧΕΥΣΑΜΕ-1024x699.jpg"/>
          <p:cNvPicPr>
            <a:picLocks noGrp="1" noChangeAspect="1" noChangeArrowheads="1"/>
          </p:cNvPicPr>
          <p:nvPr>
            <p:ph idx="1"/>
          </p:nvPr>
        </p:nvPicPr>
        <p:blipFill>
          <a:blip r:embed="rId2"/>
          <a:srcRect/>
          <a:stretch>
            <a:fillRect/>
          </a:stretch>
        </p:blipFill>
        <p:spPr bwMode="auto">
          <a:xfrm>
            <a:off x="857224" y="928670"/>
            <a:ext cx="7151267" cy="4881578"/>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57200" y="2357430"/>
            <a:ext cx="8229600" cy="3738570"/>
          </a:xfrm>
        </p:spPr>
        <p:txBody>
          <a:bodyPr/>
          <a:lstStyle/>
          <a:p>
            <a:pPr algn="ctr">
              <a:buNone/>
            </a:pPr>
            <a:r>
              <a:rPr lang="el-GR" dirty="0" smtClean="0"/>
              <a:t>Στο μεταξύ η χώρα αλλάζει πρόσωπο μετά την Ανεξαρτησία και ο Πολιτισμός ανθίζει. Νέα πρόσωπα εμφανίζονται στις Τέχνες και τα Γράμματα, πρόσωπα που άφησαν το στίγμα τους στον Παγκόσμιο Πολιτισμό. </a:t>
            </a:r>
          </a:p>
          <a:p>
            <a:endParaRPr lang="el-G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dell\Desktop\εφη1\ιστορία\4η ενότητα\Νέος φάκελος\εικόνες\4881294_orig.jpg"/>
          <p:cNvPicPr>
            <a:picLocks noGrp="1" noChangeAspect="1" noChangeArrowheads="1"/>
          </p:cNvPicPr>
          <p:nvPr>
            <p:ph idx="1"/>
          </p:nvPr>
        </p:nvPicPr>
        <p:blipFill>
          <a:blip r:embed="rId2"/>
          <a:srcRect/>
          <a:stretch>
            <a:fillRect/>
          </a:stretch>
        </p:blipFill>
        <p:spPr bwMode="auto">
          <a:xfrm>
            <a:off x="1571604" y="1142984"/>
            <a:ext cx="6096000" cy="45720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endParaRPr lang="el-GR"/>
          </a:p>
        </p:txBody>
      </p:sp>
      <p:pic>
        <p:nvPicPr>
          <p:cNvPr id="18434" name="Picture 2" descr="C:\Users\dell\Desktop\εφη1\ιστορία\4η ενότητα\Νέος φάκελος\εικόνες\αρχείο λήψης.jpg"/>
          <p:cNvPicPr>
            <a:picLocks noGrp="1" noChangeAspect="1" noChangeArrowheads="1"/>
          </p:cNvPicPr>
          <p:nvPr>
            <p:ph idx="1"/>
          </p:nvPr>
        </p:nvPicPr>
        <p:blipFill>
          <a:blip r:embed="rId2"/>
          <a:srcRect/>
          <a:stretch>
            <a:fillRect/>
          </a:stretch>
        </p:blipFill>
        <p:spPr bwMode="auto">
          <a:xfrm>
            <a:off x="0" y="0"/>
            <a:ext cx="9290840" cy="7043452"/>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algn="ctr"/>
            <a:r>
              <a:rPr lang="el-GR" dirty="0" smtClean="0"/>
              <a:t>Γεώργιος Βιζυηνός</a:t>
            </a:r>
            <a:endParaRPr lang="el-GR" dirty="0"/>
          </a:p>
        </p:txBody>
      </p:sp>
      <p:pic>
        <p:nvPicPr>
          <p:cNvPr id="19458" name="Picture 2" descr="C:\Users\dell\Desktop\εφη1\ιστορία\4η ενότητα\Νέος φάκελος\εικόνες\Georgios_Bizuinos.jpg"/>
          <p:cNvPicPr>
            <a:picLocks noGrp="1" noChangeAspect="1" noChangeArrowheads="1"/>
          </p:cNvPicPr>
          <p:nvPr>
            <p:ph idx="1"/>
          </p:nvPr>
        </p:nvPicPr>
        <p:blipFill>
          <a:blip r:embed="rId2"/>
          <a:srcRect/>
          <a:stretch>
            <a:fillRect/>
          </a:stretch>
        </p:blipFill>
        <p:spPr bwMode="auto">
          <a:xfrm>
            <a:off x="1457011" y="1524000"/>
            <a:ext cx="6229978" cy="45720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ell\Desktop\εφη1\ιστορία\4η ενότητα\Νέος φάκελος\εικόνες\Prinz_Otto_von_Bayern_Koenig_von_Griechenland_1833.jpg"/>
          <p:cNvPicPr>
            <a:picLocks noGrp="1" noChangeAspect="1" noChangeArrowheads="1"/>
          </p:cNvPicPr>
          <p:nvPr>
            <p:ph idx="1"/>
          </p:nvPr>
        </p:nvPicPr>
        <p:blipFill>
          <a:blip r:embed="rId2"/>
          <a:srcRect/>
          <a:stretch>
            <a:fillRect/>
          </a:stretch>
        </p:blipFill>
        <p:spPr bwMode="auto">
          <a:xfrm>
            <a:off x="2000232" y="357166"/>
            <a:ext cx="4556148" cy="5649624"/>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dell\Desktop\εφη1\ιστορία\4η ενότητα\Νέος φάκελος\εικόνες\0bc262ba4aaf670cfc4cce33dc0424f9.jpg"/>
          <p:cNvPicPr>
            <a:picLocks noGrp="1" noChangeAspect="1" noChangeArrowheads="1"/>
          </p:cNvPicPr>
          <p:nvPr>
            <p:ph idx="1"/>
          </p:nvPr>
        </p:nvPicPr>
        <p:blipFill>
          <a:blip r:embed="rId2"/>
          <a:srcRect/>
          <a:stretch>
            <a:fillRect/>
          </a:stretch>
        </p:blipFill>
        <p:spPr bwMode="auto">
          <a:xfrm>
            <a:off x="785786" y="857232"/>
            <a:ext cx="7620000" cy="457200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dell\Desktop\εφη1\ιστορία\4η ενότητα\Νέος φάκελος\εικόνες\b4183115db59bd94090c053e169bd7e9.jpg"/>
          <p:cNvPicPr>
            <a:picLocks noGrp="1" noChangeAspect="1" noChangeArrowheads="1"/>
          </p:cNvPicPr>
          <p:nvPr>
            <p:ph idx="1"/>
          </p:nvPr>
        </p:nvPicPr>
        <p:blipFill>
          <a:blip r:embed="rId2"/>
          <a:srcRect/>
          <a:stretch>
            <a:fillRect/>
          </a:stretch>
        </p:blipFill>
        <p:spPr bwMode="auto">
          <a:xfrm>
            <a:off x="500034" y="1285860"/>
            <a:ext cx="8229600" cy="4008514"/>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algn="ctr"/>
            <a:r>
              <a:rPr lang="el-GR" dirty="0" err="1" smtClean="0"/>
              <a:t>Γιαννούλης</a:t>
            </a:r>
            <a:r>
              <a:rPr lang="el-GR" dirty="0" smtClean="0"/>
              <a:t> Χαλεπάς</a:t>
            </a:r>
            <a:endParaRPr lang="el-GR" dirty="0"/>
          </a:p>
        </p:txBody>
      </p:sp>
      <p:pic>
        <p:nvPicPr>
          <p:cNvPr id="23554" name="Picture 2" descr="C:\Users\dell\Desktop\εφη1\ιστορία\4η ενότητα\Νέος φάκελος\εικόνες\gianoulis-xalepas-epistrofi-ston-purgo.jpg"/>
          <p:cNvPicPr>
            <a:picLocks noGrp="1" noChangeAspect="1" noChangeArrowheads="1"/>
          </p:cNvPicPr>
          <p:nvPr>
            <p:ph idx="1"/>
          </p:nvPr>
        </p:nvPicPr>
        <p:blipFill>
          <a:blip r:embed="rId2"/>
          <a:srcRect/>
          <a:stretch>
            <a:fillRect/>
          </a:stretch>
        </p:blipFill>
        <p:spPr bwMode="auto">
          <a:xfrm>
            <a:off x="1209675" y="1704975"/>
            <a:ext cx="6724650" cy="4210050"/>
          </a:xfrm>
          <a:prstGeom prst="rect">
            <a:avLst/>
          </a:prstGeom>
          <a:ln>
            <a:noFill/>
          </a:ln>
          <a:effectLst>
            <a:softEdge rad="112500"/>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r>
              <a:rPr lang="el-GR" dirty="0" smtClean="0"/>
              <a:t>Νικόλαος </a:t>
            </a:r>
            <a:r>
              <a:rPr lang="el-GR" dirty="0" err="1" smtClean="0"/>
              <a:t>Γύζης</a:t>
            </a:r>
            <a:endParaRPr lang="el-GR" dirty="0"/>
          </a:p>
        </p:txBody>
      </p:sp>
      <p:pic>
        <p:nvPicPr>
          <p:cNvPr id="24578" name="Picture 2" descr="C:\Users\dell\Desktop\εφη1\ιστορία\4η ενότητα\Νέος φάκελος\εικόνες\rx_4_166.jpg"/>
          <p:cNvPicPr>
            <a:picLocks noGrp="1" noChangeAspect="1" noChangeArrowheads="1"/>
          </p:cNvPicPr>
          <p:nvPr>
            <p:ph idx="1"/>
          </p:nvPr>
        </p:nvPicPr>
        <p:blipFill>
          <a:blip r:embed="rId2" cstate="print"/>
          <a:srcRect/>
          <a:stretch>
            <a:fillRect/>
          </a:stretch>
        </p:blipFill>
        <p:spPr bwMode="auto">
          <a:xfrm>
            <a:off x="1654695" y="1524000"/>
            <a:ext cx="5834609" cy="457200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r>
              <a:rPr lang="el-GR" dirty="0" smtClean="0"/>
              <a:t>Νικηφόρος Λύτρας</a:t>
            </a:r>
            <a:endParaRPr lang="el-GR" dirty="0"/>
          </a:p>
        </p:txBody>
      </p:sp>
      <p:pic>
        <p:nvPicPr>
          <p:cNvPr id="26626" name="Picture 2" descr="C:\Users\dell\Desktop\εφη1\ιστορία\4η ενότητα\Νέος φάκελος\εικόνες\lytras.jpg"/>
          <p:cNvPicPr>
            <a:picLocks noGrp="1" noChangeAspect="1" noChangeArrowheads="1"/>
          </p:cNvPicPr>
          <p:nvPr>
            <p:ph idx="1"/>
          </p:nvPr>
        </p:nvPicPr>
        <p:blipFill>
          <a:blip r:embed="rId2"/>
          <a:srcRect/>
          <a:stretch>
            <a:fillRect/>
          </a:stretch>
        </p:blipFill>
        <p:spPr bwMode="auto">
          <a:xfrm>
            <a:off x="1104900" y="2076450"/>
            <a:ext cx="6934200" cy="3467100"/>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r>
              <a:rPr lang="el-GR" dirty="0" smtClean="0"/>
              <a:t>Κωνσταντίνος Βολανάκης</a:t>
            </a:r>
            <a:endParaRPr lang="el-GR" dirty="0"/>
          </a:p>
        </p:txBody>
      </p:sp>
      <p:pic>
        <p:nvPicPr>
          <p:cNvPr id="27650" name="Picture 2" descr="C:\Users\dell\Desktop\εφη1\ιστορία\4η ενότητα\Νέος φάκελος\εικόνες\casting-the-nets-e1499700222219.jpg"/>
          <p:cNvPicPr>
            <a:picLocks noGrp="1" noChangeAspect="1" noChangeArrowheads="1"/>
          </p:cNvPicPr>
          <p:nvPr>
            <p:ph idx="1"/>
          </p:nvPr>
        </p:nvPicPr>
        <p:blipFill>
          <a:blip r:embed="rId2"/>
          <a:srcRect/>
          <a:stretch>
            <a:fillRect/>
          </a:stretch>
        </p:blipFill>
        <p:spPr bwMode="auto">
          <a:xfrm>
            <a:off x="1238250" y="1743075"/>
            <a:ext cx="6667500" cy="4133850"/>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endParaRPr lang="el-GR"/>
          </a:p>
        </p:txBody>
      </p:sp>
      <p:pic>
        <p:nvPicPr>
          <p:cNvPr id="28674" name="Picture 2" descr="C:\Users\dell\Desktop\εφη1\ιστορία\4η ενότητα\Νέος φάκελος\εικόνες\bolalezwgrelf.jp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r>
              <a:rPr lang="el-GR" dirty="0" smtClean="0"/>
              <a:t>Γεώργιος </a:t>
            </a:r>
            <a:r>
              <a:rPr lang="el-GR" dirty="0" err="1" smtClean="0"/>
              <a:t>Ιακωβίδης</a:t>
            </a:r>
            <a:endParaRPr lang="el-GR" dirty="0"/>
          </a:p>
        </p:txBody>
      </p:sp>
      <p:pic>
        <p:nvPicPr>
          <p:cNvPr id="29698" name="Picture 2" descr="C:\Users\dell\Desktop\εφη1\ιστορία\4η ενότητα\Νέος φάκελος\εικόνες\images.jpg"/>
          <p:cNvPicPr>
            <a:picLocks noGrp="1" noChangeAspect="1" noChangeArrowheads="1"/>
          </p:cNvPicPr>
          <p:nvPr>
            <p:ph idx="1"/>
          </p:nvPr>
        </p:nvPicPr>
        <p:blipFill>
          <a:blip r:embed="rId2"/>
          <a:srcRect/>
          <a:stretch>
            <a:fillRect/>
          </a:stretch>
        </p:blipFill>
        <p:spPr bwMode="auto">
          <a:xfrm>
            <a:off x="6429388" y="1571612"/>
            <a:ext cx="1847850" cy="2476500"/>
          </a:xfrm>
          <a:prstGeom prst="rect">
            <a:avLst/>
          </a:prstGeom>
          <a:noFill/>
        </p:spPr>
      </p:pic>
      <p:pic>
        <p:nvPicPr>
          <p:cNvPr id="29699" name="Picture 3" descr="C:\Users\dell\Desktop\εφη1\ιστορία\4η ενότητα\Νέος φάκελος\εικόνες\Παιδικη συναυλια.JPG"/>
          <p:cNvPicPr>
            <a:picLocks noChangeAspect="1" noChangeArrowheads="1"/>
          </p:cNvPicPr>
          <p:nvPr/>
        </p:nvPicPr>
        <p:blipFill>
          <a:blip r:embed="rId3"/>
          <a:srcRect/>
          <a:stretch>
            <a:fillRect/>
          </a:stretch>
        </p:blipFill>
        <p:spPr bwMode="auto">
          <a:xfrm>
            <a:off x="500034" y="2000240"/>
            <a:ext cx="5690049" cy="4071942"/>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r>
              <a:rPr lang="el-GR" dirty="0" err="1" smtClean="0"/>
              <a:t>Τσα</a:t>
            </a:r>
            <a:r>
              <a:rPr lang="el-GR" dirty="0" smtClean="0"/>
              <a:t>! Τελειώσαμε!</a:t>
            </a:r>
            <a:endParaRPr lang="el-GR" dirty="0"/>
          </a:p>
        </p:txBody>
      </p:sp>
      <p:pic>
        <p:nvPicPr>
          <p:cNvPr id="30722" name="Picture 2" descr="C:\Users\dell\Desktop\εφη1\ιστορία\4η ενότητα\Νέος φάκελος\εικόνες\share-emoji.jpg"/>
          <p:cNvPicPr>
            <a:picLocks noGrp="1" noChangeAspect="1" noChangeArrowheads="1"/>
          </p:cNvPicPr>
          <p:nvPr>
            <p:ph idx="1"/>
          </p:nvPr>
        </p:nvPicPr>
        <p:blipFill>
          <a:blip r:embed="rId2"/>
          <a:srcRect/>
          <a:stretch>
            <a:fillRect/>
          </a:stretch>
        </p:blipFill>
        <p:spPr bwMode="auto">
          <a:xfrm>
            <a:off x="457200" y="1565251"/>
            <a:ext cx="8229600" cy="4489498"/>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457200" y="152400"/>
            <a:ext cx="8229600" cy="4633922"/>
          </a:xfrm>
        </p:spPr>
        <p:txBody>
          <a:bodyPr>
            <a:normAutofit/>
          </a:bodyPr>
          <a:lstStyle/>
          <a:p>
            <a:r>
              <a:rPr lang="el-GR" dirty="0" err="1" smtClean="0"/>
              <a:t>Εεεε</a:t>
            </a:r>
            <a:r>
              <a:rPr lang="el-GR" dirty="0" smtClean="0"/>
              <a:t>… σήμερα σίγουρα δεν σας κούρασα!</a:t>
            </a:r>
            <a:endParaRPr lang="el-G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57200" y="285728"/>
            <a:ext cx="8229600" cy="1357322"/>
          </a:xfrm>
        </p:spPr>
        <p:txBody>
          <a:bodyPr/>
          <a:lstStyle/>
          <a:p>
            <a:pPr algn="ctr">
              <a:buNone/>
            </a:pPr>
            <a:r>
              <a:rPr lang="el-GR" dirty="0" smtClean="0"/>
              <a:t>Καθώς ο πρίγκιπας ήταν ακόμη ανήλικος την διοίκηση ανέλαβε μια επιτροπή αποτελούμενη από τρεις Βαυαρούς επίσης, η λεγόμενη Αντιβασιλεία. </a:t>
            </a:r>
          </a:p>
          <a:p>
            <a:endParaRPr lang="el-GR" dirty="0"/>
          </a:p>
        </p:txBody>
      </p:sp>
      <p:pic>
        <p:nvPicPr>
          <p:cNvPr id="2050" name="Picture 2" descr="C:\Users\dell\Desktop\εφη1\ιστορία\4η ενότητα\Νέος φάκελος\εικόνες\unnamed.jpg"/>
          <p:cNvPicPr>
            <a:picLocks noChangeAspect="1" noChangeArrowheads="1"/>
          </p:cNvPicPr>
          <p:nvPr/>
        </p:nvPicPr>
        <p:blipFill>
          <a:blip r:embed="rId2"/>
          <a:srcRect/>
          <a:stretch>
            <a:fillRect/>
          </a:stretch>
        </p:blipFill>
        <p:spPr bwMode="auto">
          <a:xfrm>
            <a:off x="1714480" y="1643050"/>
            <a:ext cx="5662618" cy="4291203"/>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57200" y="357166"/>
            <a:ext cx="8229600" cy="2143140"/>
          </a:xfrm>
        </p:spPr>
        <p:txBody>
          <a:bodyPr/>
          <a:lstStyle/>
          <a:p>
            <a:pPr algn="ctr">
              <a:buNone/>
            </a:pPr>
            <a:r>
              <a:rPr lang="el-GR" dirty="0" smtClean="0"/>
              <a:t>Με τον ερχομό τους εδώ οι Βαυαροί ασχολήθηκαν εντατικά με την οργάνωση της χώρας. Και συγκεκριμένα την Διοίκηση, την Οικονομία, την Εκπαίδευση, τον Στρατό και την Εκκλησία. Μετέφεραν επίσης την Πρωτεύουσα από το Ναύπλιο στην Αθήνα. </a:t>
            </a:r>
            <a:endParaRPr lang="el-GR" dirty="0"/>
          </a:p>
        </p:txBody>
      </p:sp>
      <p:pic>
        <p:nvPicPr>
          <p:cNvPr id="3074" name="Picture 2" descr="C:\Users\dell\Desktop\εφη1\ιστορία\4η ενότητα\Νέος φάκελος\εικόνες\090.jpg"/>
          <p:cNvPicPr>
            <a:picLocks noChangeAspect="1" noChangeArrowheads="1"/>
          </p:cNvPicPr>
          <p:nvPr/>
        </p:nvPicPr>
        <p:blipFill>
          <a:blip r:embed="rId2"/>
          <a:srcRect/>
          <a:stretch>
            <a:fillRect/>
          </a:stretch>
        </p:blipFill>
        <p:spPr bwMode="auto">
          <a:xfrm>
            <a:off x="1214414" y="2428868"/>
            <a:ext cx="6643734" cy="4042385"/>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dell\Desktop\εφη1\ιστορία\4η ενότητα\Νέος φάκελος\εικόνες\nafplio proteuousa.jpg"/>
          <p:cNvPicPr>
            <a:picLocks noGrp="1" noChangeAspect="1" noChangeArrowheads="1"/>
          </p:cNvPicPr>
          <p:nvPr>
            <p:ph idx="1"/>
          </p:nvPr>
        </p:nvPicPr>
        <p:blipFill>
          <a:blip r:embed="rId2"/>
          <a:srcRect/>
          <a:stretch>
            <a:fillRect/>
          </a:stretch>
        </p:blipFill>
        <p:spPr bwMode="auto">
          <a:xfrm>
            <a:off x="500034" y="1285860"/>
            <a:ext cx="8229600" cy="4079632"/>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pPr algn="ctr">
              <a:buNone/>
            </a:pPr>
            <a:r>
              <a:rPr lang="el-GR" dirty="0" smtClean="0"/>
              <a:t>Παρόλα αυτά επειδή η εξουσία που ασκούσαν ήταν πολύ αυστηρή για έναν λαό όπως οι Έλληνες που μόλις είχαν βγει από 8 χρόνια επανάστασης, οι πολίτες ήταν δυσαρεστημένοι. Τα Εθνικά Κτήματα δεν μοιράστηκαν, όπως περίμενε ο λαός, οι Αγωνιστές του ’21 παραγκωνίστηκαν και η ληστείες στην ύπαιθρο αυξάνονταν διαρκώς. </a:t>
            </a:r>
          </a:p>
          <a:p>
            <a:endParaRPr lang="el-G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dell\Desktop\εφη1\ιστορία\4η ενότητα\Νέος φάκελος\εικόνες\cf87cf81ceaecf83cf84cebfcf82-cebdceaccf84cf83cebfcf82-cebdcf84ceb1ceb2ceadcebbcebbceb7cf82.jpg"/>
          <p:cNvPicPr>
            <a:picLocks noGrp="1" noChangeAspect="1" noChangeArrowheads="1"/>
          </p:cNvPicPr>
          <p:nvPr>
            <p:ph idx="1"/>
          </p:nvPr>
        </p:nvPicPr>
        <p:blipFill>
          <a:blip r:embed="rId2"/>
          <a:srcRect/>
          <a:stretch>
            <a:fillRect/>
          </a:stretch>
        </p:blipFill>
        <p:spPr bwMode="auto">
          <a:xfrm>
            <a:off x="428596" y="428604"/>
            <a:ext cx="3657600" cy="3840480"/>
          </a:xfrm>
          <a:prstGeom prst="rect">
            <a:avLst/>
          </a:prstGeom>
          <a:noFill/>
        </p:spPr>
      </p:pic>
      <p:pic>
        <p:nvPicPr>
          <p:cNvPr id="5123" name="Picture 3" descr="C:\Users\dell\Desktop\εφη1\ιστορία\4η ενότητα\Νέος φάκελος\εικόνες\108._listes_tis_symorias_arvanitakidoni_1870_xenofon_vathis.jpg"/>
          <p:cNvPicPr>
            <a:picLocks noChangeAspect="1" noChangeArrowheads="1"/>
          </p:cNvPicPr>
          <p:nvPr/>
        </p:nvPicPr>
        <p:blipFill>
          <a:blip r:embed="rId3"/>
          <a:srcRect/>
          <a:stretch>
            <a:fillRect/>
          </a:stretch>
        </p:blipFill>
        <p:spPr bwMode="auto">
          <a:xfrm rot="21062755">
            <a:off x="3180542" y="2669705"/>
            <a:ext cx="5546715" cy="3371363"/>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57200" y="2857496"/>
            <a:ext cx="8229600" cy="3238504"/>
          </a:xfrm>
        </p:spPr>
        <p:txBody>
          <a:bodyPr/>
          <a:lstStyle/>
          <a:p>
            <a:pPr algn="ctr">
              <a:buNone/>
            </a:pPr>
            <a:r>
              <a:rPr lang="el-GR" dirty="0" smtClean="0"/>
              <a:t>Στις 3 Σεπτεμβρίου του 1843 εκδηλώνεται κίνημα με επικεφαλής τον Δημήτριο Καλλέργη και τον αγωνιστή Μακρυγιάννη. Πλήθος λαού και στρατού μαζεύεται έξω από τα ανάκτορα και ζητά Σύνταγμα. </a:t>
            </a:r>
          </a:p>
          <a:p>
            <a:endParaRPr lang="el-GR" dirty="0"/>
          </a:p>
        </p:txBody>
      </p:sp>
      <p:sp>
        <p:nvSpPr>
          <p:cNvPr id="3" name="2 - Τίτλος"/>
          <p:cNvSpPr>
            <a:spLocks noGrp="1"/>
          </p:cNvSpPr>
          <p:nvPr>
            <p:ph type="title"/>
          </p:nvPr>
        </p:nvSpPr>
        <p:spPr>
          <a:xfrm>
            <a:off x="457200" y="152400"/>
            <a:ext cx="8229600" cy="1204898"/>
          </a:xfrm>
        </p:spPr>
        <p:txBody>
          <a:bodyPr/>
          <a:lstStyle/>
          <a:p>
            <a:r>
              <a:rPr lang="el-GR" dirty="0" smtClean="0"/>
              <a:t>Επανάσταση της 3</a:t>
            </a:r>
            <a:r>
              <a:rPr lang="el-GR" baseline="30000" dirty="0" smtClean="0"/>
              <a:t>ης</a:t>
            </a:r>
            <a:r>
              <a:rPr lang="el-GR" dirty="0" smtClean="0"/>
              <a:t> Σεπτεμβρίου </a:t>
            </a:r>
            <a:endParaRPr lang="el-GR"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Χαρτί">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Χαρτί">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Χαρτί">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119</TotalTime>
  <Words>532</Words>
  <PresentationFormat>Προβολή στην οθόνη (4:3)</PresentationFormat>
  <Paragraphs>33</Paragraphs>
  <Slides>39</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39</vt:i4>
      </vt:variant>
    </vt:vector>
  </HeadingPairs>
  <TitlesOfParts>
    <vt:vector size="40" baseType="lpstr">
      <vt:lpstr>Χαρτί</vt:lpstr>
      <vt:lpstr>Η Ελλάδα στον 19ο αιώνα</vt:lpstr>
      <vt:lpstr>Μετά την απελευθέρωση…</vt:lpstr>
      <vt:lpstr>Διαφάνεια 3</vt:lpstr>
      <vt:lpstr>Διαφάνεια 4</vt:lpstr>
      <vt:lpstr>Διαφάνεια 5</vt:lpstr>
      <vt:lpstr>Διαφάνεια 6</vt:lpstr>
      <vt:lpstr>Διαφάνεια 7</vt:lpstr>
      <vt:lpstr>Διαφάνεια 8</vt:lpstr>
      <vt:lpstr>Επανάσταση της 3ης Σεπτεμβρίου </vt:lpstr>
      <vt:lpstr>Διαφάνεια 10</vt:lpstr>
      <vt:lpstr>Διαφάνεια 11</vt:lpstr>
      <vt:lpstr>Διαφάνεια 12</vt:lpstr>
      <vt:lpstr>Διαφάνεια 13</vt:lpstr>
      <vt:lpstr>Βασιλέας Γεώργιος</vt:lpstr>
      <vt:lpstr>Διαφάνεια 15</vt:lpstr>
      <vt:lpstr>Διαφάνεια 16</vt:lpstr>
      <vt:lpstr>Διαφάνεια 17</vt:lpstr>
      <vt:lpstr>Χαρίλαος Τρικούπης</vt:lpstr>
      <vt:lpstr>Διώρυγα της Κορίνθου</vt:lpstr>
      <vt:lpstr>Οδικό Δίκτυο και Τραμ</vt:lpstr>
      <vt:lpstr>Σιδηρόδρομος</vt:lpstr>
      <vt:lpstr>Αποξήρανση της Κωπαΐδας </vt:lpstr>
      <vt:lpstr>Διαφάνεια 23</vt:lpstr>
      <vt:lpstr>Πτώχευση 1893</vt:lpstr>
      <vt:lpstr>Διαφάνεια 25</vt:lpstr>
      <vt:lpstr>Διαφάνεια 26</vt:lpstr>
      <vt:lpstr>Διαφάνεια 27</vt:lpstr>
      <vt:lpstr>Διαφάνεια 28</vt:lpstr>
      <vt:lpstr>Γεώργιος Βιζυηνός</vt:lpstr>
      <vt:lpstr>Διαφάνεια 30</vt:lpstr>
      <vt:lpstr>Διαφάνεια 31</vt:lpstr>
      <vt:lpstr>Γιαννούλης Χαλεπάς</vt:lpstr>
      <vt:lpstr>Νικόλαος Γύζης</vt:lpstr>
      <vt:lpstr>Νικηφόρος Λύτρας</vt:lpstr>
      <vt:lpstr>Κωνσταντίνος Βολανάκης</vt:lpstr>
      <vt:lpstr>Διαφάνεια 36</vt:lpstr>
      <vt:lpstr>Γεώργιος Ιακωβίδης</vt:lpstr>
      <vt:lpstr>Τσα! Τελειώσαμε!</vt:lpstr>
      <vt:lpstr>Εεεε… σήμερα σίγουρα δεν σας κούρασα!</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Ελλάδα στον 19ο αιώνα</dc:title>
  <dc:creator>dell</dc:creator>
  <cp:lastModifiedBy>dell</cp:lastModifiedBy>
  <cp:revision>13</cp:revision>
  <dcterms:created xsi:type="dcterms:W3CDTF">2020-05-21T05:14:44Z</dcterms:created>
  <dcterms:modified xsi:type="dcterms:W3CDTF">2020-05-21T07:24:34Z</dcterms:modified>
</cp:coreProperties>
</file>