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slide_riygnriopusvbqceelbl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slide_riygnriopusvbqceelbl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Created from: https://docs.google.com/document/d/1DJZmrZNdNCw115UACtx12tgQOvlvgwIForldr0UZtlo/edit?tab=t.0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slide_vetnkazeucrcargqdtcq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slide_vetnkazeucrcargqdtcq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slide_iarpjyvekktjosowspis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slide_iarpjyvekktjosowspis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slide_juizbakiduxbenijhcjh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slide_juizbakiduxbenijhcjh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slide_nppncxiylxecazowdjea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slide_nppncxiylxecazowdjea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slide_bbwxathpcwoauwdippy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slide_bbwxathpcwoauwdippy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slide_epbtmtnjaiukslkezdsy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slide_epbtmtnjaiukslkezdsy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slide_pjflqchjtrqigrhlopiv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slide_pjflqchjtrqigrhlopiv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slide_raeiwaifamxkpsszkjaf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slide_raeiwaifamxkpsszkjaf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slide_nilbcvgnyxzxftmfbnwz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slide_nilbcvgnyxzxftmfbnwz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419475" y="1421400"/>
            <a:ext cx="6666300" cy="15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l" sz="3700">
                <a:solidFill>
                  <a:srgbClr val="5B0F00"/>
                </a:solidFill>
              </a:rPr>
              <a:t>Ο Παρευξείνιος Ελληνισμός τον 19ο και 20ό Αιώνα</a:t>
            </a:r>
            <a:endParaRPr b="1" sz="3700">
              <a:solidFill>
                <a:srgbClr val="5B0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l" sz="3100">
                <a:solidFill>
                  <a:srgbClr val="FFE0A8"/>
                </a:solidFill>
              </a:rPr>
              <a:t>Συμπεράσματα και Κληρονομιά</a:t>
            </a:r>
            <a:endParaRPr sz="3100">
              <a:solidFill>
                <a:srgbClr val="FFE0A8"/>
              </a:solidFill>
            </a:endParaRPr>
          </a:p>
        </p:txBody>
      </p:sp>
      <p:sp>
        <p:nvSpPr>
          <p:cNvPr id="108" name="Google Shape;108;p22"/>
          <p:cNvSpPr txBox="1"/>
          <p:nvPr/>
        </p:nvSpPr>
        <p:spPr>
          <a:xfrm>
            <a:off x="269875" y="1143000"/>
            <a:ext cx="7749000" cy="3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l" sz="2200"/>
              <a:t>Σημαντική οικονομική και πνευματική ανάπτυξη του Ποντιακού Ελληνισμού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l" sz="2200"/>
              <a:t>Διατήρηση ελληνικής ταυτότητας παρά τις αντιξοότητες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l" sz="2200"/>
              <a:t>Συμβολή στην ιστορία και τον πολιτισμό της ευρύτερης περιοχής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l" sz="2200"/>
              <a:t>Κληρονομιά που επηρεάζει ακόμη και σήμερα τον Ελληνισμό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l" sz="2200"/>
              <a:t>Ερώτηση: Πώς η ιστορία του Ποντιακού Ελληνισμού επηρεάζει τη σύγχρονη ελληνική ταυτότητα;</a:t>
            </a:r>
            <a:endParaRPr sz="2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921425" y="406400"/>
            <a:ext cx="7681800" cy="8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l" sz="2700">
                <a:solidFill>
                  <a:srgbClr val="FFE0A8"/>
                </a:solidFill>
              </a:rPr>
              <a:t>Εισαγωγή: Η Άνοδος του Ποντιακού Ελληνισμού</a:t>
            </a:r>
            <a:endParaRPr b="1" sz="2700">
              <a:solidFill>
                <a:srgbClr val="FFE0A8"/>
              </a:solidFill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921425" y="1229850"/>
            <a:ext cx="7404000" cy="368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b="1" lang="el" sz="2500"/>
              <a:t>Βελτίωση συνθηκών μετά τα προνόμια "Χάτι Σερίφ" (1839) και "Χάτι Χουμαγιούν" (1856)</a:t>
            </a:r>
            <a:endParaRPr b="1"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b="1" lang="el" sz="2500"/>
              <a:t>Δημογραφική αύξηση και ανάπτυξη ελληνικής παιδείας</a:t>
            </a:r>
            <a:endParaRPr b="1"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b="1" lang="el" sz="2500"/>
              <a:t>Οικονομική και πνευματική άνθηση</a:t>
            </a:r>
            <a:endParaRPr b="1"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b="1" lang="el" sz="2500" u="sng">
                <a:highlight>
                  <a:srgbClr val="FFFF00"/>
                </a:highlight>
              </a:rPr>
              <a:t>Ερώτηση</a:t>
            </a:r>
            <a:r>
              <a:rPr b="1" lang="el" sz="2500">
                <a:highlight>
                  <a:srgbClr val="FFFF00"/>
                </a:highlight>
              </a:rPr>
              <a:t>:</a:t>
            </a:r>
            <a:r>
              <a:rPr b="1" lang="el" sz="2500">
                <a:solidFill>
                  <a:srgbClr val="4C1130"/>
                </a:solidFill>
                <a:highlight>
                  <a:srgbClr val="FFFF00"/>
                </a:highlight>
              </a:rPr>
              <a:t> </a:t>
            </a:r>
            <a:endParaRPr b="1" sz="2500">
              <a:solidFill>
                <a:srgbClr val="4C1130"/>
              </a:solidFill>
              <a:highlight>
                <a:srgbClr val="FFFF00"/>
              </a:highlight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b="1" lang="el" sz="2500">
                <a:solidFill>
                  <a:srgbClr val="4C1130"/>
                </a:solidFill>
              </a:rPr>
              <a:t>Πώς πιστεύετε ότι αυτές οι αλλαγές επηρέασαν την καθημερινή ζωή των Ελλήνων του Πόντου;</a:t>
            </a:r>
            <a:endParaRPr b="1" sz="2500">
              <a:solidFill>
                <a:srgbClr val="4C113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l" sz="3100">
                <a:solidFill>
                  <a:srgbClr val="FFE0A8"/>
                </a:solidFill>
              </a:rPr>
              <a:t>Οικονομικές Δραστηριότητες στον Πόντο</a:t>
            </a:r>
            <a:endParaRPr sz="3100">
              <a:solidFill>
                <a:srgbClr val="FFE0A8"/>
              </a:solidFill>
            </a:endParaRPr>
          </a:p>
        </p:txBody>
      </p:sp>
      <p:sp>
        <p:nvSpPr>
          <p:cNvPr id="66" name="Google Shape;66;p15"/>
          <p:cNvSpPr txBox="1"/>
          <p:nvPr/>
        </p:nvSpPr>
        <p:spPr>
          <a:xfrm>
            <a:off x="269875" y="1143000"/>
            <a:ext cx="82374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l" sz="2400"/>
              <a:t>Γεωργία: σιτάρι, καλαμπόκι, καπνός, φρούτα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l" sz="2400"/>
              <a:t>Δασοκομία και ξυλεία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l" sz="2400"/>
              <a:t>Μεταλλεία: άργυρος, χαλκός, μόλυβδος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l" sz="2400"/>
              <a:t>Βιοτεχνία: χρυσοχοΐα, σιδηρουργία, χαλκουργία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l" sz="2400"/>
              <a:t>Ναυπηγική</a:t>
            </a:r>
            <a:endParaRPr sz="24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l" sz="2400" u="sng">
                <a:highlight>
                  <a:srgbClr val="FFFF00"/>
                </a:highlight>
              </a:rPr>
              <a:t>Ερώτηση:</a:t>
            </a:r>
            <a:r>
              <a:rPr lang="el" sz="2400"/>
              <a:t> Ποια από αυτές τις δραστηριότητες νομίζετε ότι είχε τη μεγαλύτερη σημασία για την οικονομί</a:t>
            </a:r>
            <a:r>
              <a:rPr lang="el" sz="2100"/>
              <a:t>α του Πόντου και γιατί;</a:t>
            </a:r>
            <a:endParaRPr sz="2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/>
        </p:nvSpPr>
        <p:spPr>
          <a:xfrm>
            <a:off x="662325" y="396825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l" sz="3100">
                <a:solidFill>
                  <a:srgbClr val="FFE0A8"/>
                </a:solidFill>
              </a:rPr>
              <a:t>Εμπόριο και Ναυτιλία</a:t>
            </a:r>
            <a:endParaRPr sz="3100">
              <a:solidFill>
                <a:srgbClr val="FFE0A8"/>
              </a:solidFill>
            </a:endParaRPr>
          </a:p>
        </p:txBody>
      </p:sp>
      <p:sp>
        <p:nvSpPr>
          <p:cNvPr id="72" name="Google Shape;72;p16"/>
          <p:cNvSpPr txBox="1"/>
          <p:nvPr/>
        </p:nvSpPr>
        <p:spPr>
          <a:xfrm>
            <a:off x="269875" y="11430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Κύρια λιμάνια: Αμισός, Τραπεζούντα, Κερασούντα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el" sz="2300"/>
              <a:t>Διαμετακομιστικό εμπόριο</a:t>
            </a:r>
            <a:r>
              <a:rPr lang="el" sz="2300"/>
              <a:t> με Περσία και Ευρώπη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Εξαγωγές: καπνός, φουντούκια, ξυλεία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el" sz="2300"/>
              <a:t>Ελληνικά εμπορικά δίκτυα σε Ρωσία, Περσία, Ευρώπη</a:t>
            </a:r>
            <a:endParaRPr b="1"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 u="sng">
                <a:highlight>
                  <a:srgbClr val="FFFF00"/>
                </a:highlight>
              </a:rPr>
              <a:t>Ερώτηση:</a:t>
            </a:r>
            <a:r>
              <a:rPr lang="el" sz="2300"/>
              <a:t> Πώς νομίζετε ότι η γεωγραφική θέση του Πόντου επηρέασε την ανάπτυξη του εμπορίου;</a:t>
            </a:r>
            <a:endParaRPr sz="2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l" sz="3100">
                <a:solidFill>
                  <a:srgbClr val="FFE0A8"/>
                </a:solidFill>
              </a:rPr>
              <a:t>Εκπαίδευση και Πνευματική Ζωή</a:t>
            </a:r>
            <a:endParaRPr b="1" sz="3100">
              <a:solidFill>
                <a:srgbClr val="FFE0A8"/>
              </a:solidFill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269875" y="11430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l" sz="2400"/>
              <a:t>Φροντιστήριο Τραπεζούντας (ιδρ. 1682)</a:t>
            </a:r>
            <a:endParaRPr b="1"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l" sz="2400"/>
              <a:t>1.401 σχολεία με 85.890 μαθητές το 1913</a:t>
            </a:r>
            <a:endParaRPr b="1"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l" sz="2400"/>
              <a:t>Ίδρυση </a:t>
            </a:r>
            <a:r>
              <a:rPr b="1" lang="el" sz="2400" u="sng"/>
              <a:t>ελληνικού τυπογραφείου</a:t>
            </a:r>
            <a:r>
              <a:rPr b="1" lang="el" sz="2400"/>
              <a:t> στην Τραπεζούντα (1880)</a:t>
            </a:r>
            <a:endParaRPr b="1"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l" sz="2400"/>
              <a:t>Αποστολή επιστημόνων για σπουδές στην Ευρώπη</a:t>
            </a:r>
            <a:endParaRPr b="1"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l" sz="2400" u="sng">
                <a:highlight>
                  <a:srgbClr val="FFFF00"/>
                </a:highlight>
              </a:rPr>
              <a:t>Ερώτηση:</a:t>
            </a:r>
            <a:r>
              <a:rPr b="1" lang="el" sz="2400"/>
              <a:t> Ποια ήταν η σημασία της εκπαίδευσης για τη διατήρηση της ελληνικής ταυτότητας στον Πόντο;</a:t>
            </a:r>
            <a:endParaRPr b="1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l" sz="3100">
                <a:solidFill>
                  <a:srgbClr val="FFE0A8"/>
                </a:solidFill>
              </a:rPr>
              <a:t>Θρησκευτική και Κοινοτική Ζωή</a:t>
            </a:r>
            <a:endParaRPr b="1" sz="3100">
              <a:solidFill>
                <a:srgbClr val="FFE0A8"/>
              </a:solidFill>
            </a:endParaRPr>
          </a:p>
        </p:txBody>
      </p:sp>
      <p:sp>
        <p:nvSpPr>
          <p:cNvPr id="84" name="Google Shape;84;p18"/>
          <p:cNvSpPr txBox="1"/>
          <p:nvPr/>
        </p:nvSpPr>
        <p:spPr>
          <a:xfrm>
            <a:off x="269875" y="11430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l" sz="2400"/>
              <a:t>1.890 εκκλησίες και 22 μοναστήρια το 1913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l" sz="2400"/>
              <a:t>Ισχυρή παρουσία της Ορθόδοξης Εκκλησίας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l" sz="2400"/>
              <a:t>Κοινοτική οργάνωση γύρω από εκκλησίες και σχολεία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l" sz="2400"/>
              <a:t>Φιλανθρωπικά ιδρύματα και δωρεές από εύπορους Έλληνες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l" sz="2400">
                <a:highlight>
                  <a:srgbClr val="FFFF00"/>
                </a:highlight>
              </a:rPr>
              <a:t>Ερώτηση:</a:t>
            </a:r>
            <a:r>
              <a:rPr lang="el" sz="2400"/>
              <a:t> Πώς συνέβαλε η Εκκλησία στη διατήρηση της ελληνικής ταυτότητας στον Πόντο;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l" sz="3100">
                <a:solidFill>
                  <a:srgbClr val="FFE0A8"/>
                </a:solidFill>
              </a:rPr>
              <a:t>Εθνική Συνείδηση και Πατριωτισμός</a:t>
            </a:r>
            <a:endParaRPr sz="3100">
              <a:solidFill>
                <a:srgbClr val="FFE0A8"/>
              </a:solidFill>
            </a:endParaRPr>
          </a:p>
        </p:txBody>
      </p:sp>
      <p:sp>
        <p:nvSpPr>
          <p:cNvPr id="90" name="Google Shape;90;p19"/>
          <p:cNvSpPr txBox="1"/>
          <p:nvPr/>
        </p:nvSpPr>
        <p:spPr>
          <a:xfrm>
            <a:off x="269875" y="11430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Ανάπτυξη ελληνικής εθνικής συνείδησης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Συμμετοχή σε ελληνικούς αγώνες (π.χ. Κρητική Επανάσταση 1866-67)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Εθελοντική συμμετοχή σε ελληνο-οθωμανικούς πολέμους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Οικονομική υποστήριξη του ελληνικού κράτους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Ερώτηση: Πώς εκδηλωνόταν ο πατριωτισμός των Ποντίων παρά την απόσταση από το ελληνικό κράτος;</a:t>
            </a:r>
            <a:endParaRPr sz="23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l" sz="3000">
                <a:solidFill>
                  <a:srgbClr val="FFE0A8"/>
                </a:solidFill>
              </a:rPr>
              <a:t>Η Πολιτική των Νεότουρκων</a:t>
            </a:r>
            <a:endParaRPr b="1" sz="3000">
              <a:solidFill>
                <a:srgbClr val="FFE0A8"/>
              </a:solidFill>
            </a:endParaRPr>
          </a:p>
        </p:txBody>
      </p:sp>
      <p:sp>
        <p:nvSpPr>
          <p:cNvPr id="96" name="Google Shape;96;p20"/>
          <p:cNvSpPr txBox="1"/>
          <p:nvPr/>
        </p:nvSpPr>
        <p:spPr>
          <a:xfrm>
            <a:off x="269875" y="11430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Εχθρική στάση απέναντι στους Έλληνες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Περιοριστικά μέτρα σε οικονομία, εκπαίδευση, θρησκεία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Αντίθεση με τις αρχές αυτοδιάθεσης των λαών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Αυξανόμενες εντάσεις μεταξύ Ελλήνων και οθωμανικών αρχών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Ερώτηση: Ποιες πιστεύετε ότι ήταν οι αιτίες αυτής της εχθρικής πολιτικής;</a:t>
            </a:r>
            <a:endParaRPr sz="23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l" sz="3000">
                <a:solidFill>
                  <a:srgbClr val="FFE0A8"/>
                </a:solidFill>
              </a:rPr>
              <a:t>Το Όραμα της Ποντιακής Δημοκρατίας</a:t>
            </a:r>
            <a:endParaRPr b="1" sz="3000">
              <a:solidFill>
                <a:srgbClr val="FFE0A8"/>
              </a:solidFill>
            </a:endParaRPr>
          </a:p>
        </p:txBody>
      </p:sp>
      <p:sp>
        <p:nvSpPr>
          <p:cNvPr id="102" name="Google Shape;102;p21"/>
          <p:cNvSpPr txBox="1"/>
          <p:nvPr/>
        </p:nvSpPr>
        <p:spPr>
          <a:xfrm>
            <a:off x="269875" y="11430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Αντίδραση στην πολιτική των Νεότουρκων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Επιρροή από τις αρχές αυτοδιάθεσης του Προέδρου Ουίλσον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el" sz="2300"/>
              <a:t>Κινητοποίηση κυρίως από Πόντιους της Διασποράς</a:t>
            </a:r>
            <a:endParaRPr b="1"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el" sz="2300"/>
              <a:t>Στόχος: δημιουργία αυτόνομου ποντιακού κράτους</a:t>
            </a:r>
            <a:endParaRPr b="1"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l" sz="2300"/>
              <a:t>Ερώτηση: Ποιες προκλήσεις θα αντιμετώπιζε ένα πιθανό ανεξάρτητο ποντιακό κράτος;</a:t>
            </a:r>
            <a:endParaRPr sz="23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