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31aa20c7da9_1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31aa20c7da9_1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31aa20c7da9_1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31aa20c7da9_1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31aa20c7da9_1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31aa20c7da9_1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31aa20c7da9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7" name="Google Shape;127;g31aa20c7da9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31aa20c7da9_1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31aa20c7da9_1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31aa20c7da9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31aa20c7da9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1aa20c7da9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1aa20c7da9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1aa20c7da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1aa20c7da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1aa20c7da9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1aa20c7da9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31aa20c7da9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31aa20c7da9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31aa20c7da9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31aa20c7da9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31aa20c7da9_1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31aa20c7da9_1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1aa20c7da9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1aa20c7da9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1aa20c7da9_1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1aa20c7da9_1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l"/>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3.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FFFF"/>
        </a:solidFill>
      </p:bgPr>
    </p:bg>
    <p:spTree>
      <p:nvGrpSpPr>
        <p:cNvPr id="53" name="Shape 53"/>
        <p:cNvGrpSpPr/>
        <p:nvPr/>
      </p:nvGrpSpPr>
      <p:grpSpPr>
        <a:xfrm>
          <a:off x="0" y="0"/>
          <a:ext cx="0" cy="0"/>
          <a:chOff x="0" y="0"/>
          <a:chExt cx="0" cy="0"/>
        </a:xfrm>
      </p:grpSpPr>
      <p:sp>
        <p:nvSpPr>
          <p:cNvPr id="54" name="Google Shape;54;p13"/>
          <p:cNvSpPr txBox="1"/>
          <p:nvPr>
            <p:ph type="ctrTitle"/>
          </p:nvPr>
        </p:nvSpPr>
        <p:spPr>
          <a:xfrm>
            <a:off x="-988542" y="519150"/>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l"/>
              <a:t>           ΤΑ ΣΤΕΡΕΟΤΥΠΑ </a:t>
            </a:r>
            <a:endParaRPr/>
          </a:p>
          <a:p>
            <a:pPr indent="0" lvl="0" marL="0" rtl="0" algn="ctr">
              <a:spcBef>
                <a:spcPts val="0"/>
              </a:spcBef>
              <a:spcAft>
                <a:spcPts val="0"/>
              </a:spcAft>
              <a:buNone/>
            </a:pPr>
            <a:r>
              <a:rPr lang="el"/>
              <a:t>             ΤΩΝ ΦΥΛΩΝ</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l"/>
              <a:t>ΜΙΑ ΜΕΛΕΤΗ ΣΕ ΛΟΓΟΤΕΧΝΙΚΑ ΚΕΙΜΕΝΑ</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E599"/>
        </a:solidFill>
      </p:bgPr>
    </p:bg>
    <p:spTree>
      <p:nvGrpSpPr>
        <p:cNvPr id="110" name="Shape 110"/>
        <p:cNvGrpSpPr/>
        <p:nvPr/>
      </p:nvGrpSpPr>
      <p:grpSpPr>
        <a:xfrm>
          <a:off x="0" y="0"/>
          <a:ext cx="0" cy="0"/>
          <a:chOff x="0" y="0"/>
          <a:chExt cx="0" cy="0"/>
        </a:xfrm>
      </p:grpSpPr>
      <p:sp>
        <p:nvSpPr>
          <p:cNvPr id="111" name="Google Shape;111;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l"/>
              <a:t>                            Τρόποι  αφήγησης </a:t>
            </a:r>
            <a:endParaRPr/>
          </a:p>
        </p:txBody>
      </p:sp>
      <p:sp>
        <p:nvSpPr>
          <p:cNvPr id="112" name="Google Shape;112;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342900" lvl="0" marL="457200" rtl="0" algn="l">
              <a:spcBef>
                <a:spcPts val="0"/>
              </a:spcBef>
              <a:spcAft>
                <a:spcPts val="0"/>
              </a:spcAft>
              <a:buSzPts val="1800"/>
              <a:buAutoNum type="arabicParenR"/>
            </a:pPr>
            <a:r>
              <a:rPr b="1" lang="el"/>
              <a:t>Ετεροδιήγηση : γ΄ενικό ή πληθυντικό πρόσωπο. Λέγεται και απλώς διήγηση, για να τη διακρίνουμε από τη Μίμηση.</a:t>
            </a:r>
            <a:endParaRPr b="1"/>
          </a:p>
          <a:p>
            <a:pPr indent="-342900" lvl="0" marL="457200" rtl="0" algn="l">
              <a:spcBef>
                <a:spcPts val="0"/>
              </a:spcBef>
              <a:spcAft>
                <a:spcPts val="0"/>
              </a:spcAft>
              <a:buSzPts val="1800"/>
              <a:buAutoNum type="arabicParenR"/>
            </a:pPr>
            <a:r>
              <a:rPr b="1" lang="el"/>
              <a:t>Αυτοδιηγηση : σε α΄ενικό πρόσωπο, ο /η συγγραφέας διηγείται την ιστορία του/της.</a:t>
            </a:r>
            <a:endParaRPr b="1"/>
          </a:p>
          <a:p>
            <a:pPr indent="-342900" lvl="0" marL="457200" rtl="0" algn="l">
              <a:spcBef>
                <a:spcPts val="0"/>
              </a:spcBef>
              <a:spcAft>
                <a:spcPts val="0"/>
              </a:spcAft>
              <a:buSzPts val="1800"/>
              <a:buAutoNum type="arabicParenR"/>
            </a:pPr>
            <a:r>
              <a:rPr b="1" lang="el"/>
              <a:t>Μίμηση : Ο/Η συγγραφέας διηγείται σε α΄ πρόσωπο γεγονότα μιμούμενος έναν αληθινό ήρωα και χωρίς ο ίδιος να θέλει να μας αποκαλύψει εάν βασίζονται σε αληθινά γεγονότα ή όχι. Η Μίμηση είναι πολύ ρεαλιστικός τρόπος αφήγησης και δεν καταλαβαίνουμε τι πιστεύει ο ίδιος ο γράφων, αφού θέλει να μας παρουσιάσει πολύ επιτυχημένα έναν ήρωα π.χ. κάποιον κακό.</a:t>
            </a:r>
            <a:endParaRPr b="1"/>
          </a:p>
          <a:p>
            <a:pPr indent="-342900" lvl="0" marL="457200" rtl="0" algn="l">
              <a:spcBef>
                <a:spcPts val="0"/>
              </a:spcBef>
              <a:spcAft>
                <a:spcPts val="0"/>
              </a:spcAft>
              <a:buSzPts val="1800"/>
              <a:buAutoNum type="arabicParenR"/>
            </a:pPr>
            <a:r>
              <a:rPr b="1" lang="el"/>
              <a:t>Διάλογος : Δύο ή περισσότερα πρόσωπα συνομιλούν και ξετυλίγουν το κουβάρι της ιστορίας.</a:t>
            </a:r>
            <a:endParaRPr b="1"/>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9CB9C"/>
        </a:solidFill>
      </p:bgPr>
    </p:bg>
    <p:spTree>
      <p:nvGrpSpPr>
        <p:cNvPr id="116" name="Shape 116"/>
        <p:cNvGrpSpPr/>
        <p:nvPr/>
      </p:nvGrpSpPr>
      <p:grpSpPr>
        <a:xfrm>
          <a:off x="0" y="0"/>
          <a:ext cx="0" cy="0"/>
          <a:chOff x="0" y="0"/>
          <a:chExt cx="0" cy="0"/>
        </a:xfrm>
      </p:grpSpPr>
      <p:sp>
        <p:nvSpPr>
          <p:cNvPr id="117" name="Google Shape;117;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l"/>
              <a:t>                    και άλλοι τρόποι αφήγησης</a:t>
            </a:r>
            <a:endParaRPr/>
          </a:p>
        </p:txBody>
      </p:sp>
      <p:sp>
        <p:nvSpPr>
          <p:cNvPr id="118" name="Google Shape;118;p23"/>
          <p:cNvSpPr txBox="1"/>
          <p:nvPr>
            <p:ph idx="1" type="body"/>
          </p:nvPr>
        </p:nvSpPr>
        <p:spPr>
          <a:xfrm>
            <a:off x="196625" y="1017725"/>
            <a:ext cx="8520600" cy="3416400"/>
          </a:xfrm>
          <a:prstGeom prst="rect">
            <a:avLst/>
          </a:prstGeom>
        </p:spPr>
        <p:txBody>
          <a:bodyPr anchorCtr="0" anchor="t" bIns="91425" lIns="91425" spcFirstLastPara="1" rIns="91425" wrap="square" tIns="91425">
            <a:normAutofit fontScale="70000" lnSpcReduction="20000"/>
          </a:bodyPr>
          <a:lstStyle/>
          <a:p>
            <a:pPr indent="0" lvl="0" marL="0" rtl="0" algn="l">
              <a:spcBef>
                <a:spcPts val="0"/>
              </a:spcBef>
              <a:spcAft>
                <a:spcPts val="0"/>
              </a:spcAft>
              <a:buNone/>
            </a:pPr>
            <a:r>
              <a:rPr b="1" lang="el"/>
              <a:t>     5) Σύγχρονη ή ευθύγραμμη αφήγηση : Ο αφηγητής διηγείται τα γεγονότα σε χρονική σειρά, από το προηγούμενο προς το επόμενο.</a:t>
            </a:r>
            <a:endParaRPr b="1"/>
          </a:p>
          <a:p>
            <a:pPr indent="0" lvl="0" marL="0" rtl="0" algn="l">
              <a:spcBef>
                <a:spcPts val="1200"/>
              </a:spcBef>
              <a:spcAft>
                <a:spcPts val="0"/>
              </a:spcAft>
              <a:buNone/>
            </a:pPr>
            <a:r>
              <a:rPr b="1" lang="el"/>
              <a:t>     6) Αναδρομική αφήγηση : Ο αφηγητής μας διηγείται τα γεγονότα από ένα τυχαίο σημείο προς τα προηγούμενα.</a:t>
            </a:r>
            <a:endParaRPr b="1"/>
          </a:p>
          <a:p>
            <a:pPr indent="0" lvl="0" marL="0" rtl="0" algn="l">
              <a:spcBef>
                <a:spcPts val="1200"/>
              </a:spcBef>
              <a:spcAft>
                <a:spcPts val="0"/>
              </a:spcAft>
              <a:buNone/>
            </a:pPr>
            <a:r>
              <a:rPr b="1" lang="el"/>
              <a:t>     7) Πρόδρομη αφήγηση : Ο αφηγητής μας διηγείται τα γεγονότα, μεταπηδώντας σε ένα μελλοντικό σημείο από αυτό που θα περιμέναμε ως παρόν της ιστορίας.</a:t>
            </a:r>
            <a:endParaRPr b="1"/>
          </a:p>
          <a:p>
            <a:pPr indent="0" lvl="0" marL="0" rtl="0" algn="l">
              <a:spcBef>
                <a:spcPts val="1200"/>
              </a:spcBef>
              <a:spcAft>
                <a:spcPts val="0"/>
              </a:spcAft>
              <a:buNone/>
            </a:pPr>
            <a:r>
              <a:rPr b="1" lang="el"/>
              <a:t>     8) Από τη μέση των πραγμάτων: Ο αφηγητής μας διηγείται τα γεγονότα από κάποια ενδιάμεση χρονική στιγμή ( λέγεται και αβγού ab ovo ή in media ress )</a:t>
            </a:r>
            <a:endParaRPr b="1"/>
          </a:p>
          <a:p>
            <a:pPr indent="0" lvl="0" marL="0" rtl="0" algn="l">
              <a:spcBef>
                <a:spcPts val="1200"/>
              </a:spcBef>
              <a:spcAft>
                <a:spcPts val="0"/>
              </a:spcAft>
              <a:buNone/>
            </a:pPr>
            <a:r>
              <a:rPr b="1" lang="el"/>
              <a:t>     9)Εσωτερικός μονόλογος ; όλα αυτά που σκέφτεται ένας ήρωας αλλά δε θα τα πει ποτέ του φωναχτά.</a:t>
            </a:r>
            <a:endParaRPr b="1"/>
          </a:p>
          <a:p>
            <a:pPr indent="0" lvl="0" marL="0" rtl="0" algn="l">
              <a:spcBef>
                <a:spcPts val="1200"/>
              </a:spcBef>
              <a:spcAft>
                <a:spcPts val="0"/>
              </a:spcAft>
              <a:buNone/>
            </a:pPr>
            <a:r>
              <a:rPr b="1" lang="el"/>
              <a:t>   10) Τρισυπόστατος λόγος : όλα αυτά που ο συγγραφέας εικάζει ότι θα απαντούσε ένας ήρωας </a:t>
            </a:r>
            <a:endParaRPr b="1"/>
          </a:p>
          <a:p>
            <a:pPr indent="0" lvl="0" marL="0" rtl="0" algn="l">
              <a:spcBef>
                <a:spcPts val="1200"/>
              </a:spcBef>
              <a:spcAft>
                <a:spcPts val="1200"/>
              </a:spcAft>
              <a:buNone/>
            </a:pPr>
            <a:r>
              <a:rPr b="1" lang="el"/>
              <a:t>   11)Ευθύς  λόγος : Ακριβώς τα λόγια όπως ειπώθηκαν- Πλάγιος λόγος : τα ίδια λόγια ειπωμένα από τρίτο πρόσωπο.</a:t>
            </a:r>
            <a:endParaRPr b="1"/>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A9999"/>
        </a:solidFill>
      </p:bgPr>
    </p:bg>
    <p:spTree>
      <p:nvGrpSpPr>
        <p:cNvPr id="122" name="Shape 122"/>
        <p:cNvGrpSpPr/>
        <p:nvPr/>
      </p:nvGrpSpPr>
      <p:grpSpPr>
        <a:xfrm>
          <a:off x="0" y="0"/>
          <a:ext cx="0" cy="0"/>
          <a:chOff x="0" y="0"/>
          <a:chExt cx="0" cy="0"/>
        </a:xfrm>
      </p:grpSpPr>
      <p:sp>
        <p:nvSpPr>
          <p:cNvPr id="123" name="Google Shape;123;p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l"/>
              <a:t>                         Είδη εστίασης</a:t>
            </a:r>
            <a:endParaRPr/>
          </a:p>
        </p:txBody>
      </p:sp>
      <p:sp>
        <p:nvSpPr>
          <p:cNvPr id="124" name="Google Shape;124;p2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AutoNum type="arabicParenR"/>
            </a:pPr>
            <a:r>
              <a:rPr b="1" lang="el"/>
              <a:t>Μηδενική - παντογνώστης αφηγητής : ο αφηγητής γνωρίζει τι σκέφτονται και τι κάνουν όλοι και τα πάντα.</a:t>
            </a:r>
            <a:endParaRPr b="1"/>
          </a:p>
          <a:p>
            <a:pPr indent="-342900" lvl="0" marL="457200" rtl="0" algn="l">
              <a:spcBef>
                <a:spcPts val="0"/>
              </a:spcBef>
              <a:spcAft>
                <a:spcPts val="0"/>
              </a:spcAft>
              <a:buSzPts val="1800"/>
              <a:buAutoNum type="arabicParenR"/>
            </a:pPr>
            <a:r>
              <a:rPr b="1" lang="el"/>
              <a:t>Εσωτερική : Ο αφηγητής γνωρίζει αρκετά , αλλά μόνο όσα ένας ήρωας ή και δύο ακόμη αλλά όχι περισσότερα. Η τραγική ειρωνεία και η δραματική ένταση αξιοποιούνται στα μέγιστα.</a:t>
            </a:r>
            <a:endParaRPr b="1"/>
          </a:p>
          <a:p>
            <a:pPr indent="-342900" lvl="0" marL="457200" rtl="0" algn="l">
              <a:spcBef>
                <a:spcPts val="0"/>
              </a:spcBef>
              <a:spcAft>
                <a:spcPts val="0"/>
              </a:spcAft>
              <a:buSzPts val="1800"/>
              <a:buAutoNum type="arabicParenR"/>
            </a:pPr>
            <a:r>
              <a:rPr b="1" lang="el"/>
              <a:t>Εξωτερική : Ο αφηγητής βλέπει τα γεγονότα σαν εξωτερικός παρατηρητής.</a:t>
            </a:r>
            <a:endParaRPr b="1"/>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A9999"/>
        </a:solidFill>
      </p:bgPr>
    </p:bg>
    <p:spTree>
      <p:nvGrpSpPr>
        <p:cNvPr id="128" name="Shape 128"/>
        <p:cNvGrpSpPr/>
        <p:nvPr/>
      </p:nvGrpSpPr>
      <p:grpSpPr>
        <a:xfrm>
          <a:off x="0" y="0"/>
          <a:ext cx="0" cy="0"/>
          <a:chOff x="0" y="0"/>
          <a:chExt cx="0" cy="0"/>
        </a:xfrm>
      </p:grpSpPr>
      <p:sp>
        <p:nvSpPr>
          <p:cNvPr id="129" name="Google Shape;129;p25"/>
          <p:cNvSpPr txBox="1"/>
          <p:nvPr>
            <p:ph type="title"/>
          </p:nvPr>
        </p:nvSpPr>
        <p:spPr>
          <a:xfrm>
            <a:off x="392250" y="456525"/>
            <a:ext cx="8520600" cy="1573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l"/>
              <a:t>  Πώς συνδέεται το όνομα του Βικέλα με την </a:t>
            </a:r>
            <a:endParaRPr/>
          </a:p>
          <a:p>
            <a:pPr indent="0" lvl="0" marL="0" rtl="0" algn="l">
              <a:spcBef>
                <a:spcPts val="0"/>
              </a:spcBef>
              <a:spcAft>
                <a:spcPts val="0"/>
              </a:spcAft>
              <a:buNone/>
            </a:pPr>
            <a:r>
              <a:rPr lang="el"/>
              <a:t>                                 σύγχρονη    </a:t>
            </a:r>
            <a:endParaRPr/>
          </a:p>
          <a:p>
            <a:pPr indent="0" lvl="0" marL="0" rtl="0" algn="l">
              <a:spcBef>
                <a:spcPts val="0"/>
              </a:spcBef>
              <a:spcAft>
                <a:spcPts val="0"/>
              </a:spcAft>
              <a:buNone/>
            </a:pPr>
            <a:r>
              <a:rPr lang="el"/>
              <a:t>        αναβίωση των Ολυμπιακών αγώνων;</a:t>
            </a:r>
            <a:endParaRPr/>
          </a:p>
        </p:txBody>
      </p:sp>
      <p:sp>
        <p:nvSpPr>
          <p:cNvPr id="130" name="Google Shape;130;p25"/>
          <p:cNvSpPr txBox="1"/>
          <p:nvPr>
            <p:ph idx="1" type="body"/>
          </p:nvPr>
        </p:nvSpPr>
        <p:spPr>
          <a:xfrm>
            <a:off x="311700" y="2374975"/>
            <a:ext cx="8520600" cy="2193900"/>
          </a:xfrm>
          <a:prstGeom prst="rect">
            <a:avLst/>
          </a:prstGeom>
        </p:spPr>
        <p:txBody>
          <a:bodyPr anchorCtr="0" anchor="t" bIns="91425" lIns="91425" spcFirstLastPara="1" rIns="91425" wrap="square" tIns="91425">
            <a:normAutofit fontScale="77500" lnSpcReduction="10000"/>
          </a:bodyPr>
          <a:lstStyle/>
          <a:p>
            <a:pPr indent="-312261" lvl="0" marL="635000" rtl="0" algn="l">
              <a:spcBef>
                <a:spcPts val="0"/>
              </a:spcBef>
              <a:spcAft>
                <a:spcPts val="0"/>
              </a:spcAft>
              <a:buClr>
                <a:schemeClr val="dk1"/>
              </a:buClr>
              <a:buSzPct val="60714"/>
              <a:buFont typeface="Arial"/>
              <a:buChar char="●"/>
            </a:pPr>
            <a:r>
              <a:rPr lang="el" sz="2800">
                <a:solidFill>
                  <a:schemeClr val="dk1"/>
                </a:solidFill>
                <a:highlight>
                  <a:srgbClr val="F5F5F5"/>
                </a:highlight>
              </a:rPr>
              <a:t>Ο Βικέλας εισηγήθηκε την αναβίωση των Ολυμπιακών αγώνων​</a:t>
            </a:r>
            <a:endParaRPr sz="2800">
              <a:solidFill>
                <a:schemeClr val="dk1"/>
              </a:solidFill>
              <a:highlight>
                <a:srgbClr val="F5F5F5"/>
              </a:highlight>
            </a:endParaRPr>
          </a:p>
          <a:p>
            <a:pPr indent="-312261" lvl="0" marL="635000" rtl="0" algn="l">
              <a:spcBef>
                <a:spcPts val="0"/>
              </a:spcBef>
              <a:spcAft>
                <a:spcPts val="0"/>
              </a:spcAft>
              <a:buClr>
                <a:schemeClr val="dk1"/>
              </a:buClr>
              <a:buSzPct val="60714"/>
              <a:buFont typeface="Arial"/>
              <a:buChar char="●"/>
            </a:pPr>
            <a:r>
              <a:rPr lang="el" sz="2800">
                <a:solidFill>
                  <a:schemeClr val="dk1"/>
                </a:solidFill>
                <a:highlight>
                  <a:srgbClr val="F5F5F5"/>
                </a:highlight>
              </a:rPr>
              <a:t>μαζί με άλλους ανθρώπους των γραμμάτων και πραγματικά τα κατάφεραν και έγιναν οι πρώτοι Ολυμπιακοί Αγώνες στην Αθήνα ​</a:t>
            </a:r>
            <a:endParaRPr sz="2800">
              <a:solidFill>
                <a:schemeClr val="dk1"/>
              </a:solidFill>
              <a:highlight>
                <a:srgbClr val="F5F5F5"/>
              </a:highlight>
            </a:endParaRPr>
          </a:p>
          <a:p>
            <a:pPr indent="-312261" lvl="0" marL="635000" rtl="0" algn="l">
              <a:spcBef>
                <a:spcPts val="0"/>
              </a:spcBef>
              <a:spcAft>
                <a:spcPts val="0"/>
              </a:spcAft>
              <a:buClr>
                <a:schemeClr val="dk1"/>
              </a:buClr>
              <a:buSzPct val="60714"/>
              <a:buFont typeface="Arial"/>
              <a:buChar char="●"/>
            </a:pPr>
            <a:r>
              <a:rPr lang="el" sz="2800">
                <a:solidFill>
                  <a:schemeClr val="dk1"/>
                </a:solidFill>
                <a:highlight>
                  <a:srgbClr val="F5F5F5"/>
                </a:highlight>
              </a:rPr>
              <a:t>για πρώτη φορά μετά την Αρχαιότητα.​</a:t>
            </a:r>
            <a:endParaRPr sz="2800">
              <a:solidFill>
                <a:schemeClr val="dk1"/>
              </a:solidFill>
              <a:highlight>
                <a:srgbClr val="F5F5F5"/>
              </a:highlight>
            </a:endParaRPr>
          </a:p>
          <a:p>
            <a:pPr indent="0" lvl="0" marL="0" rtl="0" algn="l">
              <a:spcBef>
                <a:spcPts val="0"/>
              </a:spcBef>
              <a:spcAft>
                <a:spcPts val="120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l"/>
              <a:t>   Οι πρώτοι σύγρονοι Ολυμπιακοί αγώνες στην Αθήνα </a:t>
            </a:r>
            <a:endParaRPr/>
          </a:p>
        </p:txBody>
      </p:sp>
      <p:sp>
        <p:nvSpPr>
          <p:cNvPr id="136" name="Google Shape;136;p2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descr="Αρχείο:Parade of the winners of the 1896 Summer Olympics.jpg ..." id="137" name="Google Shape;137;p26"/>
          <p:cNvPicPr preferRelativeResize="0"/>
          <p:nvPr/>
        </p:nvPicPr>
        <p:blipFill>
          <a:blip r:embed="rId3">
            <a:alphaModFix/>
          </a:blip>
          <a:stretch>
            <a:fillRect/>
          </a:stretch>
        </p:blipFill>
        <p:spPr>
          <a:xfrm>
            <a:off x="311700" y="1258825"/>
            <a:ext cx="8520600" cy="388467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93C47D"/>
        </a:solidFill>
      </p:bgPr>
    </p:bg>
    <p:spTree>
      <p:nvGrpSpPr>
        <p:cNvPr id="141" name="Shape 141"/>
        <p:cNvGrpSpPr/>
        <p:nvPr/>
      </p:nvGrpSpPr>
      <p:grpSpPr>
        <a:xfrm>
          <a:off x="0" y="0"/>
          <a:ext cx="0" cy="0"/>
          <a:chOff x="0" y="0"/>
          <a:chExt cx="0" cy="0"/>
        </a:xfrm>
      </p:grpSpPr>
      <p:sp>
        <p:nvSpPr>
          <p:cNvPr id="142" name="Google Shape;142;p27"/>
          <p:cNvSpPr txBox="1"/>
          <p:nvPr>
            <p:ph type="title"/>
          </p:nvPr>
        </p:nvSpPr>
        <p:spPr>
          <a:xfrm>
            <a:off x="771950" y="318500"/>
            <a:ext cx="8520600" cy="1377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l"/>
              <a:t>Πώς θα ασχοληθούμε μέσα από το μάθημα της</a:t>
            </a:r>
            <a:endParaRPr/>
          </a:p>
          <a:p>
            <a:pPr indent="0" lvl="0" marL="0" rtl="0" algn="l">
              <a:spcBef>
                <a:spcPts val="0"/>
              </a:spcBef>
              <a:spcAft>
                <a:spcPts val="0"/>
              </a:spcAft>
              <a:buNone/>
            </a:pPr>
            <a:r>
              <a:rPr lang="el"/>
              <a:t>     λογοτεχνίας με τον άνδρα και τη γυναίκα;</a:t>
            </a:r>
            <a:endParaRPr/>
          </a:p>
        </p:txBody>
      </p:sp>
      <p:sp>
        <p:nvSpPr>
          <p:cNvPr id="143" name="Google Shape;143;p27"/>
          <p:cNvSpPr txBox="1"/>
          <p:nvPr>
            <p:ph idx="1" type="body"/>
          </p:nvPr>
        </p:nvSpPr>
        <p:spPr>
          <a:xfrm>
            <a:off x="311700" y="1696100"/>
            <a:ext cx="8520600" cy="2872800"/>
          </a:xfrm>
          <a:prstGeom prst="rect">
            <a:avLst/>
          </a:prstGeom>
        </p:spPr>
        <p:txBody>
          <a:bodyPr anchorCtr="0" anchor="t" bIns="91425" lIns="91425" spcFirstLastPara="1" rIns="91425" wrap="square" tIns="91425">
            <a:normAutofit fontScale="70000" lnSpcReduction="10000"/>
          </a:bodyPr>
          <a:lstStyle/>
          <a:p>
            <a:pPr indent="-297497" lvl="0" marL="635000" rtl="0" algn="l">
              <a:spcBef>
                <a:spcPts val="0"/>
              </a:spcBef>
              <a:spcAft>
                <a:spcPts val="0"/>
              </a:spcAft>
              <a:buClr>
                <a:schemeClr val="dk1"/>
              </a:buClr>
              <a:buSzPct val="59615"/>
              <a:buFont typeface="Arial"/>
              <a:buChar char="●"/>
            </a:pPr>
            <a:r>
              <a:rPr lang="el" sz="2600">
                <a:solidFill>
                  <a:schemeClr val="dk1"/>
                </a:solidFill>
                <a:highlight>
                  <a:srgbClr val="F5F5F5"/>
                </a:highlight>
              </a:rPr>
              <a:t>Μέσα από την ενότητα  &lt;&lt; ΤΑ ΣΤΕΡΕΟΤΥΠΑ ΤΩΝ ΦΥΛΩΝ&gt;&gt;​</a:t>
            </a:r>
            <a:endParaRPr sz="2600">
              <a:solidFill>
                <a:schemeClr val="dk1"/>
              </a:solidFill>
              <a:highlight>
                <a:srgbClr val="F5F5F5"/>
              </a:highlight>
            </a:endParaRPr>
          </a:p>
          <a:p>
            <a:pPr indent="-297497" lvl="0" marL="635000" rtl="0" algn="l">
              <a:spcBef>
                <a:spcPts val="0"/>
              </a:spcBef>
              <a:spcAft>
                <a:spcPts val="0"/>
              </a:spcAft>
              <a:buClr>
                <a:schemeClr val="dk1"/>
              </a:buClr>
              <a:buSzPct val="59615"/>
              <a:buFont typeface="Arial"/>
              <a:buChar char="●"/>
            </a:pPr>
            <a:r>
              <a:rPr lang="el" sz="2600">
                <a:solidFill>
                  <a:schemeClr val="dk1"/>
                </a:solidFill>
                <a:highlight>
                  <a:srgbClr val="F5F5F5"/>
                </a:highlight>
              </a:rPr>
              <a:t>Θα επιχειρήσουμε να αντιληφθούμε τη θέση, τα δικαιώματα, τις υποχρεώσεις και τελικά τον ρόλο του άντρα και της γυναίκας στην ελληνική κοινωνία και τον τρόπο που αυτά διαφοροποιήθηκαν από το χθες έως σήμερα. Πρώτο διδακτικό σενάριο μας θα είναι να εντρυφήσουμε στον ιερέα και στη σύζυγο του , μέσα στην αφήγηση του Βικέλα και μετά στα ζευγάρια των κειμένων, που επιλέχθηκαν ως παράλληλα. Θα συγκρίνουμε εστιάζοντας στους παράγοντες που γεννούν τις διαφορές.​</a:t>
            </a:r>
            <a:endParaRPr sz="2600">
              <a:solidFill>
                <a:schemeClr val="dk1"/>
              </a:solidFill>
              <a:highlight>
                <a:srgbClr val="F5F5F5"/>
              </a:highlight>
            </a:endParaRPr>
          </a:p>
          <a:p>
            <a:pPr indent="0" lvl="0" marL="0" rtl="0" algn="l">
              <a:spcBef>
                <a:spcPts val="0"/>
              </a:spcBef>
              <a:spcAft>
                <a:spcPts val="12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00FF"/>
        </a:solidFill>
      </p:bgPr>
    </p:bg>
    <p:spTree>
      <p:nvGrpSpPr>
        <p:cNvPr id="59" name="Shape 59"/>
        <p:cNvGrpSpPr/>
        <p:nvPr/>
      </p:nvGrpSpPr>
      <p:grpSpPr>
        <a:xfrm>
          <a:off x="0" y="0"/>
          <a:ext cx="0" cy="0"/>
          <a:chOff x="0" y="0"/>
          <a:chExt cx="0" cy="0"/>
        </a:xfrm>
      </p:grpSpPr>
      <p:sp>
        <p:nvSpPr>
          <p:cNvPr id="60" name="Google Shape;60;p14"/>
          <p:cNvSpPr txBox="1"/>
          <p:nvPr>
            <p:ph type="ctrTitle"/>
          </p:nvPr>
        </p:nvSpPr>
        <p:spPr>
          <a:xfrm>
            <a:off x="311700"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l"/>
              <a:t>Με τι θα ασχοληθούμε στα κείμενα;</a:t>
            </a:r>
            <a:endParaRPr/>
          </a:p>
        </p:txBody>
      </p:sp>
      <p:sp>
        <p:nvSpPr>
          <p:cNvPr id="61" name="Google Shape;61;p14"/>
          <p:cNvSpPr txBox="1"/>
          <p:nvPr>
            <p:ph idx="1" type="subTitle"/>
          </p:nvPr>
        </p:nvSpPr>
        <p:spPr>
          <a:xfrm>
            <a:off x="311700" y="2914675"/>
            <a:ext cx="8520600" cy="2052600"/>
          </a:xfrm>
          <a:prstGeom prst="rect">
            <a:avLst/>
          </a:prstGeom>
        </p:spPr>
        <p:txBody>
          <a:bodyPr anchorCtr="0" anchor="t" bIns="91425" lIns="91425" spcFirstLastPara="1" rIns="91425" wrap="square" tIns="91425">
            <a:normAutofit fontScale="85000" lnSpcReduction="20000"/>
          </a:bodyPr>
          <a:lstStyle/>
          <a:p>
            <a:pPr indent="0" lvl="0" marL="0" rtl="0" algn="ctr">
              <a:spcBef>
                <a:spcPts val="0"/>
              </a:spcBef>
              <a:spcAft>
                <a:spcPts val="0"/>
              </a:spcAft>
              <a:buNone/>
            </a:pPr>
            <a:r>
              <a:rPr b="1" lang="el"/>
              <a:t>Θα ασχοληθούμε στα λογοτεχνικά κείμενα με </a:t>
            </a:r>
            <a:endParaRPr b="1"/>
          </a:p>
          <a:p>
            <a:pPr indent="0" lvl="0" marL="0" rtl="0" algn="ctr">
              <a:spcBef>
                <a:spcPts val="0"/>
              </a:spcBef>
              <a:spcAft>
                <a:spcPts val="0"/>
              </a:spcAft>
              <a:buNone/>
            </a:pPr>
            <a:r>
              <a:rPr b="1" lang="el"/>
              <a:t>δύο ζητήματα:</a:t>
            </a:r>
            <a:endParaRPr b="1"/>
          </a:p>
          <a:p>
            <a:pPr indent="-379730" lvl="0" marL="457200" rtl="0" algn="ctr">
              <a:spcBef>
                <a:spcPts val="0"/>
              </a:spcBef>
              <a:spcAft>
                <a:spcPts val="0"/>
              </a:spcAft>
              <a:buSzPct val="100000"/>
              <a:buAutoNum type="arabicParenR"/>
            </a:pPr>
            <a:r>
              <a:rPr b="1" lang="el"/>
              <a:t>Με τα στερεότυπα των φύλων</a:t>
            </a:r>
            <a:endParaRPr b="1"/>
          </a:p>
          <a:p>
            <a:pPr indent="-379730" lvl="0" marL="457200" rtl="0" algn="ctr">
              <a:spcBef>
                <a:spcPts val="0"/>
              </a:spcBef>
              <a:spcAft>
                <a:spcPts val="0"/>
              </a:spcAft>
              <a:buSzPct val="100000"/>
              <a:buAutoNum type="arabicParenR"/>
            </a:pPr>
            <a:r>
              <a:rPr b="1" lang="el"/>
              <a:t>Με την παραδοσιακή και τη Μοντέρνα Ποίηση</a:t>
            </a:r>
            <a:endParaRPr b="1"/>
          </a:p>
          <a:p>
            <a:pPr indent="0" lvl="0" marL="0" rtl="0" algn="ctr">
              <a:spcBef>
                <a:spcPts val="0"/>
              </a:spcBef>
              <a:spcAft>
                <a:spcPts val="0"/>
              </a:spcAft>
              <a:buNone/>
            </a:pPr>
            <a:r>
              <a:t/>
            </a:r>
            <a:endParaRPr b="1"/>
          </a:p>
          <a:p>
            <a:pPr indent="0" lvl="0" marL="0" rtl="0" algn="ctr">
              <a:spcBef>
                <a:spcPts val="0"/>
              </a:spcBef>
              <a:spcAft>
                <a:spcPts val="0"/>
              </a:spcAft>
              <a:buNone/>
            </a:pPr>
            <a:r>
              <a:t/>
            </a:r>
            <a:endParaRPr b="1"/>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00"/>
        </a:solidFill>
      </p:bgPr>
    </p:bg>
    <p:spTree>
      <p:nvGrpSpPr>
        <p:cNvPr id="65" name="Shape 65"/>
        <p:cNvGrpSpPr/>
        <p:nvPr/>
      </p:nvGrpSpPr>
      <p:grpSpPr>
        <a:xfrm>
          <a:off x="0" y="0"/>
          <a:ext cx="0" cy="0"/>
          <a:chOff x="0" y="0"/>
          <a:chExt cx="0" cy="0"/>
        </a:xfrm>
      </p:grpSpPr>
      <p:sp>
        <p:nvSpPr>
          <p:cNvPr id="66" name="Google Shape;66;p15"/>
          <p:cNvSpPr txBox="1"/>
          <p:nvPr>
            <p:ph type="title"/>
          </p:nvPr>
        </p:nvSpPr>
        <p:spPr>
          <a:xfrm>
            <a:off x="311700" y="349800"/>
            <a:ext cx="8520600" cy="863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l" u="sng"/>
              <a:t>Ποιο είναι το κείμενο που επιλέξαμε μέσα από το βιβλίο μας;</a:t>
            </a:r>
            <a:endParaRPr b="1" u="sng"/>
          </a:p>
        </p:txBody>
      </p:sp>
      <p:sp>
        <p:nvSpPr>
          <p:cNvPr id="67" name="Google Shape;67;p15"/>
          <p:cNvSpPr txBox="1"/>
          <p:nvPr>
            <p:ph idx="1" type="body"/>
          </p:nvPr>
        </p:nvSpPr>
        <p:spPr>
          <a:xfrm>
            <a:off x="311700" y="1290550"/>
            <a:ext cx="8520600" cy="3416400"/>
          </a:xfrm>
          <a:prstGeom prst="rect">
            <a:avLst/>
          </a:prstGeom>
        </p:spPr>
        <p:txBody>
          <a:bodyPr anchorCtr="0" anchor="t" bIns="91425" lIns="91425" spcFirstLastPara="1" rIns="91425" wrap="square" tIns="91425">
            <a:normAutofit fontScale="25000" lnSpcReduction="20000"/>
          </a:bodyPr>
          <a:lstStyle/>
          <a:p>
            <a:pPr indent="0" lvl="0" marL="0" rtl="0" algn="l">
              <a:spcBef>
                <a:spcPts val="0"/>
              </a:spcBef>
              <a:spcAft>
                <a:spcPts val="0"/>
              </a:spcAft>
              <a:buNone/>
            </a:pPr>
            <a:r>
              <a:rPr lang="el"/>
              <a:t>	</a:t>
            </a:r>
            <a:r>
              <a:rPr b="1" lang="el" sz="4660"/>
              <a:t>Το μάθημα που επιλέξαμε είναι το απόσπασμα από το μυθιστόρημα </a:t>
            </a:r>
            <a:endParaRPr b="1" sz="4660"/>
          </a:p>
          <a:p>
            <a:pPr indent="0" lvl="0" marL="0" rtl="0" algn="l">
              <a:spcBef>
                <a:spcPts val="1200"/>
              </a:spcBef>
              <a:spcAft>
                <a:spcPts val="0"/>
              </a:spcAft>
              <a:buNone/>
            </a:pPr>
            <a:r>
              <a:rPr b="1" lang="el" sz="4660"/>
              <a:t>&lt;&lt;Ο Παπα- Νάρκισσος &gt;&gt; που είναι δημοσιευμένο στο βιβλίο των κειμένων μας. Εμείς θα μελετήσουμε τις ενότητες  Α,Β,Γ, με σκοπό να διερευνήσουμε :</a:t>
            </a:r>
            <a:endParaRPr b="1" sz="4660"/>
          </a:p>
          <a:p>
            <a:pPr indent="0" lvl="0" marL="0" rtl="0" algn="l">
              <a:spcBef>
                <a:spcPts val="1200"/>
              </a:spcBef>
              <a:spcAft>
                <a:spcPts val="0"/>
              </a:spcAft>
              <a:buNone/>
            </a:pPr>
            <a:r>
              <a:rPr b="1" lang="el" sz="4660"/>
              <a:t>α) πώς ήταν οργανωμένη η μικρή Ελλάδα του 19ου αιώνα και πώς επηρέαζε η φτωχή αγροτική οικονομία τη ζωή των ανθρώπων ;Στο κείμενο αυτό βλέπουμε τη ζωή σε ένα φτωχό αλλά πανέμορφο νησί του Αιγαίου, όπου όλοι καταρχήν είναι αγρότες για να εξασφαλίσουν τα απαραίτητα, ακόμη και ο ιερέας, που φέρει το όνομα Νάρκισσος.</a:t>
            </a:r>
            <a:endParaRPr b="1" sz="4660"/>
          </a:p>
          <a:p>
            <a:pPr indent="0" lvl="0" marL="0" rtl="0" algn="l">
              <a:spcBef>
                <a:spcPts val="1200"/>
              </a:spcBef>
              <a:spcAft>
                <a:spcPts val="0"/>
              </a:spcAft>
              <a:buNone/>
            </a:pPr>
            <a:r>
              <a:rPr b="1" lang="el" sz="4660"/>
              <a:t>β)πόσο αναβαθμισμένη ήταν η ζωή των Ελλήνων που ζούσαν στις πλούσιες παροικίες του εξωτερικού, όπως π.χ. στην Αλεξάνδρεια και στο Κάιρο, όπως ισχύει στα δύο παράλληλα κείμενα που θα εξετάσουμε, όπου η οικογένεια Μπενάκη  και η οικογένεια Ασημάκη ήταν εύποροι. ( Ο ΜΑΓΚΑΣ, ΤΟ ΕΡΓΟΣΤΑΣΙΟ ΤΩΝ ΜΟΛΥΒΙΩΝ ) Ωστόσο, η ευρύτερη κοινωνία που τους περιέβαλλε μπορεί να ήταν φτωχοί. </a:t>
            </a:r>
            <a:endParaRPr b="1" sz="4660"/>
          </a:p>
          <a:p>
            <a:pPr indent="0" lvl="0" marL="0" rtl="0" algn="l">
              <a:spcBef>
                <a:spcPts val="1200"/>
              </a:spcBef>
              <a:spcAft>
                <a:spcPts val="0"/>
              </a:spcAft>
              <a:buNone/>
            </a:pPr>
            <a:r>
              <a:rPr b="1" lang="el" sz="4660"/>
              <a:t>γ) Οι κοινωνικές και ταξικές διαφορές και ανισότητες, η δυσκολία του επίσημου ελληνικού κράτους να εκπληρώσει όλες τις δίκαιες, προσδοκίες των ελλήνων για ισότητα, σταθερότητα, δικαιοσύνη και η βελτιώσεις κάθε φορά που εισάγονταν πιο δίκαιοι νόμοι και θεσμοί ή αναπτυσσόταν η οικονομία της χώρας.</a:t>
            </a:r>
            <a:endParaRPr b="1" sz="4660"/>
          </a:p>
          <a:p>
            <a:pPr indent="0" lvl="0" marL="0" rtl="0" algn="l">
              <a:spcBef>
                <a:spcPts val="1200"/>
              </a:spcBef>
              <a:spcAft>
                <a:spcPts val="1200"/>
              </a:spcAft>
              <a:buNone/>
            </a:pPr>
            <a:r>
              <a:rPr b="1" lang="el" sz="4660"/>
              <a:t>δ) Οι  ρόλοι του άνδρα  (πατέρα, γιου, συζύγου κ.λ.π.) και της γυναίκας ( μητέρας, κόρης, συζύγου κ.λ.π.) σε κάθε εποχή και περίσταση. Οι αλλαγές και βελτιώσεις στους ρόλους αυτούς, η </a:t>
            </a:r>
            <a:r>
              <a:rPr b="1" lang="el" sz="4660"/>
              <a:t>διασφάλιση των ανθρώπινων δικαιωμάτων.</a:t>
            </a:r>
            <a:r>
              <a:rPr b="1" lang="el" sz="4660"/>
              <a:t> </a:t>
            </a:r>
            <a:endParaRPr b="1" sz="466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E599"/>
        </a:solidFill>
      </p:bgPr>
    </p:bg>
    <p:spTree>
      <p:nvGrpSpPr>
        <p:cNvPr id="71" name="Shape 71"/>
        <p:cNvGrpSpPr/>
        <p:nvPr/>
      </p:nvGrpSpPr>
      <p:grpSpPr>
        <a:xfrm>
          <a:off x="0" y="0"/>
          <a:ext cx="0" cy="0"/>
          <a:chOff x="0" y="0"/>
          <a:chExt cx="0" cy="0"/>
        </a:xfrm>
      </p:grpSpPr>
      <p:sp>
        <p:nvSpPr>
          <p:cNvPr id="72" name="Google Shape;72;p16"/>
          <p:cNvSpPr txBox="1"/>
          <p:nvPr>
            <p:ph type="title"/>
          </p:nvPr>
        </p:nvSpPr>
        <p:spPr>
          <a:xfrm flipH="1" rot="10800000">
            <a:off x="311700" y="280625"/>
            <a:ext cx="8520600" cy="164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73" name="Google Shape;73;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lang="el"/>
              <a:t>Ποιος ήταν ο συγγραφέας</a:t>
            </a:r>
            <a:endParaRPr/>
          </a:p>
          <a:p>
            <a:pPr indent="0" lvl="0" marL="0" rtl="0" algn="l">
              <a:spcBef>
                <a:spcPts val="1200"/>
              </a:spcBef>
              <a:spcAft>
                <a:spcPts val="0"/>
              </a:spcAft>
              <a:buNone/>
            </a:pPr>
            <a:r>
              <a:rPr lang="el"/>
              <a:t>Δημήτριος Βικέλας; Μήπως :</a:t>
            </a:r>
            <a:endParaRPr/>
          </a:p>
          <a:p>
            <a:pPr indent="0" lvl="0" marL="0" rtl="0" algn="l">
              <a:spcBef>
                <a:spcPts val="1200"/>
              </a:spcBef>
              <a:spcAft>
                <a:spcPts val="0"/>
              </a:spcAft>
              <a:buNone/>
            </a:pPr>
            <a:r>
              <a:rPr lang="el"/>
              <a:t>1)ένας σπουδαίος συγγραφέας;</a:t>
            </a:r>
            <a:endParaRPr/>
          </a:p>
          <a:p>
            <a:pPr indent="0" lvl="0" marL="0" rtl="0" algn="l">
              <a:spcBef>
                <a:spcPts val="1200"/>
              </a:spcBef>
              <a:spcAft>
                <a:spcPts val="0"/>
              </a:spcAft>
              <a:buNone/>
            </a:pPr>
            <a:r>
              <a:rPr lang="el"/>
              <a:t>2)ένας νέος φτωχός </a:t>
            </a:r>
            <a:endParaRPr/>
          </a:p>
          <a:p>
            <a:pPr indent="0" lvl="0" marL="0" rtl="0" algn="l">
              <a:spcBef>
                <a:spcPts val="1200"/>
              </a:spcBef>
              <a:spcAft>
                <a:spcPts val="0"/>
              </a:spcAft>
              <a:buNone/>
            </a:pPr>
            <a:r>
              <a:rPr lang="el"/>
              <a:t>που λάτρευσε τη γνώση </a:t>
            </a:r>
            <a:endParaRPr/>
          </a:p>
          <a:p>
            <a:pPr indent="0" lvl="0" marL="0" rtl="0" algn="l">
              <a:spcBef>
                <a:spcPts val="1200"/>
              </a:spcBef>
              <a:spcAft>
                <a:spcPts val="0"/>
              </a:spcAft>
              <a:buNone/>
            </a:pPr>
            <a:r>
              <a:rPr lang="el"/>
              <a:t>και έγινε γιατρός;</a:t>
            </a:r>
            <a:endParaRPr/>
          </a:p>
          <a:p>
            <a:pPr indent="0" lvl="0" marL="0" rtl="0" algn="l">
              <a:spcBef>
                <a:spcPts val="1200"/>
              </a:spcBef>
              <a:spcAft>
                <a:spcPts val="0"/>
              </a:spcAft>
              <a:buNone/>
            </a:pPr>
            <a:r>
              <a:rPr lang="el"/>
              <a:t>3) ο αναβιωτής των Ολυμπια-</a:t>
            </a:r>
            <a:endParaRPr/>
          </a:p>
          <a:p>
            <a:pPr indent="0" lvl="0" marL="0" rtl="0" algn="l">
              <a:spcBef>
                <a:spcPts val="1200"/>
              </a:spcBef>
              <a:spcAft>
                <a:spcPts val="1200"/>
              </a:spcAft>
              <a:buNone/>
            </a:pPr>
            <a:r>
              <a:rPr lang="el"/>
              <a:t>κών αγώνων;</a:t>
            </a:r>
            <a:endParaRPr/>
          </a:p>
        </p:txBody>
      </p:sp>
      <p:pic>
        <p:nvPicPr>
          <p:cNvPr descr="Εικόνα που περιέχει άνδρας, ανθρώπινο πρόσωπο, πορτραίτο, ανθρώπινη γενειάδα&#10;&#10;Περιγραφή που δημιουργήθηκε αυτόματα" id="74" name="Google Shape;74;p16"/>
          <p:cNvPicPr preferRelativeResize="0"/>
          <p:nvPr/>
        </p:nvPicPr>
        <p:blipFill>
          <a:blip r:embed="rId3">
            <a:alphaModFix/>
          </a:blip>
          <a:stretch>
            <a:fillRect/>
          </a:stretch>
        </p:blipFill>
        <p:spPr>
          <a:xfrm>
            <a:off x="3984800" y="527050"/>
            <a:ext cx="5238750" cy="4667250"/>
          </a:xfrm>
          <a:prstGeom prst="rect">
            <a:avLst/>
          </a:prstGeom>
          <a:noFill/>
          <a:ln>
            <a:noFill/>
          </a:ln>
        </p:spPr>
      </p:pic>
      <p:sp>
        <p:nvSpPr>
          <p:cNvPr id="75" name="Google Shape;75;p16"/>
          <p:cNvSpPr txBox="1"/>
          <p:nvPr/>
        </p:nvSpPr>
        <p:spPr>
          <a:xfrm flipH="1">
            <a:off x="6285625" y="1638550"/>
            <a:ext cx="102900" cy="24333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l"/>
              <a:t>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1C232"/>
        </a:solidFill>
      </p:bgPr>
    </p:bg>
    <p:spTree>
      <p:nvGrpSpPr>
        <p:cNvPr id="79" name="Shape 79"/>
        <p:cNvGrpSpPr/>
        <p:nvPr/>
      </p:nvGrpSpPr>
      <p:grpSpPr>
        <a:xfrm>
          <a:off x="0" y="0"/>
          <a:ext cx="0" cy="0"/>
          <a:chOff x="0" y="0"/>
          <a:chExt cx="0" cy="0"/>
        </a:xfrm>
      </p:grpSpPr>
      <p:sp>
        <p:nvSpPr>
          <p:cNvPr id="80" name="Google Shape;80;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l"/>
              <a:t>                 Ποιος ήταν ο Δημήτριος Βικέλας;</a:t>
            </a:r>
            <a:endParaRPr/>
          </a:p>
        </p:txBody>
      </p:sp>
      <p:sp>
        <p:nvSpPr>
          <p:cNvPr id="81" name="Google Shape;81;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85000" lnSpcReduction="20000"/>
          </a:bodyPr>
          <a:lstStyle/>
          <a:p>
            <a:pPr indent="-312261" lvl="0" marL="635000" rtl="0" algn="l">
              <a:spcBef>
                <a:spcPts val="0"/>
              </a:spcBef>
              <a:spcAft>
                <a:spcPts val="0"/>
              </a:spcAft>
              <a:buClr>
                <a:schemeClr val="dk1"/>
              </a:buClr>
              <a:buSzPct val="59615"/>
              <a:buFont typeface="Arial"/>
              <a:buChar char="●"/>
            </a:pPr>
            <a:r>
              <a:rPr lang="el" sz="2600">
                <a:solidFill>
                  <a:schemeClr val="dk1"/>
                </a:solidFill>
                <a:highlight>
                  <a:srgbClr val="F5F5F5"/>
                </a:highlight>
              </a:rPr>
              <a:t>Ήταν ένας από τους μεγάλους εκπρόσωπους της Αθηναϊκής σχολής.​</a:t>
            </a:r>
            <a:endParaRPr sz="2600">
              <a:solidFill>
                <a:schemeClr val="dk1"/>
              </a:solidFill>
              <a:highlight>
                <a:srgbClr val="F5F5F5"/>
              </a:highlight>
            </a:endParaRPr>
          </a:p>
          <a:p>
            <a:pPr indent="-312261" lvl="0" marL="635000" rtl="0" algn="l">
              <a:spcBef>
                <a:spcPts val="0"/>
              </a:spcBef>
              <a:spcAft>
                <a:spcPts val="0"/>
              </a:spcAft>
              <a:buClr>
                <a:schemeClr val="dk1"/>
              </a:buClr>
              <a:buSzPct val="59615"/>
              <a:buFont typeface="Arial"/>
              <a:buChar char="●"/>
            </a:pPr>
            <a:r>
              <a:rPr lang="el" sz="2600">
                <a:solidFill>
                  <a:schemeClr val="dk1"/>
                </a:solidFill>
                <a:highlight>
                  <a:srgbClr val="F5F5F5"/>
                </a:highlight>
              </a:rPr>
              <a:t>Ασχολήθηκε με τον χαρακτήρα του Έλληνα (ήθος) και με τον ήρωα του Λουκή Λάρρα, μας έδωσε ένα από τα πιο αξιομνημόνευτα ηθογραφήματα ( μυθιστόρημα που καταγράφει την ανθρώπινη συμπεριφορά αλλά και τις ιδέες, τα ήθη , τα έθιμα, τους αγώνες των μικρών καθημερινών ηρώων του λαού μας στα δύσκολα χρόνια, που το μεγαλύτερο μέρος του έθνους μας ζούσε στην Τουρκοκρατία.)</a:t>
            </a:r>
            <a:endParaRPr sz="2600">
              <a:solidFill>
                <a:schemeClr val="dk1"/>
              </a:solidFill>
              <a:highlight>
                <a:srgbClr val="F5F5F5"/>
              </a:highlight>
            </a:endParaRPr>
          </a:p>
          <a:p>
            <a:pPr indent="0" lvl="0" marL="0" rtl="0" algn="l">
              <a:spcBef>
                <a:spcPts val="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FFFF"/>
        </a:solidFill>
      </p:bgPr>
    </p:bg>
    <p:spTree>
      <p:nvGrpSpPr>
        <p:cNvPr id="85" name="Shape 85"/>
        <p:cNvGrpSpPr/>
        <p:nvPr/>
      </p:nvGrpSpPr>
      <p:grpSpPr>
        <a:xfrm>
          <a:off x="0" y="0"/>
          <a:ext cx="0" cy="0"/>
          <a:chOff x="0" y="0"/>
          <a:chExt cx="0" cy="0"/>
        </a:xfrm>
      </p:grpSpPr>
      <p:sp>
        <p:nvSpPr>
          <p:cNvPr id="86" name="Google Shape;86;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l"/>
              <a:t> Τι γνωρίζουμε για το μυθιστόρημα &lt;&lt;Παπα-Νάρκισσος &gt;&gt;</a:t>
            </a:r>
            <a:endParaRPr/>
          </a:p>
        </p:txBody>
      </p:sp>
      <p:sp>
        <p:nvSpPr>
          <p:cNvPr id="87" name="Google Shape;87;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85000" lnSpcReduction="20000"/>
          </a:bodyPr>
          <a:lstStyle/>
          <a:p>
            <a:pPr indent="-298767" lvl="0" marL="635000" rtl="0" algn="l">
              <a:spcBef>
                <a:spcPts val="0"/>
              </a:spcBef>
              <a:spcAft>
                <a:spcPts val="0"/>
              </a:spcAft>
              <a:buClr>
                <a:schemeClr val="dk1"/>
              </a:buClr>
              <a:buSzPct val="59090"/>
              <a:buFont typeface="Arial"/>
              <a:buChar char="●"/>
            </a:pPr>
            <a:r>
              <a:rPr lang="el" sz="2200">
                <a:solidFill>
                  <a:schemeClr val="dk1"/>
                </a:solidFill>
                <a:highlight>
                  <a:srgbClr val="F5F5F5"/>
                </a:highlight>
              </a:rPr>
              <a:t>Ένα άλλο λαμπρό ηθογράφημα είναι ο Πάπα Νάρκισσος, ένας ιερέας, ο οποίος εργάζεται και ζει με την οικογένεια του στο Αιγαίο​</a:t>
            </a:r>
            <a:endParaRPr sz="2200">
              <a:solidFill>
                <a:schemeClr val="dk1"/>
              </a:solidFill>
              <a:highlight>
                <a:srgbClr val="F5F5F5"/>
              </a:highlight>
            </a:endParaRPr>
          </a:p>
          <a:p>
            <a:pPr indent="-298767" lvl="0" marL="635000" rtl="0" algn="l">
              <a:spcBef>
                <a:spcPts val="0"/>
              </a:spcBef>
              <a:spcAft>
                <a:spcPts val="0"/>
              </a:spcAft>
              <a:buClr>
                <a:schemeClr val="dk1"/>
              </a:buClr>
              <a:buSzPct val="59090"/>
              <a:buFont typeface="Arial"/>
              <a:buChar char="●"/>
            </a:pPr>
            <a:r>
              <a:rPr lang="el" sz="2200">
                <a:solidFill>
                  <a:schemeClr val="dk1"/>
                </a:solidFill>
                <a:highlight>
                  <a:srgbClr val="F5F5F5"/>
                </a:highlight>
              </a:rPr>
              <a:t>και μέσα από τις διηγήσεις αφήνει να διαφανεί, τόσο, ο αδαμάντινος χαρακτήρας του , που μέσα στη φτώχεια, δημιουργεί πολιτισμό , όσο και η αγάπη που τρέφει για τη σύντροφο του, ισάξιο δείγμα υψηλού ήθους. ​</a:t>
            </a:r>
            <a:endParaRPr sz="2200">
              <a:solidFill>
                <a:schemeClr val="dk1"/>
              </a:solidFill>
              <a:highlight>
                <a:srgbClr val="F5F5F5"/>
              </a:highlight>
            </a:endParaRPr>
          </a:p>
          <a:p>
            <a:pPr indent="-298767" lvl="0" marL="635000" rtl="0" algn="l">
              <a:spcBef>
                <a:spcPts val="0"/>
              </a:spcBef>
              <a:spcAft>
                <a:spcPts val="0"/>
              </a:spcAft>
              <a:buClr>
                <a:schemeClr val="dk1"/>
              </a:buClr>
              <a:buSzPct val="59090"/>
              <a:buFont typeface="Arial"/>
              <a:buChar char="●"/>
            </a:pPr>
            <a:r>
              <a:rPr lang="el" sz="2200">
                <a:solidFill>
                  <a:schemeClr val="dk1"/>
                </a:solidFill>
                <a:highlight>
                  <a:srgbClr val="F5F5F5"/>
                </a:highlight>
              </a:rPr>
              <a:t>Επίσης , η εναλλαγή χαρακτηριστικών ανάμεσα στους δύο συντρόφους,​</a:t>
            </a:r>
            <a:endParaRPr sz="2200">
              <a:solidFill>
                <a:schemeClr val="dk1"/>
              </a:solidFill>
              <a:highlight>
                <a:srgbClr val="F5F5F5"/>
              </a:highlight>
            </a:endParaRPr>
          </a:p>
          <a:p>
            <a:pPr indent="-298767" lvl="0" marL="635000" rtl="0" algn="l">
              <a:spcBef>
                <a:spcPts val="0"/>
              </a:spcBef>
              <a:spcAft>
                <a:spcPts val="0"/>
              </a:spcAft>
              <a:buClr>
                <a:schemeClr val="dk1"/>
              </a:buClr>
              <a:buSzPct val="59090"/>
              <a:buFont typeface="Arial"/>
              <a:buChar char="●"/>
            </a:pPr>
            <a:r>
              <a:rPr lang="el" sz="2200">
                <a:solidFill>
                  <a:schemeClr val="dk1"/>
                </a:solidFill>
                <a:highlight>
                  <a:srgbClr val="F5F5F5"/>
                </a:highlight>
              </a:rPr>
              <a:t>μας δίνει πρώιμα τα χαρακτηριστικά της δικής μας σύγχρονης εποχής, στην οποία τα δύο φύλα δεν είναι απλώς ίσα αλλά και εναλλάσσουν τα χαρακτηριστικά τους (π.χ. γενναία γυναίκα και άνδρας με λεπτή ευαισθησία και ενσυναίσθηση ή το αντίθετο  )​</a:t>
            </a:r>
            <a:endParaRPr sz="2200">
              <a:solidFill>
                <a:schemeClr val="dk1"/>
              </a:solidFill>
              <a:highlight>
                <a:srgbClr val="F5F5F5"/>
              </a:highlight>
            </a:endParaRPr>
          </a:p>
          <a:p>
            <a:pPr indent="-298767" lvl="0" marL="635000" rtl="0" algn="l">
              <a:spcBef>
                <a:spcPts val="0"/>
              </a:spcBef>
              <a:spcAft>
                <a:spcPts val="0"/>
              </a:spcAft>
              <a:buClr>
                <a:schemeClr val="dk1"/>
              </a:buClr>
              <a:buSzPct val="59090"/>
              <a:buFont typeface="Arial"/>
              <a:buChar char="●"/>
            </a:pPr>
            <a:r>
              <a:rPr lang="el" sz="2200">
                <a:solidFill>
                  <a:schemeClr val="dk1"/>
                </a:solidFill>
                <a:highlight>
                  <a:srgbClr val="F5F5F5"/>
                </a:highlight>
              </a:rPr>
              <a:t>​</a:t>
            </a:r>
            <a:endParaRPr sz="2200">
              <a:solidFill>
                <a:schemeClr val="dk1"/>
              </a:solidFill>
              <a:highlight>
                <a:srgbClr val="F5F5F5"/>
              </a:highlight>
            </a:endParaRPr>
          </a:p>
          <a:p>
            <a:pPr indent="0" lvl="0" marL="0" rtl="0" algn="l">
              <a:spcBef>
                <a:spcPts val="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93" name="Google Shape;93;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94" name="Google Shape;94;p19" title="IMG-b030828585a857f7de00ac10d55b4a72-V.jpg"/>
          <p:cNvPicPr preferRelativeResize="0"/>
          <p:nvPr/>
        </p:nvPicPr>
        <p:blipFill>
          <a:blip r:embed="rId3">
            <a:alphaModFix/>
          </a:blip>
          <a:stretch>
            <a:fillRect/>
          </a:stretch>
        </p:blipFill>
        <p:spPr>
          <a:xfrm>
            <a:off x="0" y="0"/>
            <a:ext cx="9252676" cy="51435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9DAF8"/>
        </a:solidFill>
      </p:bgPr>
    </p:bg>
    <p:spTree>
      <p:nvGrpSpPr>
        <p:cNvPr id="98" name="Shape 98"/>
        <p:cNvGrpSpPr/>
        <p:nvPr/>
      </p:nvGrpSpPr>
      <p:grpSpPr>
        <a:xfrm>
          <a:off x="0" y="0"/>
          <a:ext cx="0" cy="0"/>
          <a:chOff x="0" y="0"/>
          <a:chExt cx="0" cy="0"/>
        </a:xfrm>
      </p:grpSpPr>
      <p:sp>
        <p:nvSpPr>
          <p:cNvPr id="99" name="Google Shape;99;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l"/>
              <a:t>Σε ποιες λεπτομέρειες πρέπει να εστιάζουμε ;</a:t>
            </a:r>
            <a:endParaRPr/>
          </a:p>
        </p:txBody>
      </p:sp>
      <p:sp>
        <p:nvSpPr>
          <p:cNvPr id="100" name="Google Shape;100;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95000"/>
              </a:lnSpc>
              <a:spcBef>
                <a:spcPts val="0"/>
              </a:spcBef>
              <a:spcAft>
                <a:spcPts val="0"/>
              </a:spcAft>
              <a:buSzPts val="688"/>
              <a:buNone/>
            </a:pPr>
            <a:r>
              <a:rPr b="1" lang="el" sz="1125"/>
              <a:t>Η σειρά που προτείνεται να ερευνήσουμε τα στοιχεία του κειμένου είναι:</a:t>
            </a:r>
            <a:endParaRPr b="1" sz="1125"/>
          </a:p>
          <a:p>
            <a:pPr indent="-300037" lvl="0" marL="457200" rtl="0" algn="l">
              <a:lnSpc>
                <a:spcPct val="95000"/>
              </a:lnSpc>
              <a:spcBef>
                <a:spcPts val="1200"/>
              </a:spcBef>
              <a:spcAft>
                <a:spcPts val="0"/>
              </a:spcAft>
              <a:buSzPts val="1125"/>
              <a:buAutoNum type="arabicParenR"/>
            </a:pPr>
            <a:r>
              <a:rPr b="1" lang="el" sz="1125"/>
              <a:t>Ποια είναι τα πρόσωπα που αναφέρονται στο κείμενο; Ποιοι είναι οι βασικοί ήρωες ;</a:t>
            </a:r>
            <a:endParaRPr b="1" sz="1125"/>
          </a:p>
          <a:p>
            <a:pPr indent="-300037" lvl="0" marL="457200" rtl="0" algn="l">
              <a:lnSpc>
                <a:spcPct val="95000"/>
              </a:lnSpc>
              <a:spcBef>
                <a:spcPts val="0"/>
              </a:spcBef>
              <a:spcAft>
                <a:spcPts val="0"/>
              </a:spcAft>
              <a:buSzPts val="1125"/>
              <a:buAutoNum type="arabicParenR"/>
            </a:pPr>
            <a:r>
              <a:rPr b="1" lang="el" sz="1125"/>
              <a:t>Ποιοι είναι οι χώροι στους οποίους εξελίσσονται τα διάφορα επεισόδια ;</a:t>
            </a:r>
            <a:endParaRPr b="1" sz="1125"/>
          </a:p>
          <a:p>
            <a:pPr indent="-300037" lvl="0" marL="457200" rtl="0" algn="l">
              <a:lnSpc>
                <a:spcPct val="95000"/>
              </a:lnSpc>
              <a:spcBef>
                <a:spcPts val="0"/>
              </a:spcBef>
              <a:spcAft>
                <a:spcPts val="0"/>
              </a:spcAft>
              <a:buSzPts val="1125"/>
              <a:buAutoNum type="arabicParenR"/>
            </a:pPr>
            <a:r>
              <a:rPr b="1" lang="el" sz="1125"/>
              <a:t>Πώς διευκολύνονται ή δυσχεραίνονται οι ήρωες από τον περιβάλλοντα χώρο,από τις κοινωνικές και οικονομικές συνθήκες, από το ίδιο το κράτος, όπου ζουν αλλά και από τις προσωπικές </a:t>
            </a:r>
            <a:r>
              <a:rPr b="1" lang="el" sz="1125"/>
              <a:t>ευνοϊκές</a:t>
            </a:r>
            <a:r>
              <a:rPr b="1" lang="el" sz="1125"/>
              <a:t> ή δυσμενείς συγκυρίες;</a:t>
            </a:r>
            <a:endParaRPr b="1" sz="1125"/>
          </a:p>
          <a:p>
            <a:pPr indent="-300037" lvl="0" marL="457200" rtl="0" algn="l">
              <a:lnSpc>
                <a:spcPct val="95000"/>
              </a:lnSpc>
              <a:spcBef>
                <a:spcPts val="0"/>
              </a:spcBef>
              <a:spcAft>
                <a:spcPts val="0"/>
              </a:spcAft>
              <a:buSzPts val="1125"/>
              <a:buAutoNum type="arabicParenR"/>
            </a:pPr>
            <a:r>
              <a:rPr b="1" lang="el" sz="1125"/>
              <a:t>Ποιες μέθοδοι αξιοποιούνται για την περιγραφή ( χώρων και προσώπων) αλλά και για την αφήγηση Έχουμε διάλογο, εσωτερικό μονόλογο, αναδρομική ή πρόδρομη αφήγηση, εγκιβωτισμό, προοικονομία, προϊδεασμό προοικονομία κ.λ.π.;</a:t>
            </a:r>
            <a:endParaRPr b="1" sz="1125"/>
          </a:p>
          <a:p>
            <a:pPr indent="0" lvl="0" marL="457200" rtl="0" algn="l">
              <a:lnSpc>
                <a:spcPct val="95000"/>
              </a:lnSpc>
              <a:spcBef>
                <a:spcPts val="1200"/>
              </a:spcBef>
              <a:spcAft>
                <a:spcPts val="0"/>
              </a:spcAft>
              <a:buSzPts val="688"/>
              <a:buNone/>
            </a:pPr>
            <a:r>
              <a:t/>
            </a:r>
            <a:endParaRPr b="1" sz="1125"/>
          </a:p>
          <a:p>
            <a:pPr indent="-300037" lvl="0" marL="457200" rtl="0" algn="l">
              <a:lnSpc>
                <a:spcPct val="95000"/>
              </a:lnSpc>
              <a:spcBef>
                <a:spcPts val="1200"/>
              </a:spcBef>
              <a:spcAft>
                <a:spcPts val="0"/>
              </a:spcAft>
              <a:buSzPts val="1125"/>
              <a:buAutoNum type="arabicParenR"/>
            </a:pPr>
            <a:r>
              <a:rPr b="1" lang="el" sz="1125"/>
              <a:t>Οι χαρακτηρισμοί των προσώπων, των πράξεων,και όλων των γενικότερων συνθηκών δικαίου, αδίκου κλπ με βάση τους κειμενικούς δείκτες( τον τίτλο, τα ρηματικά πρόσωπα, τα σημεία στίξης,τις εικόνες, τα είδη του αφηγητή και της αφήγησης, τα σχήματα λόγου κ.λ.π</a:t>
            </a:r>
            <a:endParaRPr b="1" sz="1125"/>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6D7A8"/>
        </a:solidFill>
      </p:bgPr>
    </p:bg>
    <p:spTree>
      <p:nvGrpSpPr>
        <p:cNvPr id="104" name="Shape 104"/>
        <p:cNvGrpSpPr/>
        <p:nvPr/>
      </p:nvGrpSpPr>
      <p:grpSpPr>
        <a:xfrm>
          <a:off x="0" y="0"/>
          <a:ext cx="0" cy="0"/>
          <a:chOff x="0" y="0"/>
          <a:chExt cx="0" cy="0"/>
        </a:xfrm>
      </p:grpSpPr>
      <p:sp>
        <p:nvSpPr>
          <p:cNvPr id="105" name="Google Shape;105;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l"/>
              <a:t>  Ο συγγραφέας ή ένας ήρωας διηγείται την ιστορία ;</a:t>
            </a:r>
            <a:endParaRPr/>
          </a:p>
          <a:p>
            <a:pPr indent="0" lvl="0" marL="0" rtl="0" algn="l">
              <a:spcBef>
                <a:spcPts val="0"/>
              </a:spcBef>
              <a:spcAft>
                <a:spcPts val="0"/>
              </a:spcAft>
              <a:buNone/>
            </a:pPr>
            <a:r>
              <a:t/>
            </a:r>
            <a:endParaRPr/>
          </a:p>
        </p:txBody>
      </p:sp>
      <p:sp>
        <p:nvSpPr>
          <p:cNvPr id="106" name="Google Shape;106;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10000"/>
          </a:bodyPr>
          <a:lstStyle/>
          <a:p>
            <a:pPr indent="0" lvl="0" marL="0" rtl="0" algn="l">
              <a:spcBef>
                <a:spcPts val="0"/>
              </a:spcBef>
              <a:spcAft>
                <a:spcPts val="0"/>
              </a:spcAft>
              <a:buNone/>
            </a:pPr>
            <a:r>
              <a:rPr lang="el"/>
              <a:t>Ο συγγραφέας  θα μας διηγηθεί μία ιστορία που είτε έπλασε με τον νου του, οπότε δε ζει ο ίδιος ανάμεσα στους ήρωες και τότε λέμε ότι είναι έξω από τη Διήγηση, δηλαδή εξωδιηγητικός. είτε παρουσιάζεται ως κάποιος ήρωας μέσα στην ιστορία και τότε λέμε ότι είναι ενδοδιηγητικός. Εάν διηγείται τη δική του ζωή, τότε λέμε ότι είναι αυτοδιηγητής, αλλά εάν διηγείται την ιστορία άλλων ανθρώπων , τότε λέμε ότι είναι ετεροδιηγητικός.  </a:t>
            </a:r>
            <a:endParaRPr/>
          </a:p>
          <a:p>
            <a:pPr indent="0" lvl="0" marL="0" rtl="0" algn="l">
              <a:spcBef>
                <a:spcPts val="1200"/>
              </a:spcBef>
              <a:spcAft>
                <a:spcPts val="0"/>
              </a:spcAft>
              <a:buNone/>
            </a:pPr>
            <a:r>
              <a:rPr lang="el"/>
              <a:t>Οι τύποι διηγητών είναι; </a:t>
            </a:r>
            <a:endParaRPr/>
          </a:p>
          <a:p>
            <a:pPr indent="-334327" lvl="0" marL="457200" rtl="0" algn="l">
              <a:spcBef>
                <a:spcPts val="1200"/>
              </a:spcBef>
              <a:spcAft>
                <a:spcPts val="0"/>
              </a:spcAft>
              <a:buSzPct val="100000"/>
              <a:buAutoNum type="arabicParenR"/>
            </a:pPr>
            <a:r>
              <a:rPr lang="el"/>
              <a:t>Εξωδιηγητικός</a:t>
            </a:r>
            <a:r>
              <a:rPr lang="el"/>
              <a:t> : έξω από τη Διήγηση</a:t>
            </a:r>
            <a:endParaRPr/>
          </a:p>
          <a:p>
            <a:pPr indent="-334327" lvl="0" marL="457200" rtl="0" algn="l">
              <a:spcBef>
                <a:spcPts val="0"/>
              </a:spcBef>
              <a:spcAft>
                <a:spcPts val="0"/>
              </a:spcAft>
              <a:buSzPct val="100000"/>
              <a:buAutoNum type="arabicParenR"/>
            </a:pPr>
            <a:r>
              <a:rPr lang="el"/>
              <a:t>Ενδοδιηγητικός : μέσα στη Διήγηση</a:t>
            </a:r>
            <a:endParaRPr/>
          </a:p>
          <a:p>
            <a:pPr indent="-334327" lvl="0" marL="457200" rtl="0" algn="l">
              <a:spcBef>
                <a:spcPts val="0"/>
              </a:spcBef>
              <a:spcAft>
                <a:spcPts val="0"/>
              </a:spcAft>
              <a:buSzPct val="100000"/>
              <a:buAutoNum type="arabicParenR"/>
            </a:pPr>
            <a:r>
              <a:rPr lang="el"/>
              <a:t>Ομοδιηγητικός : ο ίδιος έζησε μέσα στην ιστορία αυτή</a:t>
            </a:r>
            <a:endParaRPr/>
          </a:p>
          <a:p>
            <a:pPr indent="-334327" lvl="0" marL="457200" rtl="0" algn="l">
              <a:spcBef>
                <a:spcPts val="0"/>
              </a:spcBef>
              <a:spcAft>
                <a:spcPts val="0"/>
              </a:spcAft>
              <a:buSzPct val="100000"/>
              <a:buAutoNum type="arabicParenR"/>
            </a:pPr>
            <a:r>
              <a:rPr lang="el"/>
              <a:t>Ετεροδιηγητικός : ο ίδιος δεν έζησε ποτέ μέσα στην ιστορία αυτή</a:t>
            </a:r>
            <a:endParaRPr/>
          </a:p>
          <a:p>
            <a:pPr indent="-334327" lvl="0" marL="457200" rtl="0" algn="l">
              <a:spcBef>
                <a:spcPts val="0"/>
              </a:spcBef>
              <a:spcAft>
                <a:spcPts val="0"/>
              </a:spcAft>
              <a:buSzPct val="100000"/>
              <a:buAutoNum type="arabicParenR"/>
            </a:pPr>
            <a:r>
              <a:rPr lang="el"/>
              <a:t>Αυτοδιηγητικός :  ο ίδιος διηγείται την προσωπική </a:t>
            </a:r>
            <a:r>
              <a:rPr lang="el"/>
              <a:t>του</a:t>
            </a:r>
            <a:r>
              <a:rPr lang="el"/>
              <a:t> ιστορία</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