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61" r:id="rId6"/>
    <p:sldId id="273" r:id="rId7"/>
    <p:sldId id="259"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9" r:id="rId24"/>
    <p:sldId id="278"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l-GR" smtClean="0"/>
              <a:t>Kλικ για επεξεργασία του τίτλου</a:t>
            </a:r>
            <a:endParaRPr kumimoji="0" lang="en-US"/>
          </a:p>
        </p:txBody>
      </p:sp>
      <p:sp>
        <p:nvSpPr>
          <p:cNvPr id="3" name="2 - Υπότιτλος"/>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l-GR" smtClean="0"/>
              <a:t>Κάντε κλικ για να επεξεργαστείτε τον υπότιτλο του υποδείγματος</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0" name="9 - Ορθογώνιο"/>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8 - Ορθογώνιο"/>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 Ορθογώνιο"/>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Κατακόρυφος τίτλος"/>
          <p:cNvSpPr>
            <a:spLocks noGrp="1"/>
          </p:cNvSpPr>
          <p:nvPr>
            <p:ph type="title" orient="vert"/>
          </p:nvPr>
        </p:nvSpPr>
        <p:spPr>
          <a:xfrm>
            <a:off x="6781800" y="274640"/>
            <a:ext cx="19050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04800"/>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25/5/2020</a:t>
            </a:fld>
            <a:endParaRPr lang="el-GR"/>
          </a:p>
        </p:txBody>
      </p:sp>
      <p:sp>
        <p:nvSpPr>
          <p:cNvPr id="5" name="4 - Θέση υποσέλιδου"/>
          <p:cNvSpPr>
            <a:spLocks noGrp="1"/>
          </p:cNvSpPr>
          <p:nvPr>
            <p:ph type="ftr" sz="quarter" idx="11"/>
          </p:nvPr>
        </p:nvSpPr>
        <p:spPr>
          <a:xfrm>
            <a:off x="2640597" y="6377459"/>
            <a:ext cx="3836404" cy="365125"/>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5448"/>
            <a:ext cx="8229600" cy="1252728"/>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 Ορθογώνιο"/>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25/5/2020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κειμένου"/>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25/5/2020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25/5/2020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25/5/2020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κειμένου"/>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25/5/2020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2" name="11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164592" y="1170432"/>
            <a:ext cx="2523744" cy="201168"/>
          </a:xfrm>
        </p:spPr>
        <p:txBody>
          <a:bodyPr/>
          <a:lstStyle/>
          <a:p>
            <a:fld id="{2342CEA3-3058-4D43-AE35-B3DA76CB4003}" type="datetimeFigureOut">
              <a:rPr lang="el-GR" smtClean="0"/>
              <a:pPr/>
              <a:t>25/5/2020</a:t>
            </a:fld>
            <a:endParaRPr lang="el-GR"/>
          </a:p>
        </p:txBody>
      </p:sp>
      <p:sp>
        <p:nvSpPr>
          <p:cNvPr id="11" name="10 - Ορθογώνιο"/>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 Θέση υποσέλιδου"/>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l-GR"/>
          </a:p>
        </p:txBody>
      </p:sp>
      <p:sp>
        <p:nvSpPr>
          <p:cNvPr id="7" name="6 - Θέση αριθμού διαφάνειας"/>
          <p:cNvSpPr>
            <a:spLocks noGrp="1"/>
          </p:cNvSpPr>
          <p:nvPr>
            <p:ph type="sldNum" sz="quarter" idx="12"/>
          </p:nvPr>
        </p:nvSpPr>
        <p:spPr>
          <a:xfrm>
            <a:off x="8339328" y="1170432"/>
            <a:ext cx="733864" cy="201168"/>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 Ορθογώνιο"/>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 Ορθογώνιο"/>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Θέση τίτλου"/>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4" name="3 - Θέση ημερομηνίας"/>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342CEA3-3058-4D43-AE35-B3DA76CB4003}" type="datetimeFigureOut">
              <a:rPr lang="el-GR" smtClean="0"/>
              <a:pPr/>
              <a:t>25/5/2020</a:t>
            </a:fld>
            <a:endParaRPr lang="el-GR"/>
          </a:p>
        </p:txBody>
      </p:sp>
      <p:sp>
        <p:nvSpPr>
          <p:cNvPr id="5" name="4 - Θέση υποσέλιδου"/>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l-GR"/>
          </a:p>
        </p:txBody>
      </p:sp>
      <p:sp>
        <p:nvSpPr>
          <p:cNvPr id="6" name="5 - Θέση αριθμού διαφάνειας"/>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Η κρίση στα Βαλκάνια</a:t>
            </a:r>
            <a:endParaRPr lang="el-GR" dirty="0"/>
          </a:p>
        </p:txBody>
      </p:sp>
      <p:sp>
        <p:nvSpPr>
          <p:cNvPr id="3" name="2 - Υπότιτλος"/>
          <p:cNvSpPr>
            <a:spLocks noGrp="1"/>
          </p:cNvSpPr>
          <p:nvPr>
            <p:ph type="subTitle" idx="1"/>
          </p:nvPr>
        </p:nvSpPr>
        <p:spPr/>
        <p:txBody>
          <a:bodyPr/>
          <a:lstStyle/>
          <a:p>
            <a:endParaRPr lang="el-GR" dirty="0" smtClean="0"/>
          </a:p>
          <a:p>
            <a:endParaRPr lang="el-GR" dirty="0" smtClean="0"/>
          </a:p>
          <a:p>
            <a:r>
              <a:rPr lang="el-GR" dirty="0" smtClean="0"/>
              <a:t>Ενότητα Δ</a:t>
            </a:r>
          </a:p>
          <a:p>
            <a:r>
              <a:rPr lang="el-GR" dirty="0" smtClean="0"/>
              <a:t>Κεφάλαιο   6</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
            <a:ext cx="8229600" cy="6400800"/>
          </a:xfrm>
        </p:spPr>
        <p:txBody>
          <a:bodyPr/>
          <a:lstStyle/>
          <a:p>
            <a:pPr algn="ctr">
              <a:buNone/>
            </a:pPr>
            <a:r>
              <a:rPr lang="el-GR" sz="2800" dirty="0" smtClean="0">
                <a:solidFill>
                  <a:schemeClr val="bg1"/>
                </a:solidFill>
              </a:rPr>
              <a:t>Το 1875 ξεσπάει εξέγερση στην Ερζεγοβίνη, την Βουλγαρία, την Σερβία και το Μαυροβούνιο. Ο Σουλτάνος μεταφέρει στρατό στην Περιοχή. </a:t>
            </a:r>
          </a:p>
          <a:p>
            <a:endParaRPr lang="el-GR" dirty="0"/>
          </a:p>
        </p:txBody>
      </p:sp>
      <p:pic>
        <p:nvPicPr>
          <p:cNvPr id="7" name="Picture 2" descr="C:\Users\dell\Desktop\εφη1\ιστορία\4η ενότητα\Η κρίση στα Βαλκάνια\εικόνες\wp8fcb10ba_0a_01.jpg"/>
          <p:cNvPicPr>
            <a:picLocks noChangeAspect="1" noChangeArrowheads="1"/>
          </p:cNvPicPr>
          <p:nvPr/>
        </p:nvPicPr>
        <p:blipFill>
          <a:blip r:embed="rId2"/>
          <a:srcRect/>
          <a:stretch>
            <a:fillRect/>
          </a:stretch>
        </p:blipFill>
        <p:spPr bwMode="auto">
          <a:xfrm>
            <a:off x="0" y="1500174"/>
            <a:ext cx="9144000" cy="53578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1877: Στον πόλεμο και η Ρωσία</a:t>
            </a:r>
            <a:endParaRPr lang="el-GR" dirty="0"/>
          </a:p>
        </p:txBody>
      </p:sp>
      <p:sp>
        <p:nvSpPr>
          <p:cNvPr id="5" name="4 - Θέση περιεχομένου"/>
          <p:cNvSpPr>
            <a:spLocks noGrp="1"/>
          </p:cNvSpPr>
          <p:nvPr>
            <p:ph idx="1"/>
          </p:nvPr>
        </p:nvSpPr>
        <p:spPr/>
        <p:txBody>
          <a:bodyPr/>
          <a:lstStyle/>
          <a:p>
            <a:pPr algn="ctr">
              <a:buNone/>
            </a:pPr>
            <a:r>
              <a:rPr lang="el-GR" dirty="0" smtClean="0"/>
              <a:t>Το 1877 μπαίνει στον πόλεμο η Ρωσία με το πρόσχημα ότι ενδιαφέρεται για τους Χριστιανικούς Βαλκανικούς λαούς αλλά στην ουσία γιατί έτσι εξυπηρετούνται τα συμφέροντά της. </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dell\Desktop\εφη1\ιστορία\4η ενότητα\Η κρίση στα Βαλκάνια\εικόνες\rosotourkikos.jpg"/>
          <p:cNvPicPr>
            <a:picLocks noGrp="1" noChangeAspect="1" noChangeArrowheads="1"/>
          </p:cNvPicPr>
          <p:nvPr>
            <p:ph idx="1"/>
          </p:nvPr>
        </p:nvPicPr>
        <p:blipFill>
          <a:blip r:embed="rId2"/>
          <a:srcRect/>
          <a:stretch>
            <a:fillRect/>
          </a:stretch>
        </p:blipFill>
        <p:spPr bwMode="auto">
          <a:xfrm>
            <a:off x="97124" y="1571612"/>
            <a:ext cx="9046876" cy="528638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smtClean="0"/>
              <a:t>Ρωσοτουρκικός</a:t>
            </a:r>
            <a:r>
              <a:rPr lang="el-GR" dirty="0" smtClean="0"/>
              <a:t> Πόλεμος</a:t>
            </a:r>
            <a:endParaRPr lang="el-GR" dirty="0"/>
          </a:p>
        </p:txBody>
      </p:sp>
      <p:pic>
        <p:nvPicPr>
          <p:cNvPr id="8194" name="Picture 2" descr="C:\Users\dell\Desktop\εφη1\ιστορία\4η ενότητα\Η κρίση στα Βαλκάνια\εικόνες\Torelli2.jpg"/>
          <p:cNvPicPr>
            <a:picLocks noGrp="1" noChangeAspect="1" noChangeArrowheads="1"/>
          </p:cNvPicPr>
          <p:nvPr>
            <p:ph idx="1"/>
          </p:nvPr>
        </p:nvPicPr>
        <p:blipFill>
          <a:blip r:embed="rId2"/>
          <a:srcRect/>
          <a:stretch>
            <a:fillRect/>
          </a:stretch>
        </p:blipFill>
        <p:spPr bwMode="auto">
          <a:xfrm>
            <a:off x="762000" y="1852612"/>
            <a:ext cx="7620000" cy="4470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Συνθήκη του Αγίου Στεφάνου</a:t>
            </a:r>
            <a:endParaRPr lang="el-GR" dirty="0"/>
          </a:p>
        </p:txBody>
      </p:sp>
      <p:sp>
        <p:nvSpPr>
          <p:cNvPr id="3" name="2 - Θέση περιεχομένου"/>
          <p:cNvSpPr>
            <a:spLocks noGrp="1"/>
          </p:cNvSpPr>
          <p:nvPr>
            <p:ph idx="1"/>
          </p:nvPr>
        </p:nvSpPr>
        <p:spPr/>
        <p:txBody>
          <a:bodyPr/>
          <a:lstStyle/>
          <a:p>
            <a:pPr algn="ctr">
              <a:buNone/>
            </a:pPr>
            <a:r>
              <a:rPr lang="el-GR" dirty="0" smtClean="0"/>
              <a:t>Η Ρωσία νίκησε και η ηττημένη Τουρκία υποχρεώνεται να υπογράψει την συνθήκη του Αγίου Στεφάνου (Μάρτιος 1878).  Η Συνθήκη αυτή προέβλεπε εκτός των άλλων, την ίδρυση αυτόνομου Βουλγαρικού κράτους στο οποίο παραχωρούνταν σχεδόν ολόκληρη η Μακεδονία. </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endParaRPr lang="el-GR" dirty="0"/>
          </a:p>
        </p:txBody>
      </p:sp>
      <p:pic>
        <p:nvPicPr>
          <p:cNvPr id="9218" name="Picture 2" descr="C:\Users\dell\Desktop\εφη1\ιστορία\4η ενότητα\Η κρίση στα Βαλκάνια\εικόνες\wp21edc050_0a_01.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Συνθήκη του Βερολίνου</a:t>
            </a:r>
            <a:endParaRPr lang="el-GR" dirty="0"/>
          </a:p>
        </p:txBody>
      </p:sp>
      <p:sp>
        <p:nvSpPr>
          <p:cNvPr id="3" name="2 - Θέση περιεχομένου"/>
          <p:cNvSpPr>
            <a:spLocks noGrp="1"/>
          </p:cNvSpPr>
          <p:nvPr>
            <p:ph idx="1"/>
          </p:nvPr>
        </p:nvSpPr>
        <p:spPr/>
        <p:txBody>
          <a:bodyPr/>
          <a:lstStyle/>
          <a:p>
            <a:pPr algn="ctr">
              <a:buNone/>
            </a:pPr>
            <a:r>
              <a:rPr lang="el-GR" dirty="0" smtClean="0"/>
              <a:t>Οι υπόλοιπες Μεγάλες Δυνάμεις όμως αντέδρασαν στην εφαρμογή της Συνθήκης καθώς δεν τους συνέφερε  η επέκταση της Ρωσίας προς την Μεσόγειο. </a:t>
            </a:r>
          </a:p>
          <a:p>
            <a:pPr algn="ctr">
              <a:buNone/>
            </a:pPr>
            <a:r>
              <a:rPr lang="el-GR" dirty="0" smtClean="0"/>
              <a:t>Το καλοκαίρι του ίδιου χρόνου γίνεται συνέδριο στο Βερολίνο και υπογράφεται νέα Συνθήκη με την οποία επιστρέφονται αυτά τα εδάφη στην Τουρκία. </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ell\Desktop\εφη1\ιστορία\4η ενότητα\Η κρίση στα Βαλκάνια\εικόνες\wpbcd7a729_0a_01.jpg"/>
          <p:cNvPicPr>
            <a:picLocks noGrp="1" noChangeAspect="1" noChangeArrowheads="1"/>
          </p:cNvPicPr>
          <p:nvPr>
            <p:ph idx="1"/>
          </p:nvPr>
        </p:nvPicPr>
        <p:blipFill>
          <a:blip r:embed="rId2"/>
          <a:srcRect/>
          <a:stretch>
            <a:fillRect/>
          </a:stretch>
        </p:blipFill>
        <p:spPr bwMode="auto">
          <a:xfrm>
            <a:off x="428596" y="1428736"/>
            <a:ext cx="3929090" cy="5429264"/>
          </a:xfrm>
          <a:prstGeom prst="rect">
            <a:avLst/>
          </a:prstGeom>
          <a:noFill/>
        </p:spPr>
      </p:pic>
      <p:pic>
        <p:nvPicPr>
          <p:cNvPr id="10243" name="Picture 3" descr="C:\Users\dell\Desktop\εφη1\ιστορία\4η ενότητα\Η κρίση στα Βαλκάνια\εικόνες\wp274b17de_0a_01.jpg"/>
          <p:cNvPicPr>
            <a:picLocks noChangeAspect="1" noChangeArrowheads="1"/>
          </p:cNvPicPr>
          <p:nvPr/>
        </p:nvPicPr>
        <p:blipFill>
          <a:blip r:embed="rId3"/>
          <a:srcRect/>
          <a:stretch>
            <a:fillRect/>
          </a:stretch>
        </p:blipFill>
        <p:spPr bwMode="auto">
          <a:xfrm>
            <a:off x="4714876" y="1428736"/>
            <a:ext cx="3667124" cy="52126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Συνθήκη του Βερολίνου</a:t>
            </a:r>
            <a:endParaRPr lang="el-GR" dirty="0"/>
          </a:p>
        </p:txBody>
      </p:sp>
      <p:sp>
        <p:nvSpPr>
          <p:cNvPr id="3" name="2 - Θέση περιεχομένου"/>
          <p:cNvSpPr>
            <a:spLocks noGrp="1"/>
          </p:cNvSpPr>
          <p:nvPr>
            <p:ph idx="1"/>
          </p:nvPr>
        </p:nvSpPr>
        <p:spPr/>
        <p:txBody>
          <a:bodyPr/>
          <a:lstStyle/>
          <a:p>
            <a:pPr algn="ctr">
              <a:buNone/>
            </a:pPr>
            <a:r>
              <a:rPr lang="el-GR" dirty="0" smtClean="0"/>
              <a:t>Σύμφωνα με την ίδια Συνθήκη η Βουλγαρία παραμένει ανεξάρτητη αλλά της αφαιρούνται τα εδάφη της Μακεδονίας, η Σερβία, το Μαυροβούνιο και η Ρουμανία αποκτούν την Ανεξαρτησία τους και η Ανατολική Ρωμυλία γίνεται αυτόνομη  Ηγεμονία. </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Υπογραφή της Συνθήκης του Βερολίνου</a:t>
            </a:r>
            <a:endParaRPr lang="el-GR" dirty="0"/>
          </a:p>
        </p:txBody>
      </p:sp>
      <p:pic>
        <p:nvPicPr>
          <p:cNvPr id="12290" name="Picture 2" descr="C:\Users\dell\Desktop\εφη1\ιστορία\4η ενότητα\Η κρίση στα Βαλκάνια\εικόνες\wpb8544793_0a_01.jpg"/>
          <p:cNvPicPr>
            <a:picLocks noGrp="1" noChangeAspect="1" noChangeArrowheads="1"/>
          </p:cNvPicPr>
          <p:nvPr>
            <p:ph idx="1"/>
          </p:nvPr>
        </p:nvPicPr>
        <p:blipFill>
          <a:blip r:embed="rId2"/>
          <a:srcRect/>
          <a:stretch>
            <a:fillRect/>
          </a:stretch>
        </p:blipFill>
        <p:spPr bwMode="auto">
          <a:xfrm>
            <a:off x="914400" y="2236152"/>
            <a:ext cx="7315200" cy="37033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1830: Ελληνική Ανεξαρτησία </a:t>
            </a:r>
            <a:endParaRPr lang="el-GR" dirty="0"/>
          </a:p>
        </p:txBody>
      </p:sp>
      <p:sp>
        <p:nvSpPr>
          <p:cNvPr id="3" name="2 - Θέση περιεχομένου"/>
          <p:cNvSpPr>
            <a:spLocks noGrp="1"/>
          </p:cNvSpPr>
          <p:nvPr>
            <p:ph idx="1"/>
          </p:nvPr>
        </p:nvSpPr>
        <p:spPr/>
        <p:txBody>
          <a:bodyPr/>
          <a:lstStyle/>
          <a:p>
            <a:pPr algn="ctr">
              <a:buNone/>
            </a:pPr>
            <a:r>
              <a:rPr lang="el-GR" dirty="0" smtClean="0"/>
              <a:t>Το 1830 η Ελλάδα είναι το πρώτο κράτος που αποκτά την ανεξαρτησία του από την Οθωμανική Αυτοκρατορία. </a:t>
            </a:r>
          </a:p>
          <a:p>
            <a:endParaRPr lang="el-GR" dirty="0"/>
          </a:p>
        </p:txBody>
      </p:sp>
      <p:pic>
        <p:nvPicPr>
          <p:cNvPr id="6" name="Picture 2" descr="C:\Users\dell\Desktop\εφη1\ιστορία\4η ενότητα\Η κρίση στα Βαλκάνια\εικόνες\diaskepsi-londinoy-1830-1.jpg"/>
          <p:cNvPicPr>
            <a:picLocks noChangeAspect="1" noChangeArrowheads="1"/>
          </p:cNvPicPr>
          <p:nvPr/>
        </p:nvPicPr>
        <p:blipFill>
          <a:blip r:embed="rId2"/>
          <a:srcRect/>
          <a:stretch>
            <a:fillRect/>
          </a:stretch>
        </p:blipFill>
        <p:spPr bwMode="auto">
          <a:xfrm>
            <a:off x="2571736" y="3500438"/>
            <a:ext cx="4043362" cy="2249120"/>
          </a:xfrm>
          <a:prstGeom prst="rect">
            <a:avLst/>
          </a:prstGeom>
          <a:noFill/>
        </p:spPr>
      </p:pic>
      <p:sp>
        <p:nvSpPr>
          <p:cNvPr id="7" name="6 - TextBox"/>
          <p:cNvSpPr txBox="1"/>
          <p:nvPr/>
        </p:nvSpPr>
        <p:spPr>
          <a:xfrm flipH="1">
            <a:off x="3286116" y="5857892"/>
            <a:ext cx="2597487" cy="369332"/>
          </a:xfrm>
          <a:prstGeom prst="rect">
            <a:avLst/>
          </a:prstGeom>
          <a:noFill/>
        </p:spPr>
        <p:txBody>
          <a:bodyPr wrap="square" rtlCol="0">
            <a:spAutoFit/>
          </a:bodyPr>
          <a:lstStyle/>
          <a:p>
            <a:r>
              <a:rPr lang="el-GR" dirty="0" smtClean="0"/>
              <a:t>Η Συνθήκη του Λονδίνου </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Επιστράτευση 1885</a:t>
            </a:r>
            <a:endParaRPr lang="el-GR" dirty="0"/>
          </a:p>
        </p:txBody>
      </p:sp>
      <p:sp>
        <p:nvSpPr>
          <p:cNvPr id="3" name="2 - Θέση περιεχομένου"/>
          <p:cNvSpPr>
            <a:spLocks noGrp="1"/>
          </p:cNvSpPr>
          <p:nvPr>
            <p:ph idx="1"/>
          </p:nvPr>
        </p:nvSpPr>
        <p:spPr/>
        <p:txBody>
          <a:bodyPr/>
          <a:lstStyle/>
          <a:p>
            <a:pPr algn="ctr">
              <a:buNone/>
            </a:pPr>
            <a:r>
              <a:rPr lang="el-GR" dirty="0" smtClean="0"/>
              <a:t>Το 1885 η Βουλγαρία προσάρτησε την Ανατολική Ρωμυλία. Η Ελλάδα αντέδρασε κηρύσσοντας επιστράτευση αλλά οι Μεγάλες Δυνάμεις με παρέμβασή τους εμπόδισαν τον Πόλεμο. </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dell\Desktop\εφη1\ιστορία\4η ενότητα\Η κρίση στα Βαλκάνια\εικόνες\anatoliki_romilia__arthro.jpg"/>
          <p:cNvPicPr>
            <a:picLocks noGrp="1" noChangeAspect="1" noChangeArrowheads="1"/>
          </p:cNvPicPr>
          <p:nvPr>
            <p:ph idx="1"/>
          </p:nvPr>
        </p:nvPicPr>
        <p:blipFill>
          <a:blip r:embed="rId2"/>
          <a:srcRect/>
          <a:stretch>
            <a:fillRect/>
          </a:stretch>
        </p:blipFill>
        <p:spPr bwMode="auto">
          <a:xfrm>
            <a:off x="457200" y="1776175"/>
            <a:ext cx="8229600" cy="46232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
            <a:ext cx="8229600" cy="1428735"/>
          </a:xfrm>
        </p:spPr>
        <p:txBody>
          <a:bodyPr>
            <a:normAutofit fontScale="92500"/>
          </a:bodyPr>
          <a:lstStyle/>
          <a:p>
            <a:pPr algn="ctr">
              <a:buNone/>
            </a:pPr>
            <a:r>
              <a:rPr lang="el-GR" sz="2600" dirty="0" smtClean="0">
                <a:solidFill>
                  <a:schemeClr val="bg1"/>
                </a:solidFill>
              </a:rPr>
              <a:t>Οι εδαφικές διεκδικήσεις δεν τελείωσαν εδώ, αλλά συνεχίστηκαν και στις αρχές του 20</a:t>
            </a:r>
            <a:r>
              <a:rPr lang="el-GR" sz="2600" baseline="30000" dirty="0" smtClean="0">
                <a:solidFill>
                  <a:schemeClr val="bg1"/>
                </a:solidFill>
              </a:rPr>
              <a:t>ου</a:t>
            </a:r>
            <a:r>
              <a:rPr lang="el-GR" sz="2600" dirty="0" smtClean="0">
                <a:solidFill>
                  <a:schemeClr val="bg1"/>
                </a:solidFill>
              </a:rPr>
              <a:t> αιώνα με τους Βαλκανικούς Πολέμους καθώς και τον Πρώτο Παγκόσμιο.  </a:t>
            </a:r>
          </a:p>
          <a:p>
            <a:endParaRPr lang="el-GR" dirty="0"/>
          </a:p>
        </p:txBody>
      </p:sp>
      <p:pic>
        <p:nvPicPr>
          <p:cNvPr id="4" name="Picture 2" descr="C:\Users\dell\Desktop\εφη1\ιστορία\4η ενότητα\Η κρίση στα Βαλκάνια\εικόνες\wp68e2eea4_0a_01.jpg"/>
          <p:cNvPicPr>
            <a:picLocks noChangeAspect="1" noChangeArrowheads="1"/>
          </p:cNvPicPr>
          <p:nvPr/>
        </p:nvPicPr>
        <p:blipFill>
          <a:blip r:embed="rId2"/>
          <a:srcRect/>
          <a:stretch>
            <a:fillRect/>
          </a:stretch>
        </p:blipFill>
        <p:spPr bwMode="auto">
          <a:xfrm>
            <a:off x="776328" y="1774825"/>
            <a:ext cx="7591344" cy="46259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Ανακεφαλαίωση</a:t>
            </a:r>
            <a:endParaRPr lang="el-GR" dirty="0"/>
          </a:p>
        </p:txBody>
      </p:sp>
      <p:sp>
        <p:nvSpPr>
          <p:cNvPr id="3" name="2 - Θέση περιεχομένου"/>
          <p:cNvSpPr>
            <a:spLocks noGrp="1"/>
          </p:cNvSpPr>
          <p:nvPr>
            <p:ph idx="1"/>
          </p:nvPr>
        </p:nvSpPr>
        <p:spPr>
          <a:xfrm>
            <a:off x="457200" y="2285992"/>
            <a:ext cx="8229600" cy="4114808"/>
          </a:xfrm>
        </p:spPr>
        <p:txBody>
          <a:bodyPr>
            <a:normAutofit/>
          </a:bodyPr>
          <a:lstStyle/>
          <a:p>
            <a:r>
              <a:rPr lang="el-GR" sz="2800" dirty="0" smtClean="0"/>
              <a:t>1830: Απελευθέρωση Ελλάδας (Συνθήκη Λονδίνου)</a:t>
            </a:r>
          </a:p>
          <a:p>
            <a:r>
              <a:rPr lang="el-GR" sz="2800" dirty="0" smtClean="0"/>
              <a:t>1875: Ξεσηκώνονται οι λαοί των Βαλκανίων</a:t>
            </a:r>
          </a:p>
          <a:p>
            <a:r>
              <a:rPr lang="el-GR" sz="2800" dirty="0" smtClean="0"/>
              <a:t>1877: Μπαίνει στον Πόλεμο η Ρωσία</a:t>
            </a:r>
          </a:p>
          <a:p>
            <a:r>
              <a:rPr lang="el-GR" sz="2800" dirty="0" smtClean="0"/>
              <a:t>1878: Συνθήκη του Αγίου Στεφάνου (Μάρτιος)</a:t>
            </a:r>
          </a:p>
          <a:p>
            <a:r>
              <a:rPr lang="el-GR" sz="2800" dirty="0" smtClean="0"/>
              <a:t>1878: Συνθήκη του Βερολίνου (Ιούλιος)</a:t>
            </a:r>
          </a:p>
          <a:p>
            <a:r>
              <a:rPr lang="el-GR" sz="2800" dirty="0" smtClean="0"/>
              <a:t>1885: Προσάρτηση της Ανατολικής Ρωμυλίας στην Βουλγαρία</a:t>
            </a:r>
            <a:endParaRPr lang="el-GR"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Επιτέλους Τέλος</a:t>
            </a:r>
            <a:endParaRPr lang="el-GR" dirty="0"/>
          </a:p>
        </p:txBody>
      </p:sp>
      <p:sp>
        <p:nvSpPr>
          <p:cNvPr id="3" name="2 - Θέση περιεχομένου"/>
          <p:cNvSpPr>
            <a:spLocks noGrp="1"/>
          </p:cNvSpPr>
          <p:nvPr>
            <p:ph idx="1"/>
          </p:nvPr>
        </p:nvSpPr>
        <p:spPr>
          <a:xfrm>
            <a:off x="457200" y="3071810"/>
            <a:ext cx="8229600" cy="3328990"/>
          </a:xfrm>
        </p:spPr>
        <p:txBody>
          <a:bodyPr>
            <a:normAutofit/>
          </a:bodyPr>
          <a:lstStyle/>
          <a:p>
            <a:pPr>
              <a:buNone/>
            </a:pPr>
            <a:r>
              <a:rPr lang="el-GR" sz="4400" dirty="0" smtClean="0"/>
              <a:t>Και από Δευτέρα και πάλι μαζί!!!!!</a:t>
            </a:r>
            <a:endParaRPr lang="el-GR" sz="4400" dirty="0"/>
          </a:p>
        </p:txBody>
      </p:sp>
      <p:pic>
        <p:nvPicPr>
          <p:cNvPr id="4" name="Picture 2" descr="C:\Users\dell\Desktop\εφη1\ιστορία\4η ενότητα\Η κρίση στα Βαλκάνια\εικόνες\935ec2665e24e4e796d0fae54f29a7a6.jpg"/>
          <p:cNvPicPr>
            <a:picLocks noChangeAspect="1" noChangeArrowheads="1"/>
          </p:cNvPicPr>
          <p:nvPr/>
        </p:nvPicPr>
        <p:blipFill>
          <a:blip r:embed="rId2"/>
          <a:srcRect/>
          <a:stretch>
            <a:fillRect/>
          </a:stretch>
        </p:blipFill>
        <p:spPr bwMode="auto">
          <a:xfrm>
            <a:off x="6500826" y="3786190"/>
            <a:ext cx="2425696" cy="287794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εφη1\ιστορία\4η ενότητα\Η κρίση στα Βαλκάνια\εικόνες\wp67982aba_0a_01.jpg"/>
          <p:cNvPicPr>
            <a:picLocks noGrp="1" noChangeAspect="1" noChangeArrowheads="1"/>
          </p:cNvPicPr>
          <p:nvPr>
            <p:ph idx="1"/>
          </p:nvPr>
        </p:nvPicPr>
        <p:blipFill>
          <a:blip r:embed="rId2"/>
          <a:srcRect/>
          <a:stretch>
            <a:fillRect/>
          </a:stretch>
        </p:blipFill>
        <p:spPr bwMode="auto">
          <a:xfrm>
            <a:off x="0" y="0"/>
            <a:ext cx="9144000" cy="67151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Κρίση στα Βαλκάνια</a:t>
            </a:r>
            <a:endParaRPr lang="el-GR" dirty="0"/>
          </a:p>
        </p:txBody>
      </p:sp>
      <p:sp>
        <p:nvSpPr>
          <p:cNvPr id="5" name="4 - Θέση περιεχομένου"/>
          <p:cNvSpPr>
            <a:spLocks noGrp="1"/>
          </p:cNvSpPr>
          <p:nvPr>
            <p:ph idx="1"/>
          </p:nvPr>
        </p:nvSpPr>
        <p:spPr/>
        <p:txBody>
          <a:bodyPr/>
          <a:lstStyle/>
          <a:p>
            <a:pPr algn="ctr">
              <a:buNone/>
            </a:pPr>
            <a:r>
              <a:rPr lang="el-GR" dirty="0" smtClean="0"/>
              <a:t>Το γεγονός αυτό σε συνδυασμό με την παρακμή της Αυτοκρατορίας, παρακινεί και άλλους λαούς να εξεγερθούν και να διεκδικήσουν την ελευθερία τους. Τα συμφέροντα όμως των Μεγάλων Δυνάμεων περιπλέκουν ακόμα περισσότερο την κατάσταση. </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dell\Desktop\εφη1\ιστορία\4η ενότητα\Η κρίση στα Βαλκάνια\εικόνες\wp89ff4417_0a_01.jpg"/>
          <p:cNvPicPr>
            <a:picLocks noGrp="1" noChangeAspect="1" noChangeArrowheads="1"/>
          </p:cNvPicPr>
          <p:nvPr>
            <p:ph idx="1"/>
          </p:nvPr>
        </p:nvPicPr>
        <p:blipFill>
          <a:blip r:embed="rId2"/>
          <a:srcRect/>
          <a:stretch>
            <a:fillRect/>
          </a:stretch>
        </p:blipFill>
        <p:spPr bwMode="auto">
          <a:xfrm>
            <a:off x="0" y="0"/>
            <a:ext cx="9001156"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Επαναστάσεις στα Βαλκάνια</a:t>
            </a:r>
            <a:endParaRPr lang="el-GR" dirty="0"/>
          </a:p>
        </p:txBody>
      </p:sp>
      <p:pic>
        <p:nvPicPr>
          <p:cNvPr id="11266" name="Picture 2" descr="C:\Users\dell\Desktop\εφη1\ιστορία\4η ενότητα\Η κρίση στα Βαλκάνια\εικόνες\wpeac90940_0a_01.jpg"/>
          <p:cNvPicPr>
            <a:picLocks noGrp="1" noChangeAspect="1" noChangeArrowheads="1"/>
          </p:cNvPicPr>
          <p:nvPr>
            <p:ph idx="1"/>
          </p:nvPr>
        </p:nvPicPr>
        <p:blipFill>
          <a:blip r:embed="rId2"/>
          <a:srcRect/>
          <a:stretch>
            <a:fillRect/>
          </a:stretch>
        </p:blipFill>
        <p:spPr bwMode="auto">
          <a:xfrm>
            <a:off x="2704536" y="1774825"/>
            <a:ext cx="3734928" cy="46259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lgn="ctr">
              <a:buNone/>
            </a:pPr>
            <a:r>
              <a:rPr lang="el-GR" dirty="0" smtClean="0"/>
              <a:t>Καθώς ο 19</a:t>
            </a:r>
            <a:r>
              <a:rPr lang="el-GR" baseline="30000" dirty="0" smtClean="0"/>
              <a:t>ος</a:t>
            </a:r>
            <a:r>
              <a:rPr lang="el-GR" dirty="0" smtClean="0"/>
              <a:t> Αιώνας πλησίαζε προς το τέλος του, και καθώς η Οθωμανική Αυτοκρατορία αποδυναμωνόταν, οι εδαφικές διεκδικήσεις των Λαών μεγάλωναν. </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dell\Desktop\εφη1\ιστορία\4η ενότητα\Η κρίση στα Βαλκάνια\εικόνες\wpb4605ef1_0a_0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Ανατολικό Ζήτημα</a:t>
            </a:r>
            <a:endParaRPr lang="el-GR" dirty="0"/>
          </a:p>
        </p:txBody>
      </p:sp>
      <p:sp>
        <p:nvSpPr>
          <p:cNvPr id="3" name="2 - Θέση περιεχομένου"/>
          <p:cNvSpPr>
            <a:spLocks noGrp="1"/>
          </p:cNvSpPr>
          <p:nvPr>
            <p:ph idx="1"/>
          </p:nvPr>
        </p:nvSpPr>
        <p:spPr/>
        <p:txBody>
          <a:bodyPr/>
          <a:lstStyle/>
          <a:p>
            <a:pPr algn="ctr">
              <a:buNone/>
            </a:pPr>
            <a:r>
              <a:rPr lang="el-GR" dirty="0" smtClean="0"/>
              <a:t>Όλη αυτή η αναστάτωση στα Βαλκάνια που κράτησε από τα μέσα του 18</a:t>
            </a:r>
            <a:r>
              <a:rPr lang="el-GR" baseline="30000" dirty="0" smtClean="0"/>
              <a:t>ου</a:t>
            </a:r>
            <a:r>
              <a:rPr lang="el-GR" dirty="0" smtClean="0"/>
              <a:t> αιώνα ως τις αρχές του 20</a:t>
            </a:r>
            <a:r>
              <a:rPr lang="el-GR" baseline="30000" dirty="0" smtClean="0"/>
              <a:t>ου</a:t>
            </a:r>
            <a:r>
              <a:rPr lang="el-GR" dirty="0" smtClean="0"/>
              <a:t>, ονομάστηκε Ανατολικό Ζήτημα. </a:t>
            </a:r>
          </a:p>
          <a:p>
            <a:endParaRPr lang="el-GR" dirty="0"/>
          </a:p>
        </p:txBody>
      </p:sp>
      <p:pic>
        <p:nvPicPr>
          <p:cNvPr id="4" name="Picture 2" descr="C:\Users\dell\Desktop\εφη1\ιστορία\4η ενότητα\Η κρίση στα Βαλκάνια\εικόνες\wp0eaac3c5_0a_01.jpg"/>
          <p:cNvPicPr>
            <a:picLocks noChangeAspect="1" noChangeArrowheads="1"/>
          </p:cNvPicPr>
          <p:nvPr/>
        </p:nvPicPr>
        <p:blipFill>
          <a:blip r:embed="rId2"/>
          <a:srcRect/>
          <a:stretch>
            <a:fillRect/>
          </a:stretch>
        </p:blipFill>
        <p:spPr bwMode="auto">
          <a:xfrm>
            <a:off x="2654734" y="3929066"/>
            <a:ext cx="4093712" cy="265747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Λειτουργική μονάδα">
  <a:themeElements>
    <a:clrScheme name="Λειτουργική μονάδα">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Λειτουργική μονάδα">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Λειτουργική μονάδ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121</TotalTime>
  <Words>432</Words>
  <PresentationFormat>Προβολή στην οθόνη (4:3)</PresentationFormat>
  <Paragraphs>39</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Λειτουργική μονάδα</vt:lpstr>
      <vt:lpstr>Η κρίση στα Βαλκάνια</vt:lpstr>
      <vt:lpstr>1830: Ελληνική Ανεξαρτησία </vt:lpstr>
      <vt:lpstr>Διαφάνεια 3</vt:lpstr>
      <vt:lpstr>Κρίση στα Βαλκάνια</vt:lpstr>
      <vt:lpstr>Διαφάνεια 5</vt:lpstr>
      <vt:lpstr>Επαναστάσεις στα Βαλκάνια</vt:lpstr>
      <vt:lpstr>Διαφάνεια 7</vt:lpstr>
      <vt:lpstr>Διαφάνεια 8</vt:lpstr>
      <vt:lpstr>Ανατολικό Ζήτημα</vt:lpstr>
      <vt:lpstr>Διαφάνεια 10</vt:lpstr>
      <vt:lpstr>1877: Στον πόλεμο και η Ρωσία</vt:lpstr>
      <vt:lpstr>Διαφάνεια 12</vt:lpstr>
      <vt:lpstr>Ρωσοτουρκικός Πόλεμος</vt:lpstr>
      <vt:lpstr>Συνθήκη του Αγίου Στεφάνου</vt:lpstr>
      <vt:lpstr> </vt:lpstr>
      <vt:lpstr>Συνθήκη του Βερολίνου</vt:lpstr>
      <vt:lpstr>Διαφάνεια 17</vt:lpstr>
      <vt:lpstr>Συνθήκη του Βερολίνου</vt:lpstr>
      <vt:lpstr>Υπογραφή της Συνθήκης του Βερολίνου</vt:lpstr>
      <vt:lpstr>Επιστράτευση 1885</vt:lpstr>
      <vt:lpstr>Διαφάνεια 21</vt:lpstr>
      <vt:lpstr>Διαφάνεια 22</vt:lpstr>
      <vt:lpstr>Ανακεφαλαίωση</vt:lpstr>
      <vt:lpstr>Επιτέλους Τέλος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κρίση στα Βαλκάνια</dc:title>
  <dc:creator>dell</dc:creator>
  <cp:lastModifiedBy>dell</cp:lastModifiedBy>
  <cp:revision>14</cp:revision>
  <dcterms:created xsi:type="dcterms:W3CDTF">2020-05-25T08:19:31Z</dcterms:created>
  <dcterms:modified xsi:type="dcterms:W3CDTF">2020-05-25T10:35:54Z</dcterms:modified>
</cp:coreProperties>
</file>