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rts/chart16.xml" ContentType="application/vnd.openxmlformats-officedocument.drawingml.char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6" r:id="rId4"/>
    <p:sldId id="267" r:id="rId5"/>
    <p:sldId id="272" r:id="rId6"/>
    <p:sldId id="273" r:id="rId7"/>
    <p:sldId id="271" r:id="rId8"/>
    <p:sldId id="274" r:id="rId9"/>
    <p:sldId id="275" r:id="rId10"/>
    <p:sldId id="258" r:id="rId11"/>
    <p:sldId id="259" r:id="rId12"/>
    <p:sldId id="260" r:id="rId13"/>
    <p:sldId id="261" r:id="rId14"/>
    <p:sldId id="262" r:id="rId15"/>
    <p:sldId id="263" r:id="rId16"/>
    <p:sldId id="264" r:id="rId17"/>
    <p:sldId id="265" r:id="rId18"/>
    <p:sldId id="268" r:id="rId19"/>
    <p:sldId id="269"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73"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914;&#953;&#946;&#955;&#943;&#959;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12"/>
  <c:chart>
    <c:title>
      <c:tx>
        <c:rich>
          <a:bodyPr/>
          <a:lstStyle/>
          <a:p>
            <a:pPr>
              <a:defRPr/>
            </a:pPr>
            <a:r>
              <a:rPr lang="el-GR"/>
              <a:t>ΔΙΔΑΣΚΑΛΙΑ ΜΕ </a:t>
            </a:r>
            <a:r>
              <a:rPr lang="en-US"/>
              <a:t>APPLICATIONS</a:t>
            </a:r>
            <a:r>
              <a:rPr lang="el-GR"/>
              <a:t> </a:t>
            </a:r>
          </a:p>
        </c:rich>
      </c:tx>
      <c:layout/>
    </c:title>
    <c:plotArea>
      <c:layout/>
      <c:barChart>
        <c:barDir val="bar"/>
        <c:grouping val="stacked"/>
        <c:ser>
          <c:idx val="0"/>
          <c:order val="0"/>
          <c:cat>
            <c:strRef>
              <c:f>Φύλλο1!$A$1:$A$5</c:f>
              <c:strCache>
                <c:ptCount val="5"/>
                <c:pt idx="0">
                  <c:v>ΚΑΘΟΛΟΥ</c:v>
                </c:pt>
                <c:pt idx="1">
                  <c:v>ΛΙΓΟ</c:v>
                </c:pt>
                <c:pt idx="2">
                  <c:v>ΜΕΤΡΙΑ</c:v>
                </c:pt>
                <c:pt idx="3">
                  <c:v>ΠΟΛΎ</c:v>
                </c:pt>
                <c:pt idx="4">
                  <c:v>ΠΑΡΑ ΠΟΛΎ</c:v>
                </c:pt>
              </c:strCache>
            </c:strRef>
          </c:cat>
          <c:val>
            <c:numRef>
              <c:f>Φύλλο1!$B$1:$B$5</c:f>
              <c:numCache>
                <c:formatCode>General</c:formatCode>
                <c:ptCount val="5"/>
                <c:pt idx="0">
                  <c:v>0</c:v>
                </c:pt>
                <c:pt idx="1">
                  <c:v>0</c:v>
                </c:pt>
                <c:pt idx="2">
                  <c:v>0</c:v>
                </c:pt>
                <c:pt idx="3">
                  <c:v>3</c:v>
                </c:pt>
                <c:pt idx="4">
                  <c:v>14</c:v>
                </c:pt>
              </c:numCache>
            </c:numRef>
          </c:val>
        </c:ser>
        <c:gapWidth val="95"/>
        <c:overlap val="100"/>
        <c:axId val="183569792"/>
        <c:axId val="47391872"/>
      </c:barChart>
      <c:catAx>
        <c:axId val="183569792"/>
        <c:scaling>
          <c:orientation val="minMax"/>
        </c:scaling>
        <c:axPos val="l"/>
        <c:majorTickMark val="none"/>
        <c:tickLblPos val="nextTo"/>
        <c:crossAx val="47391872"/>
        <c:crosses val="autoZero"/>
        <c:auto val="1"/>
        <c:lblAlgn val="ctr"/>
        <c:lblOffset val="100"/>
      </c:catAx>
      <c:valAx>
        <c:axId val="47391872"/>
        <c:scaling>
          <c:orientation val="minMax"/>
        </c:scaling>
        <c:axPos val="b"/>
        <c:majorGridlines/>
        <c:numFmt formatCode="General" sourceLinked="1"/>
        <c:majorTickMark val="none"/>
        <c:tickLblPos val="nextTo"/>
        <c:crossAx val="183569792"/>
        <c:crosses val="autoZero"/>
        <c:crossBetween val="between"/>
      </c:valAx>
      <c:dTable>
        <c:showHorzBorder val="1"/>
        <c:showVertBorder val="1"/>
        <c:showOutline val="1"/>
        <c:showKeys val="1"/>
      </c:dTable>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l-GR"/>
  <c:style val="4"/>
  <c:chart>
    <c:title>
      <c:tx>
        <c:rich>
          <a:bodyPr/>
          <a:lstStyle/>
          <a:p>
            <a:pPr>
              <a:defRPr/>
            </a:pPr>
            <a:r>
              <a:rPr lang="el-GR"/>
              <a:t>ΔΙΔΑΣΚΑΛΙΑ ΜΕ </a:t>
            </a:r>
            <a:r>
              <a:rPr lang="en-US"/>
              <a:t>APPLICATIONS</a:t>
            </a:r>
            <a:endParaRPr lang="el-GR"/>
          </a:p>
        </c:rich>
      </c:tx>
      <c:layout/>
    </c:title>
    <c:plotArea>
      <c:layout/>
      <c:barChart>
        <c:barDir val="bar"/>
        <c:grouping val="stacked"/>
        <c:ser>
          <c:idx val="0"/>
          <c:order val="0"/>
          <c:cat>
            <c:strRef>
              <c:f>Φύλλο8!$A$1:$A$10</c:f>
              <c:strCache>
                <c:ptCount val="10"/>
                <c:pt idx="0">
                  <c:v>ΈΝΑ (1)</c:v>
                </c:pt>
                <c:pt idx="1">
                  <c:v>ΔΥΟ (2)</c:v>
                </c:pt>
                <c:pt idx="2">
                  <c:v>ΤΡΙΑ (3)</c:v>
                </c:pt>
                <c:pt idx="3">
                  <c:v>ΤΕΣΣΕΡΑ (4)</c:v>
                </c:pt>
                <c:pt idx="4">
                  <c:v>ΠΕΝΤΕ (5)</c:v>
                </c:pt>
                <c:pt idx="5">
                  <c:v>ΕΞΙ (6)</c:v>
                </c:pt>
                <c:pt idx="6">
                  <c:v>ΕΦΤΑ (7)</c:v>
                </c:pt>
                <c:pt idx="7">
                  <c:v>ΟΧΤΩ (8)</c:v>
                </c:pt>
                <c:pt idx="8">
                  <c:v>ΕΝΝΙΑ (9)</c:v>
                </c:pt>
                <c:pt idx="9">
                  <c:v>ΔΕΚΑ (10)</c:v>
                </c:pt>
              </c:strCache>
            </c:strRef>
          </c:cat>
          <c:val>
            <c:numRef>
              <c:f>Φύλλο8!$B$1:$B$10</c:f>
              <c:numCache>
                <c:formatCode>General</c:formatCode>
                <c:ptCount val="10"/>
                <c:pt idx="0">
                  <c:v>0</c:v>
                </c:pt>
                <c:pt idx="1">
                  <c:v>0</c:v>
                </c:pt>
                <c:pt idx="2">
                  <c:v>0</c:v>
                </c:pt>
                <c:pt idx="3">
                  <c:v>0</c:v>
                </c:pt>
                <c:pt idx="4">
                  <c:v>0</c:v>
                </c:pt>
                <c:pt idx="5">
                  <c:v>0</c:v>
                </c:pt>
                <c:pt idx="6">
                  <c:v>0</c:v>
                </c:pt>
                <c:pt idx="7">
                  <c:v>3</c:v>
                </c:pt>
                <c:pt idx="8">
                  <c:v>4</c:v>
                </c:pt>
                <c:pt idx="9">
                  <c:v>10</c:v>
                </c:pt>
              </c:numCache>
            </c:numRef>
          </c:val>
        </c:ser>
        <c:gapWidth val="55"/>
        <c:overlap val="100"/>
        <c:axId val="46630784"/>
        <c:axId val="46632320"/>
      </c:barChart>
      <c:catAx>
        <c:axId val="46630784"/>
        <c:scaling>
          <c:orientation val="minMax"/>
        </c:scaling>
        <c:axPos val="l"/>
        <c:majorTickMark val="none"/>
        <c:tickLblPos val="nextTo"/>
        <c:crossAx val="46632320"/>
        <c:crosses val="autoZero"/>
        <c:auto val="1"/>
        <c:lblAlgn val="ctr"/>
        <c:lblOffset val="100"/>
      </c:catAx>
      <c:valAx>
        <c:axId val="46632320"/>
        <c:scaling>
          <c:orientation val="minMax"/>
        </c:scaling>
        <c:axPos val="b"/>
        <c:majorGridlines/>
        <c:numFmt formatCode="General" sourceLinked="1"/>
        <c:majorTickMark val="none"/>
        <c:tickLblPos val="nextTo"/>
        <c:crossAx val="46630784"/>
        <c:crosses val="autoZero"/>
        <c:crossBetween val="between"/>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 ΔΙΔΑΣΚΑΛΙΑ</a:t>
            </a:r>
          </a:p>
        </c:rich>
      </c:tx>
      <c:layout/>
    </c:title>
    <c:plotArea>
      <c:layout/>
      <c:barChart>
        <c:barDir val="bar"/>
        <c:grouping val="clustered"/>
        <c:ser>
          <c:idx val="0"/>
          <c:order val="0"/>
          <c:cat>
            <c:strRef>
              <c:f>Φύλλο9!$A$1:$A$5</c:f>
              <c:strCache>
                <c:ptCount val="5"/>
                <c:pt idx="0">
                  <c:v>ΚΑΘΟΛΟΥ</c:v>
                </c:pt>
                <c:pt idx="1">
                  <c:v>ΛΙΓΟ</c:v>
                </c:pt>
                <c:pt idx="2">
                  <c:v>ΜΕΤΡΙΑ</c:v>
                </c:pt>
                <c:pt idx="3">
                  <c:v>ΠΟΛΎ</c:v>
                </c:pt>
                <c:pt idx="4">
                  <c:v>ΠΑΡΑ ΠΟΛΎ</c:v>
                </c:pt>
              </c:strCache>
            </c:strRef>
          </c:cat>
          <c:val>
            <c:numRef>
              <c:f>Φύλλο9!$B$1:$B$5</c:f>
              <c:numCache>
                <c:formatCode>General</c:formatCode>
                <c:ptCount val="5"/>
                <c:pt idx="0">
                  <c:v>1</c:v>
                </c:pt>
                <c:pt idx="1">
                  <c:v>7</c:v>
                </c:pt>
                <c:pt idx="2">
                  <c:v>3</c:v>
                </c:pt>
                <c:pt idx="3">
                  <c:v>6</c:v>
                </c:pt>
                <c:pt idx="4">
                  <c:v>0</c:v>
                </c:pt>
              </c:numCache>
            </c:numRef>
          </c:val>
        </c:ser>
        <c:axId val="46472576"/>
        <c:axId val="46474368"/>
      </c:barChart>
      <c:catAx>
        <c:axId val="46472576"/>
        <c:scaling>
          <c:orientation val="minMax"/>
        </c:scaling>
        <c:axPos val="l"/>
        <c:majorTickMark val="none"/>
        <c:tickLblPos val="nextTo"/>
        <c:crossAx val="46474368"/>
        <c:crosses val="autoZero"/>
        <c:auto val="1"/>
        <c:lblAlgn val="ctr"/>
        <c:lblOffset val="100"/>
      </c:catAx>
      <c:valAx>
        <c:axId val="46474368"/>
        <c:scaling>
          <c:orientation val="minMax"/>
        </c:scaling>
        <c:axPos val="b"/>
        <c:majorGridlines/>
        <c:numFmt formatCode="General" sourceLinked="1"/>
        <c:majorTickMark val="none"/>
        <c:tickLblPos val="nextTo"/>
        <c:crossAx val="46472576"/>
        <c:crosses val="autoZero"/>
        <c:crossBetween val="between"/>
      </c:valAx>
      <c:dTable>
        <c:showHorzBorder val="1"/>
        <c:showVertBorder val="1"/>
        <c:showOutline val="1"/>
        <c:showKeys val="1"/>
      </c:dTable>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l-GR"/>
  <c:style val="4"/>
  <c:chart>
    <c:title>
      <c:tx>
        <c:rich>
          <a:bodyPr/>
          <a:lstStyle/>
          <a:p>
            <a:pPr>
              <a:defRPr/>
            </a:pPr>
            <a:r>
              <a:rPr lang="el-GR"/>
              <a:t>ΔΙΔΑΣΚΑΛΙΑ ΜΕ </a:t>
            </a:r>
            <a:r>
              <a:rPr lang="en-US"/>
              <a:t>APPLICATIONS</a:t>
            </a:r>
            <a:endParaRPr lang="el-GR"/>
          </a:p>
        </c:rich>
      </c:tx>
      <c:layout/>
    </c:title>
    <c:plotArea>
      <c:layout/>
      <c:barChart>
        <c:barDir val="bar"/>
        <c:grouping val="clustered"/>
        <c:ser>
          <c:idx val="0"/>
          <c:order val="0"/>
          <c:cat>
            <c:strRef>
              <c:f>Φύλλο10!$A$1:$A$5</c:f>
              <c:strCache>
                <c:ptCount val="5"/>
                <c:pt idx="0">
                  <c:v>ΚΑΘΟΛΟΥ</c:v>
                </c:pt>
                <c:pt idx="1">
                  <c:v>ΛΙΓΟ</c:v>
                </c:pt>
                <c:pt idx="2">
                  <c:v>ΜΕΤΡΙΑ</c:v>
                </c:pt>
                <c:pt idx="3">
                  <c:v>ΠΟΛΎ</c:v>
                </c:pt>
                <c:pt idx="4">
                  <c:v>ΠΑΡΑ ΠΟΛΎ</c:v>
                </c:pt>
              </c:strCache>
            </c:strRef>
          </c:cat>
          <c:val>
            <c:numRef>
              <c:f>Φύλλο10!$B$1:$B$5</c:f>
              <c:numCache>
                <c:formatCode>General</c:formatCode>
                <c:ptCount val="5"/>
                <c:pt idx="0">
                  <c:v>0</c:v>
                </c:pt>
                <c:pt idx="1">
                  <c:v>1</c:v>
                </c:pt>
                <c:pt idx="2">
                  <c:v>0</c:v>
                </c:pt>
                <c:pt idx="3">
                  <c:v>7</c:v>
                </c:pt>
                <c:pt idx="4">
                  <c:v>9</c:v>
                </c:pt>
              </c:numCache>
            </c:numRef>
          </c:val>
        </c:ser>
        <c:axId val="46495616"/>
        <c:axId val="46497152"/>
      </c:barChart>
      <c:catAx>
        <c:axId val="46495616"/>
        <c:scaling>
          <c:orientation val="minMax"/>
        </c:scaling>
        <c:axPos val="l"/>
        <c:majorTickMark val="none"/>
        <c:tickLblPos val="nextTo"/>
        <c:crossAx val="46497152"/>
        <c:crosses val="autoZero"/>
        <c:auto val="1"/>
        <c:lblAlgn val="ctr"/>
        <c:lblOffset val="100"/>
      </c:catAx>
      <c:valAx>
        <c:axId val="46497152"/>
        <c:scaling>
          <c:orientation val="minMax"/>
        </c:scaling>
        <c:axPos val="b"/>
        <c:majorGridlines/>
        <c:numFmt formatCode="General" sourceLinked="1"/>
        <c:majorTickMark val="none"/>
        <c:tickLblPos val="nextTo"/>
        <c:crossAx val="46495616"/>
        <c:crosses val="autoZero"/>
        <c:crossBetween val="between"/>
      </c:valAx>
      <c:dTable>
        <c:showHorzBorder val="1"/>
        <c:showVertBorder val="1"/>
        <c:showOutline val="1"/>
        <c:showKeys val="1"/>
      </c:dTable>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a:t>
            </a:r>
            <a:r>
              <a:rPr lang="el-GR" baseline="0"/>
              <a:t> ΔΙΔΑΣΚΑΛΙΑ</a:t>
            </a:r>
            <a:endParaRPr lang="el-GR"/>
          </a:p>
        </c:rich>
      </c:tx>
      <c:layout/>
    </c:title>
    <c:plotArea>
      <c:layout/>
      <c:barChart>
        <c:barDir val="bar"/>
        <c:grouping val="clustered"/>
        <c:ser>
          <c:idx val="0"/>
          <c:order val="0"/>
          <c:cat>
            <c:strRef>
              <c:f>Φύλλο11!$A$1:$A$5</c:f>
              <c:strCache>
                <c:ptCount val="5"/>
                <c:pt idx="0">
                  <c:v>ΚΑΘΟΛΟΥ</c:v>
                </c:pt>
                <c:pt idx="1">
                  <c:v>ΛΙΓΟ</c:v>
                </c:pt>
                <c:pt idx="2">
                  <c:v>ΜΕΤΡΙΑ</c:v>
                </c:pt>
                <c:pt idx="3">
                  <c:v>ΠΟΛΎ</c:v>
                </c:pt>
                <c:pt idx="4">
                  <c:v>ΠΑΡΑ ΠΟΛΎ</c:v>
                </c:pt>
              </c:strCache>
            </c:strRef>
          </c:cat>
          <c:val>
            <c:numRef>
              <c:f>Φύλλο11!$B$1:$B$5</c:f>
              <c:numCache>
                <c:formatCode>General</c:formatCode>
                <c:ptCount val="5"/>
                <c:pt idx="0">
                  <c:v>7</c:v>
                </c:pt>
                <c:pt idx="1">
                  <c:v>1</c:v>
                </c:pt>
                <c:pt idx="2">
                  <c:v>2</c:v>
                </c:pt>
                <c:pt idx="3">
                  <c:v>4</c:v>
                </c:pt>
                <c:pt idx="4">
                  <c:v>3</c:v>
                </c:pt>
              </c:numCache>
            </c:numRef>
          </c:val>
        </c:ser>
        <c:axId val="46528000"/>
        <c:axId val="45103360"/>
      </c:barChart>
      <c:catAx>
        <c:axId val="46528000"/>
        <c:scaling>
          <c:orientation val="minMax"/>
        </c:scaling>
        <c:axPos val="l"/>
        <c:majorTickMark val="none"/>
        <c:tickLblPos val="nextTo"/>
        <c:crossAx val="45103360"/>
        <c:crosses val="autoZero"/>
        <c:auto val="1"/>
        <c:lblAlgn val="ctr"/>
        <c:lblOffset val="100"/>
      </c:catAx>
      <c:valAx>
        <c:axId val="45103360"/>
        <c:scaling>
          <c:orientation val="minMax"/>
        </c:scaling>
        <c:axPos val="b"/>
        <c:majorGridlines/>
        <c:numFmt formatCode="General" sourceLinked="1"/>
        <c:majorTickMark val="none"/>
        <c:tickLblPos val="nextTo"/>
        <c:crossAx val="46528000"/>
        <c:crosses val="autoZero"/>
        <c:crossBetween val="between"/>
      </c:valAx>
      <c:dTable>
        <c:showHorzBorder val="1"/>
        <c:showVertBorder val="1"/>
        <c:showOutline val="1"/>
        <c:showKeys val="1"/>
      </c:dTable>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l-GR"/>
  <c:style val="4"/>
  <c:chart>
    <c:title>
      <c:tx>
        <c:rich>
          <a:bodyPr/>
          <a:lstStyle/>
          <a:p>
            <a:pPr>
              <a:defRPr/>
            </a:pPr>
            <a:r>
              <a:rPr lang="el-GR"/>
              <a:t>ΔΙΔΑΣΚΑΛΙΑ</a:t>
            </a:r>
            <a:r>
              <a:rPr lang="el-GR" baseline="0"/>
              <a:t> ΜΕ </a:t>
            </a:r>
            <a:r>
              <a:rPr lang="en-US" baseline="0"/>
              <a:t>APPLICATIONS</a:t>
            </a:r>
            <a:endParaRPr lang="el-GR"/>
          </a:p>
        </c:rich>
      </c:tx>
      <c:layout/>
    </c:title>
    <c:plotArea>
      <c:layout/>
      <c:barChart>
        <c:barDir val="bar"/>
        <c:grouping val="clustered"/>
        <c:ser>
          <c:idx val="0"/>
          <c:order val="0"/>
          <c:cat>
            <c:strRef>
              <c:f>Φύλλο12!$A$1:$A$5</c:f>
              <c:strCache>
                <c:ptCount val="5"/>
                <c:pt idx="0">
                  <c:v>ΚΑΘΟΛΟΥ</c:v>
                </c:pt>
                <c:pt idx="1">
                  <c:v>ΛΙΓΟ</c:v>
                </c:pt>
                <c:pt idx="2">
                  <c:v>ΜΕΤΡΙΑ</c:v>
                </c:pt>
                <c:pt idx="3">
                  <c:v>ΠΟΛΎ</c:v>
                </c:pt>
                <c:pt idx="4">
                  <c:v>ΠΑΡΑ ΠΟΛΎ</c:v>
                </c:pt>
              </c:strCache>
            </c:strRef>
          </c:cat>
          <c:val>
            <c:numRef>
              <c:f>Φύλλο12!$B$1:$B$5</c:f>
              <c:numCache>
                <c:formatCode>General</c:formatCode>
                <c:ptCount val="5"/>
                <c:pt idx="0">
                  <c:v>0</c:v>
                </c:pt>
                <c:pt idx="1">
                  <c:v>0</c:v>
                </c:pt>
                <c:pt idx="2">
                  <c:v>1</c:v>
                </c:pt>
                <c:pt idx="3">
                  <c:v>4</c:v>
                </c:pt>
                <c:pt idx="4">
                  <c:v>12</c:v>
                </c:pt>
              </c:numCache>
            </c:numRef>
          </c:val>
        </c:ser>
        <c:axId val="45132800"/>
        <c:axId val="45142784"/>
      </c:barChart>
      <c:catAx>
        <c:axId val="45132800"/>
        <c:scaling>
          <c:orientation val="minMax"/>
        </c:scaling>
        <c:axPos val="l"/>
        <c:majorTickMark val="none"/>
        <c:tickLblPos val="nextTo"/>
        <c:crossAx val="45142784"/>
        <c:crosses val="autoZero"/>
        <c:auto val="1"/>
        <c:lblAlgn val="ctr"/>
        <c:lblOffset val="100"/>
      </c:catAx>
      <c:valAx>
        <c:axId val="45142784"/>
        <c:scaling>
          <c:orientation val="minMax"/>
        </c:scaling>
        <c:axPos val="b"/>
        <c:majorGridlines/>
        <c:numFmt formatCode="General" sourceLinked="1"/>
        <c:majorTickMark val="none"/>
        <c:tickLblPos val="nextTo"/>
        <c:crossAx val="45132800"/>
        <c:crosses val="autoZero"/>
        <c:crossBetween val="between"/>
      </c:valAx>
      <c:dTable>
        <c:showHorzBorder val="1"/>
        <c:showVertBorder val="1"/>
        <c:showOutline val="1"/>
        <c:showKeys val="1"/>
      </c:dTable>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a:t>
            </a:r>
            <a:r>
              <a:rPr lang="el-GR" baseline="0"/>
              <a:t> ΔΙΔΑΣΚΑΛΙΑ</a:t>
            </a:r>
            <a:endParaRPr lang="el-GR"/>
          </a:p>
        </c:rich>
      </c:tx>
      <c:layout/>
    </c:title>
    <c:plotArea>
      <c:layout/>
      <c:barChart>
        <c:barDir val="bar"/>
        <c:grouping val="clustered"/>
        <c:ser>
          <c:idx val="0"/>
          <c:order val="0"/>
          <c:cat>
            <c:strRef>
              <c:f>Φύλλο13!$A$1:$A$5</c:f>
              <c:strCache>
                <c:ptCount val="5"/>
                <c:pt idx="0">
                  <c:v>ΣΙΓΟΥΡΑ ΌΧΙ</c:v>
                </c:pt>
                <c:pt idx="1">
                  <c:v>ΜΑΛΛΟΝ ΌΧΙ</c:v>
                </c:pt>
                <c:pt idx="2">
                  <c:v>ΙΣΩΣ</c:v>
                </c:pt>
                <c:pt idx="3">
                  <c:v>ΜΑΛΛΟΝ ΝΑΙ</c:v>
                </c:pt>
                <c:pt idx="4">
                  <c:v>ΣΙΓΟΥΡΑ ΝΑΙ</c:v>
                </c:pt>
              </c:strCache>
            </c:strRef>
          </c:cat>
          <c:val>
            <c:numRef>
              <c:f>Φύλλο13!$B$1:$B$5</c:f>
              <c:numCache>
                <c:formatCode>General</c:formatCode>
                <c:ptCount val="5"/>
                <c:pt idx="0">
                  <c:v>2</c:v>
                </c:pt>
                <c:pt idx="1">
                  <c:v>6</c:v>
                </c:pt>
                <c:pt idx="2">
                  <c:v>4</c:v>
                </c:pt>
                <c:pt idx="3">
                  <c:v>3</c:v>
                </c:pt>
                <c:pt idx="4">
                  <c:v>2</c:v>
                </c:pt>
              </c:numCache>
            </c:numRef>
          </c:val>
        </c:ser>
        <c:axId val="46860544"/>
        <c:axId val="46874624"/>
      </c:barChart>
      <c:catAx>
        <c:axId val="46860544"/>
        <c:scaling>
          <c:orientation val="minMax"/>
        </c:scaling>
        <c:axPos val="l"/>
        <c:majorTickMark val="none"/>
        <c:tickLblPos val="nextTo"/>
        <c:crossAx val="46874624"/>
        <c:crosses val="autoZero"/>
        <c:auto val="1"/>
        <c:lblAlgn val="ctr"/>
        <c:lblOffset val="100"/>
      </c:catAx>
      <c:valAx>
        <c:axId val="46874624"/>
        <c:scaling>
          <c:orientation val="minMax"/>
        </c:scaling>
        <c:axPos val="b"/>
        <c:majorGridlines/>
        <c:numFmt formatCode="General" sourceLinked="1"/>
        <c:majorTickMark val="none"/>
        <c:tickLblPos val="nextTo"/>
        <c:crossAx val="46860544"/>
        <c:crosses val="autoZero"/>
        <c:crossBetween val="between"/>
      </c:valAx>
      <c:dTable>
        <c:showHorzBorder val="1"/>
        <c:showVertBorder val="1"/>
        <c:showOutline val="1"/>
        <c:showKeys val="1"/>
      </c:dTable>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l-GR"/>
  <c:style val="4"/>
  <c:chart>
    <c:title>
      <c:tx>
        <c:rich>
          <a:bodyPr/>
          <a:lstStyle/>
          <a:p>
            <a:pPr>
              <a:defRPr/>
            </a:pPr>
            <a:r>
              <a:rPr lang="el-GR"/>
              <a:t>ΔΙΔΑΣΚΑΛΙΑ</a:t>
            </a:r>
            <a:r>
              <a:rPr lang="el-GR" baseline="0"/>
              <a:t> ΜΕ </a:t>
            </a:r>
            <a:r>
              <a:rPr lang="en-US" baseline="0"/>
              <a:t>APPLICATIONS</a:t>
            </a:r>
            <a:endParaRPr lang="el-GR"/>
          </a:p>
        </c:rich>
      </c:tx>
      <c:layout/>
    </c:title>
    <c:plotArea>
      <c:layout/>
      <c:barChart>
        <c:barDir val="bar"/>
        <c:grouping val="clustered"/>
        <c:ser>
          <c:idx val="0"/>
          <c:order val="0"/>
          <c:cat>
            <c:strRef>
              <c:f>Φύλλο14!$A$1:$A$5</c:f>
              <c:strCache>
                <c:ptCount val="5"/>
                <c:pt idx="0">
                  <c:v>ΣΙΓΟΥΡΑ ΌΧΙ</c:v>
                </c:pt>
                <c:pt idx="1">
                  <c:v>ΜΑΛΛΟΝ ΌΧΙ</c:v>
                </c:pt>
                <c:pt idx="2">
                  <c:v>ΙΣΩΣ</c:v>
                </c:pt>
                <c:pt idx="3">
                  <c:v>ΜΑΛΛΟΝ ΝΑΙ</c:v>
                </c:pt>
                <c:pt idx="4">
                  <c:v>ΣΙΓΟΥΡΑ ΝΑΙ</c:v>
                </c:pt>
              </c:strCache>
            </c:strRef>
          </c:cat>
          <c:val>
            <c:numRef>
              <c:f>Φύλλο14!$B$1:$B$5</c:f>
              <c:numCache>
                <c:formatCode>General</c:formatCode>
                <c:ptCount val="5"/>
                <c:pt idx="0">
                  <c:v>0</c:v>
                </c:pt>
                <c:pt idx="1">
                  <c:v>0</c:v>
                </c:pt>
                <c:pt idx="2">
                  <c:v>2</c:v>
                </c:pt>
                <c:pt idx="3">
                  <c:v>4</c:v>
                </c:pt>
                <c:pt idx="4">
                  <c:v>11</c:v>
                </c:pt>
              </c:numCache>
            </c:numRef>
          </c:val>
        </c:ser>
        <c:axId val="46879872"/>
        <c:axId val="46889216"/>
      </c:barChart>
      <c:catAx>
        <c:axId val="46879872"/>
        <c:scaling>
          <c:orientation val="minMax"/>
        </c:scaling>
        <c:axPos val="l"/>
        <c:majorTickMark val="none"/>
        <c:tickLblPos val="nextTo"/>
        <c:crossAx val="46889216"/>
        <c:crosses val="autoZero"/>
        <c:auto val="1"/>
        <c:lblAlgn val="ctr"/>
        <c:lblOffset val="100"/>
      </c:catAx>
      <c:valAx>
        <c:axId val="46889216"/>
        <c:scaling>
          <c:orientation val="minMax"/>
        </c:scaling>
        <c:axPos val="b"/>
        <c:majorGridlines/>
        <c:numFmt formatCode="General" sourceLinked="1"/>
        <c:majorTickMark val="none"/>
        <c:tickLblPos val="nextTo"/>
        <c:crossAx val="46879872"/>
        <c:crosses val="autoZero"/>
        <c:crossBetween val="between"/>
      </c:valAx>
      <c:dTable>
        <c:showHorzBorder val="1"/>
        <c:showVertBorder val="1"/>
        <c:showOutline val="1"/>
        <c:showKeys val="1"/>
      </c:dTable>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a:t>
            </a:r>
            <a:r>
              <a:rPr lang="el-GR" baseline="0"/>
              <a:t> ΔΙΔΑΣΚΑΛΙΑ</a:t>
            </a:r>
            <a:endParaRPr lang="el-GR"/>
          </a:p>
        </c:rich>
      </c:tx>
      <c:layout/>
    </c:title>
    <c:plotArea>
      <c:layout/>
      <c:barChart>
        <c:barDir val="bar"/>
        <c:grouping val="clustered"/>
        <c:ser>
          <c:idx val="0"/>
          <c:order val="0"/>
          <c:cat>
            <c:strRef>
              <c:f>Φύλλο2!$A$1:$A$5</c:f>
              <c:strCache>
                <c:ptCount val="5"/>
                <c:pt idx="0">
                  <c:v>ΚΑΘΟΛΟΥ</c:v>
                </c:pt>
                <c:pt idx="1">
                  <c:v>ΛΙΓΟ</c:v>
                </c:pt>
                <c:pt idx="2">
                  <c:v>ΜΕΤΡΙΑ</c:v>
                </c:pt>
                <c:pt idx="3">
                  <c:v>ΠΟΛΎ</c:v>
                </c:pt>
                <c:pt idx="4">
                  <c:v>ΠΑΡΑ ΠΟΛΎ</c:v>
                </c:pt>
              </c:strCache>
            </c:strRef>
          </c:cat>
          <c:val>
            <c:numRef>
              <c:f>Φύλλο2!$B$1:$B$5</c:f>
              <c:numCache>
                <c:formatCode>General</c:formatCode>
                <c:ptCount val="5"/>
                <c:pt idx="0">
                  <c:v>0</c:v>
                </c:pt>
                <c:pt idx="1">
                  <c:v>1</c:v>
                </c:pt>
                <c:pt idx="2">
                  <c:v>9</c:v>
                </c:pt>
                <c:pt idx="3">
                  <c:v>6</c:v>
                </c:pt>
                <c:pt idx="4">
                  <c:v>1</c:v>
                </c:pt>
              </c:numCache>
            </c:numRef>
          </c:val>
        </c:ser>
        <c:axId val="47433600"/>
        <c:axId val="47435136"/>
      </c:barChart>
      <c:catAx>
        <c:axId val="47433600"/>
        <c:scaling>
          <c:orientation val="minMax"/>
        </c:scaling>
        <c:axPos val="l"/>
        <c:majorTickMark val="none"/>
        <c:tickLblPos val="nextTo"/>
        <c:crossAx val="47435136"/>
        <c:crosses val="autoZero"/>
        <c:auto val="1"/>
        <c:lblAlgn val="ctr"/>
        <c:lblOffset val="100"/>
      </c:catAx>
      <c:valAx>
        <c:axId val="47435136"/>
        <c:scaling>
          <c:orientation val="minMax"/>
        </c:scaling>
        <c:axPos val="b"/>
        <c:majorGridlines/>
        <c:numFmt formatCode="General" sourceLinked="1"/>
        <c:majorTickMark val="none"/>
        <c:tickLblPos val="nextTo"/>
        <c:crossAx val="47433600"/>
        <c:crosses val="autoZero"/>
        <c:crossBetween val="between"/>
      </c:valAx>
      <c:dTable>
        <c:showHorzBorder val="1"/>
        <c:showVertBorder val="1"/>
        <c:showOutline val="1"/>
        <c:showKeys val="1"/>
      </c:dTable>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a:t>
            </a:r>
            <a:r>
              <a:rPr lang="el-GR" baseline="0"/>
              <a:t> ΔΙΔΑΣΚΑΛΙΑ</a:t>
            </a:r>
            <a:endParaRPr lang="el-GR"/>
          </a:p>
        </c:rich>
      </c:tx>
      <c:layout/>
    </c:title>
    <c:plotArea>
      <c:layout/>
      <c:barChart>
        <c:barDir val="bar"/>
        <c:grouping val="clustered"/>
        <c:ser>
          <c:idx val="0"/>
          <c:order val="0"/>
          <c:cat>
            <c:strRef>
              <c:f>Φύλλο1!$A$1:$A$5</c:f>
              <c:strCache>
                <c:ptCount val="5"/>
                <c:pt idx="0">
                  <c:v>ΚΑΘΟΛΟΥ</c:v>
                </c:pt>
                <c:pt idx="1">
                  <c:v>ΛΙΓΟ</c:v>
                </c:pt>
                <c:pt idx="2">
                  <c:v>ΜΕΤΡΙΑ</c:v>
                </c:pt>
                <c:pt idx="3">
                  <c:v>ΠΟΛΎ</c:v>
                </c:pt>
                <c:pt idx="4">
                  <c:v>ΠΑΡΑ ΠΟΛΎ</c:v>
                </c:pt>
              </c:strCache>
            </c:strRef>
          </c:cat>
          <c:val>
            <c:numRef>
              <c:f>Φύλλο1!$B$1:$B$5</c:f>
              <c:numCache>
                <c:formatCode>General</c:formatCode>
                <c:ptCount val="5"/>
                <c:pt idx="0">
                  <c:v>0</c:v>
                </c:pt>
                <c:pt idx="1">
                  <c:v>1</c:v>
                </c:pt>
                <c:pt idx="2">
                  <c:v>7</c:v>
                </c:pt>
                <c:pt idx="3">
                  <c:v>7</c:v>
                </c:pt>
                <c:pt idx="4">
                  <c:v>2</c:v>
                </c:pt>
              </c:numCache>
            </c:numRef>
          </c:val>
        </c:ser>
        <c:axId val="47166208"/>
        <c:axId val="47167744"/>
      </c:barChart>
      <c:catAx>
        <c:axId val="47166208"/>
        <c:scaling>
          <c:orientation val="minMax"/>
        </c:scaling>
        <c:axPos val="l"/>
        <c:majorTickMark val="none"/>
        <c:tickLblPos val="nextTo"/>
        <c:crossAx val="47167744"/>
        <c:crosses val="autoZero"/>
        <c:auto val="1"/>
        <c:lblAlgn val="ctr"/>
        <c:lblOffset val="100"/>
      </c:catAx>
      <c:valAx>
        <c:axId val="47167744"/>
        <c:scaling>
          <c:orientation val="minMax"/>
        </c:scaling>
        <c:axPos val="b"/>
        <c:majorGridlines/>
        <c:numFmt formatCode="General" sourceLinked="1"/>
        <c:majorTickMark val="none"/>
        <c:tickLblPos val="nextTo"/>
        <c:crossAx val="47166208"/>
        <c:crosses val="autoZero"/>
        <c:crossBetween val="between"/>
      </c:valAx>
      <c:dTable>
        <c:showHorzBorder val="1"/>
        <c:showVertBorder val="1"/>
        <c:showOutline val="1"/>
        <c:showKeys val="1"/>
      </c:dTable>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style val="4"/>
  <c:chart>
    <c:title>
      <c:tx>
        <c:rich>
          <a:bodyPr/>
          <a:lstStyle/>
          <a:p>
            <a:pPr>
              <a:defRPr/>
            </a:pPr>
            <a:r>
              <a:rPr lang="el-GR"/>
              <a:t>ΔΙΔΑΣΚΑΛΙΑ</a:t>
            </a:r>
            <a:r>
              <a:rPr lang="el-GR" baseline="0"/>
              <a:t> ΜΕ </a:t>
            </a:r>
            <a:r>
              <a:rPr lang="en-US" baseline="0"/>
              <a:t>APPLICATIONS</a:t>
            </a:r>
            <a:endParaRPr lang="el-GR"/>
          </a:p>
        </c:rich>
      </c:tx>
      <c:layout/>
    </c:title>
    <c:plotArea>
      <c:layout/>
      <c:barChart>
        <c:barDir val="bar"/>
        <c:grouping val="clustered"/>
        <c:ser>
          <c:idx val="0"/>
          <c:order val="0"/>
          <c:cat>
            <c:strRef>
              <c:f>Φύλλο2!$A$1:$A$5</c:f>
              <c:strCache>
                <c:ptCount val="5"/>
                <c:pt idx="0">
                  <c:v>ΚΑΘΟΛΟΥ</c:v>
                </c:pt>
                <c:pt idx="1">
                  <c:v>ΛΙΓΟ</c:v>
                </c:pt>
                <c:pt idx="2">
                  <c:v>ΜΕΤΡΙΑ</c:v>
                </c:pt>
                <c:pt idx="3">
                  <c:v>ΠΟΛΎ</c:v>
                </c:pt>
                <c:pt idx="4">
                  <c:v>ΠΑΡΑ ΠΟΛΎ</c:v>
                </c:pt>
              </c:strCache>
            </c:strRef>
          </c:cat>
          <c:val>
            <c:numRef>
              <c:f>Φύλλο2!$B$1:$B$5</c:f>
              <c:numCache>
                <c:formatCode>General</c:formatCode>
                <c:ptCount val="5"/>
                <c:pt idx="0">
                  <c:v>0</c:v>
                </c:pt>
                <c:pt idx="1">
                  <c:v>0</c:v>
                </c:pt>
                <c:pt idx="2">
                  <c:v>1</c:v>
                </c:pt>
                <c:pt idx="3">
                  <c:v>9</c:v>
                </c:pt>
                <c:pt idx="4">
                  <c:v>7</c:v>
                </c:pt>
              </c:numCache>
            </c:numRef>
          </c:val>
        </c:ser>
        <c:axId val="79006720"/>
        <c:axId val="79020800"/>
      </c:barChart>
      <c:catAx>
        <c:axId val="79006720"/>
        <c:scaling>
          <c:orientation val="minMax"/>
        </c:scaling>
        <c:axPos val="l"/>
        <c:majorTickMark val="none"/>
        <c:tickLblPos val="nextTo"/>
        <c:crossAx val="79020800"/>
        <c:crosses val="autoZero"/>
        <c:auto val="1"/>
        <c:lblAlgn val="ctr"/>
        <c:lblOffset val="100"/>
      </c:catAx>
      <c:valAx>
        <c:axId val="79020800"/>
        <c:scaling>
          <c:orientation val="minMax"/>
        </c:scaling>
        <c:axPos val="b"/>
        <c:majorGridlines/>
        <c:numFmt formatCode="General" sourceLinked="1"/>
        <c:majorTickMark val="none"/>
        <c:tickLblPos val="nextTo"/>
        <c:crossAx val="79006720"/>
        <c:crosses val="autoZero"/>
        <c:crossBetween val="between"/>
      </c:valAx>
      <c:dTable>
        <c:showHorzBorder val="1"/>
        <c:showVertBorder val="1"/>
        <c:showOutline val="1"/>
        <c:showKeys val="1"/>
      </c:dTable>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a:t>
            </a:r>
            <a:r>
              <a:rPr lang="el-GR" baseline="0"/>
              <a:t> ΔΙΔΑΣΚΑΛΙΑ</a:t>
            </a:r>
            <a:endParaRPr lang="el-GR"/>
          </a:p>
        </c:rich>
      </c:tx>
      <c:layout/>
    </c:title>
    <c:plotArea>
      <c:layout/>
      <c:barChart>
        <c:barDir val="bar"/>
        <c:grouping val="clustered"/>
        <c:ser>
          <c:idx val="0"/>
          <c:order val="0"/>
          <c:cat>
            <c:strRef>
              <c:f>Φύλλο3!$A$1:$A$5</c:f>
              <c:strCache>
                <c:ptCount val="5"/>
                <c:pt idx="0">
                  <c:v>ΚΑΘΟΛΟΥ</c:v>
                </c:pt>
                <c:pt idx="1">
                  <c:v>ΛΙΓΟ</c:v>
                </c:pt>
                <c:pt idx="2">
                  <c:v>ΜΕΤΡΙΑ</c:v>
                </c:pt>
                <c:pt idx="3">
                  <c:v>ΠΟΛΎ</c:v>
                </c:pt>
                <c:pt idx="4">
                  <c:v>ΠΑΡΑ ΠΟΛΎ</c:v>
                </c:pt>
              </c:strCache>
            </c:strRef>
          </c:cat>
          <c:val>
            <c:numRef>
              <c:f>Φύλλο3!$B$1:$B$5</c:f>
              <c:numCache>
                <c:formatCode>General</c:formatCode>
                <c:ptCount val="5"/>
                <c:pt idx="0">
                  <c:v>1</c:v>
                </c:pt>
                <c:pt idx="1">
                  <c:v>9</c:v>
                </c:pt>
                <c:pt idx="2">
                  <c:v>5</c:v>
                </c:pt>
                <c:pt idx="3">
                  <c:v>1</c:v>
                </c:pt>
                <c:pt idx="4">
                  <c:v>1</c:v>
                </c:pt>
              </c:numCache>
            </c:numRef>
          </c:val>
        </c:ser>
        <c:axId val="122230656"/>
        <c:axId val="122232192"/>
      </c:barChart>
      <c:catAx>
        <c:axId val="122230656"/>
        <c:scaling>
          <c:orientation val="minMax"/>
        </c:scaling>
        <c:axPos val="l"/>
        <c:majorTickMark val="none"/>
        <c:tickLblPos val="nextTo"/>
        <c:crossAx val="122232192"/>
        <c:crosses val="autoZero"/>
        <c:auto val="1"/>
        <c:lblAlgn val="ctr"/>
        <c:lblOffset val="100"/>
      </c:catAx>
      <c:valAx>
        <c:axId val="122232192"/>
        <c:scaling>
          <c:orientation val="minMax"/>
        </c:scaling>
        <c:axPos val="b"/>
        <c:majorGridlines/>
        <c:numFmt formatCode="General" sourceLinked="1"/>
        <c:majorTickMark val="none"/>
        <c:tickLblPos val="nextTo"/>
        <c:crossAx val="122230656"/>
        <c:crosses val="autoZero"/>
        <c:crossBetween val="between"/>
      </c:valAx>
      <c:dTable>
        <c:showHorzBorder val="1"/>
        <c:showVertBorder val="1"/>
        <c:showOutline val="1"/>
        <c:showKeys val="1"/>
      </c:dTable>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style val="4"/>
  <c:chart>
    <c:title>
      <c:tx>
        <c:rich>
          <a:bodyPr/>
          <a:lstStyle/>
          <a:p>
            <a:pPr>
              <a:defRPr/>
            </a:pPr>
            <a:r>
              <a:rPr lang="el-GR"/>
              <a:t>ΔΙΔΑΣΚΑΛΙΑ</a:t>
            </a:r>
            <a:r>
              <a:rPr lang="el-GR" baseline="0"/>
              <a:t> ΜΕ </a:t>
            </a:r>
            <a:r>
              <a:rPr lang="en-US" baseline="0"/>
              <a:t>APPLICATIONS</a:t>
            </a:r>
            <a:endParaRPr lang="el-GR"/>
          </a:p>
        </c:rich>
      </c:tx>
      <c:layout/>
    </c:title>
    <c:plotArea>
      <c:layout/>
      <c:barChart>
        <c:barDir val="bar"/>
        <c:grouping val="clustered"/>
        <c:ser>
          <c:idx val="0"/>
          <c:order val="0"/>
          <c:cat>
            <c:strRef>
              <c:f>Φύλλο4!$A$1:$A$5</c:f>
              <c:strCache>
                <c:ptCount val="5"/>
                <c:pt idx="0">
                  <c:v>ΚΑΘΟΛΟΥ</c:v>
                </c:pt>
                <c:pt idx="1">
                  <c:v>ΛΙΓΟ</c:v>
                </c:pt>
                <c:pt idx="2">
                  <c:v>ΜΕΤΡΙΑ</c:v>
                </c:pt>
                <c:pt idx="3">
                  <c:v>ΠΟΛΎ</c:v>
                </c:pt>
                <c:pt idx="4">
                  <c:v>ΠΑΡΑ ΠΟΛΎ</c:v>
                </c:pt>
              </c:strCache>
            </c:strRef>
          </c:cat>
          <c:val>
            <c:numRef>
              <c:f>Φύλλο4!$B$1:$B$5</c:f>
              <c:numCache>
                <c:formatCode>General</c:formatCode>
                <c:ptCount val="5"/>
                <c:pt idx="0">
                  <c:v>0</c:v>
                </c:pt>
                <c:pt idx="1">
                  <c:v>0</c:v>
                </c:pt>
                <c:pt idx="2">
                  <c:v>1</c:v>
                </c:pt>
                <c:pt idx="3">
                  <c:v>10</c:v>
                </c:pt>
                <c:pt idx="4">
                  <c:v>6</c:v>
                </c:pt>
              </c:numCache>
            </c:numRef>
          </c:val>
        </c:ser>
        <c:axId val="183611776"/>
        <c:axId val="183613312"/>
      </c:barChart>
      <c:catAx>
        <c:axId val="183611776"/>
        <c:scaling>
          <c:orientation val="minMax"/>
        </c:scaling>
        <c:axPos val="l"/>
        <c:majorTickMark val="none"/>
        <c:tickLblPos val="nextTo"/>
        <c:crossAx val="183613312"/>
        <c:crosses val="autoZero"/>
        <c:auto val="1"/>
        <c:lblAlgn val="ctr"/>
        <c:lblOffset val="100"/>
      </c:catAx>
      <c:valAx>
        <c:axId val="183613312"/>
        <c:scaling>
          <c:orientation val="minMax"/>
        </c:scaling>
        <c:axPos val="b"/>
        <c:majorGridlines/>
        <c:numFmt formatCode="General" sourceLinked="1"/>
        <c:majorTickMark val="none"/>
        <c:tickLblPos val="nextTo"/>
        <c:crossAx val="183611776"/>
        <c:crosses val="autoZero"/>
        <c:crossBetween val="between"/>
      </c:valAx>
      <c:dTable>
        <c:showHorzBorder val="1"/>
        <c:showVertBorder val="1"/>
        <c:showOutline val="1"/>
        <c:showKeys val="1"/>
      </c:dTable>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a:t>
            </a:r>
            <a:r>
              <a:rPr lang="el-GR" baseline="0"/>
              <a:t> ΔΙΔΑΣΚΑΛΙΑ</a:t>
            </a:r>
            <a:endParaRPr lang="el-GR"/>
          </a:p>
        </c:rich>
      </c:tx>
      <c:layout/>
    </c:title>
    <c:plotArea>
      <c:layout/>
      <c:barChart>
        <c:barDir val="bar"/>
        <c:grouping val="clustered"/>
        <c:ser>
          <c:idx val="0"/>
          <c:order val="0"/>
          <c:cat>
            <c:strRef>
              <c:f>Φύλλο5!$A$1:$A$5</c:f>
              <c:strCache>
                <c:ptCount val="5"/>
                <c:pt idx="0">
                  <c:v>ΚΑΜΙΑ</c:v>
                </c:pt>
                <c:pt idx="1">
                  <c:v>ΜΙΑ</c:v>
                </c:pt>
                <c:pt idx="2">
                  <c:v>ΔΥΟ</c:v>
                </c:pt>
                <c:pt idx="3">
                  <c:v>ΤΡΕΙΣ</c:v>
                </c:pt>
                <c:pt idx="4">
                  <c:v>ΠΕΡΙΣΣΟΤΕΡΕΣ</c:v>
                </c:pt>
              </c:strCache>
            </c:strRef>
          </c:cat>
          <c:val>
            <c:numRef>
              <c:f>Φύλλο5!$B$1:$B$5</c:f>
              <c:numCache>
                <c:formatCode>General</c:formatCode>
                <c:ptCount val="5"/>
                <c:pt idx="0">
                  <c:v>0</c:v>
                </c:pt>
                <c:pt idx="1">
                  <c:v>4</c:v>
                </c:pt>
                <c:pt idx="2">
                  <c:v>6</c:v>
                </c:pt>
                <c:pt idx="3">
                  <c:v>6</c:v>
                </c:pt>
                <c:pt idx="4">
                  <c:v>1</c:v>
                </c:pt>
              </c:numCache>
            </c:numRef>
          </c:val>
        </c:ser>
        <c:axId val="46210048"/>
        <c:axId val="46220032"/>
      </c:barChart>
      <c:catAx>
        <c:axId val="46210048"/>
        <c:scaling>
          <c:orientation val="minMax"/>
        </c:scaling>
        <c:axPos val="l"/>
        <c:majorTickMark val="none"/>
        <c:tickLblPos val="nextTo"/>
        <c:crossAx val="46220032"/>
        <c:crosses val="autoZero"/>
        <c:auto val="1"/>
        <c:lblAlgn val="ctr"/>
        <c:lblOffset val="100"/>
      </c:catAx>
      <c:valAx>
        <c:axId val="46220032"/>
        <c:scaling>
          <c:orientation val="minMax"/>
        </c:scaling>
        <c:axPos val="b"/>
        <c:majorGridlines/>
        <c:numFmt formatCode="General" sourceLinked="1"/>
        <c:majorTickMark val="none"/>
        <c:tickLblPos val="nextTo"/>
        <c:crossAx val="46210048"/>
        <c:crosses val="autoZero"/>
        <c:crossBetween val="between"/>
      </c:valAx>
      <c:dTable>
        <c:showHorzBorder val="1"/>
        <c:showVertBorder val="1"/>
        <c:showOutline val="1"/>
        <c:showKeys val="1"/>
      </c:dTable>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l-GR"/>
  <c:style val="4"/>
  <c:chart>
    <c:title>
      <c:tx>
        <c:rich>
          <a:bodyPr/>
          <a:lstStyle/>
          <a:p>
            <a:pPr>
              <a:defRPr/>
            </a:pPr>
            <a:r>
              <a:rPr lang="el-GR"/>
              <a:t>ΔΙΔΑΣΚΑΛΙΑ ΜΕ </a:t>
            </a:r>
            <a:r>
              <a:rPr lang="en-US"/>
              <a:t>APPLICATIONS</a:t>
            </a:r>
            <a:endParaRPr lang="el-GR"/>
          </a:p>
        </c:rich>
      </c:tx>
      <c:layout/>
    </c:title>
    <c:plotArea>
      <c:layout/>
      <c:barChart>
        <c:barDir val="bar"/>
        <c:grouping val="clustered"/>
        <c:ser>
          <c:idx val="0"/>
          <c:order val="0"/>
          <c:cat>
            <c:strRef>
              <c:f>Φύλλο6!$A$1:$A$5</c:f>
              <c:strCache>
                <c:ptCount val="5"/>
                <c:pt idx="0">
                  <c:v>ΚΑΜΙΑ</c:v>
                </c:pt>
                <c:pt idx="1">
                  <c:v>ΜΙΑ</c:v>
                </c:pt>
                <c:pt idx="2">
                  <c:v>ΔΥΟ</c:v>
                </c:pt>
                <c:pt idx="3">
                  <c:v>ΤΡΕΙΣ</c:v>
                </c:pt>
                <c:pt idx="4">
                  <c:v>ΠΕΡΙΣΣΟΤΕΡΕΣ</c:v>
                </c:pt>
              </c:strCache>
            </c:strRef>
          </c:cat>
          <c:val>
            <c:numRef>
              <c:f>Φύλλο6!$B$1:$B$5</c:f>
              <c:numCache>
                <c:formatCode>General</c:formatCode>
                <c:ptCount val="5"/>
                <c:pt idx="0">
                  <c:v>0</c:v>
                </c:pt>
                <c:pt idx="1">
                  <c:v>0</c:v>
                </c:pt>
                <c:pt idx="2">
                  <c:v>2</c:v>
                </c:pt>
                <c:pt idx="3">
                  <c:v>8</c:v>
                </c:pt>
                <c:pt idx="4">
                  <c:v>7</c:v>
                </c:pt>
              </c:numCache>
            </c:numRef>
          </c:val>
        </c:ser>
        <c:axId val="46229376"/>
        <c:axId val="46234624"/>
      </c:barChart>
      <c:catAx>
        <c:axId val="46229376"/>
        <c:scaling>
          <c:orientation val="minMax"/>
        </c:scaling>
        <c:axPos val="l"/>
        <c:majorTickMark val="none"/>
        <c:tickLblPos val="nextTo"/>
        <c:crossAx val="46234624"/>
        <c:crosses val="autoZero"/>
        <c:auto val="1"/>
        <c:lblAlgn val="ctr"/>
        <c:lblOffset val="100"/>
      </c:catAx>
      <c:valAx>
        <c:axId val="46234624"/>
        <c:scaling>
          <c:orientation val="minMax"/>
        </c:scaling>
        <c:axPos val="b"/>
        <c:majorGridlines/>
        <c:numFmt formatCode="General" sourceLinked="1"/>
        <c:majorTickMark val="none"/>
        <c:tickLblPos val="nextTo"/>
        <c:crossAx val="46229376"/>
        <c:crosses val="autoZero"/>
        <c:crossBetween val="between"/>
      </c:valAx>
      <c:dTable>
        <c:showHorzBorder val="1"/>
        <c:showVertBorder val="1"/>
        <c:showOutline val="1"/>
        <c:showKeys val="1"/>
      </c:dTable>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l-GR"/>
              <a:t>ΠΑΡΑΔΟΣΙΑΚΗ</a:t>
            </a:r>
            <a:r>
              <a:rPr lang="el-GR" baseline="0"/>
              <a:t> ΔΙΔΑΣΚΑΛΙΑ</a:t>
            </a:r>
            <a:endParaRPr lang="el-GR"/>
          </a:p>
        </c:rich>
      </c:tx>
      <c:layout/>
    </c:title>
    <c:plotArea>
      <c:layout/>
      <c:barChart>
        <c:barDir val="bar"/>
        <c:grouping val="clustered"/>
        <c:ser>
          <c:idx val="0"/>
          <c:order val="0"/>
          <c:dLbls>
            <c:showVal val="1"/>
          </c:dLbls>
          <c:cat>
            <c:strRef>
              <c:f>Φύλλο7!$A$1:$A$10</c:f>
              <c:strCache>
                <c:ptCount val="10"/>
                <c:pt idx="0">
                  <c:v>ΈΝΑ (1)</c:v>
                </c:pt>
                <c:pt idx="1">
                  <c:v>ΔΥΟ (2)</c:v>
                </c:pt>
                <c:pt idx="2">
                  <c:v>ΤΡΙΑ (3)</c:v>
                </c:pt>
                <c:pt idx="3">
                  <c:v>ΤΕΣΣΕΡΑ (4)</c:v>
                </c:pt>
                <c:pt idx="4">
                  <c:v>ΠΕΝΤΕ (5)</c:v>
                </c:pt>
                <c:pt idx="5">
                  <c:v>ΕΞΙ (6)</c:v>
                </c:pt>
                <c:pt idx="6">
                  <c:v>ΕΦΤΑ (7)</c:v>
                </c:pt>
                <c:pt idx="7">
                  <c:v>ΟΧΤΩ (8)</c:v>
                </c:pt>
                <c:pt idx="8">
                  <c:v>ΕΝΝΙΑ (9)</c:v>
                </c:pt>
                <c:pt idx="9">
                  <c:v>ΔΕΚΑ (10)</c:v>
                </c:pt>
              </c:strCache>
            </c:strRef>
          </c:cat>
          <c:val>
            <c:numRef>
              <c:f>Φύλλο7!$B$1:$B$10</c:f>
              <c:numCache>
                <c:formatCode>General</c:formatCode>
                <c:ptCount val="10"/>
                <c:pt idx="0">
                  <c:v>0</c:v>
                </c:pt>
                <c:pt idx="1">
                  <c:v>1</c:v>
                </c:pt>
                <c:pt idx="2">
                  <c:v>0</c:v>
                </c:pt>
                <c:pt idx="3">
                  <c:v>3</c:v>
                </c:pt>
                <c:pt idx="4">
                  <c:v>1</c:v>
                </c:pt>
                <c:pt idx="5">
                  <c:v>4</c:v>
                </c:pt>
                <c:pt idx="6">
                  <c:v>3</c:v>
                </c:pt>
                <c:pt idx="7">
                  <c:v>2</c:v>
                </c:pt>
                <c:pt idx="8">
                  <c:v>2</c:v>
                </c:pt>
                <c:pt idx="9">
                  <c:v>1</c:v>
                </c:pt>
              </c:numCache>
            </c:numRef>
          </c:val>
        </c:ser>
        <c:dLbls>
          <c:showVal val="1"/>
        </c:dLbls>
        <c:overlap val="-25"/>
        <c:axId val="46609152"/>
        <c:axId val="46610688"/>
      </c:barChart>
      <c:catAx>
        <c:axId val="46609152"/>
        <c:scaling>
          <c:orientation val="minMax"/>
        </c:scaling>
        <c:axPos val="l"/>
        <c:majorTickMark val="none"/>
        <c:tickLblPos val="nextTo"/>
        <c:crossAx val="46610688"/>
        <c:crosses val="autoZero"/>
        <c:auto val="1"/>
        <c:lblAlgn val="ctr"/>
        <c:lblOffset val="100"/>
      </c:catAx>
      <c:valAx>
        <c:axId val="46610688"/>
        <c:scaling>
          <c:orientation val="minMax"/>
        </c:scaling>
        <c:delete val="1"/>
        <c:axPos val="b"/>
        <c:numFmt formatCode="General" sourceLinked="1"/>
        <c:majorTickMark val="none"/>
        <c:tickLblPos val="nextTo"/>
        <c:crossAx val="46609152"/>
        <c:crosses val="autoZero"/>
        <c:crossBetween val="between"/>
      </c:valAx>
    </c:plotArea>
    <c:legend>
      <c:legendPos val="t"/>
      <c:layout/>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432560" y="359898"/>
            <a:ext cx="7406640" cy="1472184"/>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
        <p:nvSpPr>
          <p:cNvPr id="8" name="7 - Έλλειψη"/>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274639"/>
            <a:ext cx="1828800" cy="585152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143000" y="274640"/>
            <a:ext cx="55626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
        <p:nvSpPr>
          <p:cNvPr id="10" name="9 - Ορθογώνιο"/>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 Έλλειψη"/>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435608" y="274320"/>
            <a:ext cx="7498080" cy="1143000"/>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
        <p:nvSpPr>
          <p:cNvPr id="6" name="5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693A4D52-74CC-44BA-8EDA-258E8A544E0D}" type="datetimeFigureOut">
              <a:rPr lang="el-GR" smtClean="0"/>
              <a:pPr/>
              <a:t>5/4/2023</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DF14F94-6E89-4B19-AABD-81F8EA5D53C8}" type="slidenum">
              <a:rPr lang="el-GR" smtClean="0"/>
              <a:pPr/>
              <a:t>‹#›</a:t>
            </a:fld>
            <a:endParaRPr lang="el-GR"/>
          </a:p>
        </p:txBody>
      </p:sp>
      <p:sp>
        <p:nvSpPr>
          <p:cNvPr id="8" name="7 - Ορθογώνιο"/>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 Θέση εικόνας"/>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l-GR"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Διάγραμμα ροής: Διεργασία"/>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Έλλειψη"/>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Κουλούρα"/>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 Ορθογώνιο"/>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Θέση τίτλου"/>
          <p:cNvSpPr>
            <a:spLocks noGrp="1"/>
          </p:cNvSpPr>
          <p:nvPr>
            <p:ph type="title"/>
          </p:nvPr>
        </p:nvSpPr>
        <p:spPr>
          <a:xfrm>
            <a:off x="1435608" y="274638"/>
            <a:ext cx="7498080" cy="1143000"/>
          </a:xfrm>
          <a:prstGeom prst="rect">
            <a:avLst/>
          </a:prstGeom>
        </p:spPr>
        <p:txBody>
          <a:bodyPr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93A4D52-74CC-44BA-8EDA-258E8A544E0D}" type="datetimeFigureOut">
              <a:rPr lang="el-GR" smtClean="0"/>
              <a:pPr/>
              <a:t>5/4/2023</a:t>
            </a:fld>
            <a:endParaRPr lang="el-GR"/>
          </a:p>
        </p:txBody>
      </p:sp>
      <p:sp>
        <p:nvSpPr>
          <p:cNvPr id="10" name="9 - Θέση υποσέλιδου"/>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DF14F94-6E89-4B19-AABD-81F8EA5D53C8}" type="slidenum">
              <a:rPr lang="el-GR" smtClean="0"/>
              <a:pPr/>
              <a:t>‹#›</a:t>
            </a:fld>
            <a:endParaRPr lang="el-GR"/>
          </a:p>
        </p:txBody>
      </p:sp>
      <p:sp>
        <p:nvSpPr>
          <p:cNvPr id="15" name="14 - Ορθογώνιο"/>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algn="ctr"/>
            <a:r>
              <a:rPr lang="en-US" dirty="0" smtClean="0"/>
              <a:t>ERASMUS KA</a:t>
            </a:r>
            <a:r>
              <a:rPr lang="el-GR" dirty="0" smtClean="0"/>
              <a:t>1</a:t>
            </a:r>
            <a:br>
              <a:rPr lang="el-GR" dirty="0" smtClean="0"/>
            </a:br>
            <a:r>
              <a:rPr lang="el-GR" dirty="0" smtClean="0"/>
              <a:t>ΓΥΜΝΑΣΙΟ Ν. ΜΥΛΟΤΟΠΟΥ</a:t>
            </a:r>
            <a:br>
              <a:rPr lang="el-GR" dirty="0" smtClean="0"/>
            </a:br>
            <a:r>
              <a:rPr lang="en-US" dirty="0" smtClean="0"/>
              <a:t>BERLIN 2023</a:t>
            </a:r>
            <a:endParaRPr lang="el-GR" dirty="0"/>
          </a:p>
        </p:txBody>
      </p:sp>
      <p:sp>
        <p:nvSpPr>
          <p:cNvPr id="3" name="2 - Υπότιτλος"/>
          <p:cNvSpPr>
            <a:spLocks noGrp="1"/>
          </p:cNvSpPr>
          <p:nvPr>
            <p:ph type="subTitle" idx="1"/>
          </p:nvPr>
        </p:nvSpPr>
        <p:spPr>
          <a:xfrm>
            <a:off x="1432560" y="1850064"/>
            <a:ext cx="7406640" cy="4222142"/>
          </a:xfrm>
        </p:spPr>
        <p:txBody>
          <a:bodyPr/>
          <a:lstStyle/>
          <a:p>
            <a:pPr algn="ctr"/>
            <a:endParaRPr lang="en-US" sz="2800" b="1" dirty="0" smtClean="0"/>
          </a:p>
          <a:p>
            <a:pPr algn="ctr"/>
            <a:endParaRPr lang="en-US" sz="2800" b="1" dirty="0" smtClean="0"/>
          </a:p>
          <a:p>
            <a:pPr algn="ctr"/>
            <a:endParaRPr lang="en-US" sz="2800" b="1" dirty="0" smtClean="0"/>
          </a:p>
          <a:p>
            <a:pPr algn="ctr"/>
            <a:r>
              <a:rPr lang="el-GR" sz="2800" b="1" dirty="0" smtClean="0"/>
              <a:t>΄΄</a:t>
            </a:r>
            <a:r>
              <a:rPr lang="en-US" sz="2800" b="1" dirty="0" smtClean="0"/>
              <a:t>There is an App for </a:t>
            </a:r>
            <a:r>
              <a:rPr lang="el-GR" sz="2800" b="1" dirty="0" smtClean="0"/>
              <a:t>Τ</a:t>
            </a:r>
            <a:r>
              <a:rPr lang="en-US" sz="2800" b="1" dirty="0" smtClean="0"/>
              <a:t>hat! </a:t>
            </a:r>
            <a:endParaRPr lang="el-GR" sz="2800" b="1" dirty="0" smtClean="0"/>
          </a:p>
          <a:p>
            <a:pPr algn="ctr"/>
            <a:r>
              <a:rPr lang="en-US" sz="2800" b="1" dirty="0" smtClean="0"/>
              <a:t>Exploring the Best Apps for Teaching and Student Learning</a:t>
            </a:r>
            <a:r>
              <a:rPr lang="el-GR" sz="2800" b="1" dirty="0" smtClean="0"/>
              <a:t>΄΄</a:t>
            </a:r>
            <a:endParaRPr lang="en-US" sz="2800" b="1" dirty="0" smtClean="0"/>
          </a:p>
          <a:p>
            <a:pPr algn="ctr"/>
            <a:endParaRPr lang="el-GR" sz="1000" b="1" dirty="0" smtClean="0"/>
          </a:p>
          <a:p>
            <a:pPr algn="ct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smtClean="0"/>
              <a:t>1. Πόσο ευχάριστο θεωρείτε ότι είναι το μάθημα της Γεωγραφίας;</a:t>
            </a:r>
            <a:endParaRPr lang="el-GR" dirty="0"/>
          </a:p>
        </p:txBody>
      </p:sp>
      <p:graphicFrame>
        <p:nvGraphicFramePr>
          <p:cNvPr id="16" name="1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1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3200" dirty="0" smtClean="0"/>
              <a:t>2. Πόσο εύκολα κατανοείτε τις έννοιες που αναφέρονται στο μάθημα της Γεωγραφίας;</a:t>
            </a:r>
            <a:endParaRPr lang="el-GR" sz="3200" dirty="0"/>
          </a:p>
        </p:txBody>
      </p:sp>
      <p:graphicFrame>
        <p:nvGraphicFramePr>
          <p:cNvPr id="5" name="1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2400" dirty="0" smtClean="0"/>
              <a:t>3. Πιστεύετε ότι αυτός ο τρόπος διδασκαλίας βοηθά τον καθηγητή να αναπτύξει τη</a:t>
            </a:r>
            <a:r>
              <a:rPr lang="en-US" sz="2400" dirty="0" smtClean="0"/>
              <a:t> </a:t>
            </a:r>
            <a:r>
              <a:rPr lang="el-GR" sz="2400" dirty="0" smtClean="0"/>
              <a:t>δημιουργικότητά του;</a:t>
            </a:r>
            <a:endParaRPr lang="el-GR" sz="2400" dirty="0"/>
          </a:p>
        </p:txBody>
      </p:sp>
      <p:graphicFrame>
        <p:nvGraphicFramePr>
          <p:cNvPr id="5" name="1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dirty="0" smtClean="0"/>
              <a:t>4. Πόσες ώρες την εβδομάδα θα θέλατε να έχετε Γεωγραφία;</a:t>
            </a:r>
            <a:endParaRPr lang="el-GR" sz="3600" dirty="0"/>
          </a:p>
        </p:txBody>
      </p:sp>
      <p:graphicFrame>
        <p:nvGraphicFramePr>
          <p:cNvPr id="5" name="1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dirty="0" smtClean="0"/>
              <a:t>5. Σε κλίμακα από το 1 έως το 10, πώς θα αξιολογούσατε τον τρόπο με τον οποίο διδάσκεται το μάθημα της Γεωγραφίας;</a:t>
            </a:r>
            <a:endParaRPr lang="el-GR" sz="2000" dirty="0"/>
          </a:p>
        </p:txBody>
      </p:sp>
      <p:graphicFrame>
        <p:nvGraphicFramePr>
          <p:cNvPr id="5" name="5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2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2800" dirty="0" smtClean="0"/>
              <a:t>6. Πόσο θεωρείτε ότι συμμετέχουν οι μαθητές στη διεξαγωγή του μαθήματος της</a:t>
            </a:r>
            <a:r>
              <a:rPr lang="en-US" sz="2800" dirty="0" smtClean="0"/>
              <a:t> </a:t>
            </a:r>
            <a:r>
              <a:rPr lang="el-GR" sz="2800" dirty="0" smtClean="0"/>
              <a:t>Γεωγραφίας;</a:t>
            </a:r>
            <a:endParaRPr lang="el-GR" sz="2800" dirty="0"/>
          </a:p>
        </p:txBody>
      </p:sp>
      <p:graphicFrame>
        <p:nvGraphicFramePr>
          <p:cNvPr id="5" name="1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000" dirty="0" smtClean="0"/>
              <a:t>7. Πιστεύετε ότι μπορεί να κεντρίσει το ενδιαφέρον ενός αδιάφορου μαθητή ο τρόπος που</a:t>
            </a:r>
            <a:r>
              <a:rPr lang="en-US" sz="2000" dirty="0" smtClean="0"/>
              <a:t> </a:t>
            </a:r>
            <a:r>
              <a:rPr lang="el-GR" sz="2000" dirty="0" smtClean="0"/>
              <a:t>διδάσκεται το μάθημα της Γεωγραφίας;</a:t>
            </a:r>
            <a:endParaRPr lang="el-GR" sz="2000" dirty="0"/>
          </a:p>
        </p:txBody>
      </p:sp>
      <p:graphicFrame>
        <p:nvGraphicFramePr>
          <p:cNvPr id="5" name="1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2800" dirty="0" smtClean="0"/>
              <a:t>8. Θα μπορούσε το μάθημα της Γεωγραφίας</a:t>
            </a:r>
            <a:r>
              <a:rPr lang="en-US" sz="2800" dirty="0" smtClean="0"/>
              <a:t> </a:t>
            </a:r>
            <a:r>
              <a:rPr lang="el-GR" sz="2800" dirty="0" smtClean="0"/>
              <a:t>να</a:t>
            </a:r>
            <a:br>
              <a:rPr lang="el-GR" sz="2800" dirty="0" smtClean="0"/>
            </a:br>
            <a:r>
              <a:rPr lang="el-GR" sz="2800" dirty="0" smtClean="0"/>
              <a:t>είναι το αγαπημένο σας μάθημα;</a:t>
            </a:r>
            <a:endParaRPr lang="el-GR" sz="2800" dirty="0"/>
          </a:p>
        </p:txBody>
      </p:sp>
      <p:graphicFrame>
        <p:nvGraphicFramePr>
          <p:cNvPr id="5" name="1 - Γράφημα"/>
          <p:cNvGraphicFramePr>
            <a:graphicFrameLocks noGrp="1"/>
          </p:cNvGraphicFramePr>
          <p:nvPr>
            <p:ph sz="half" idx="1"/>
          </p:nvPr>
        </p:nvGraphicFramePr>
        <p:xfrm>
          <a:off x="1435100" y="1524000"/>
          <a:ext cx="3657600" cy="466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1 - Γράφημα"/>
          <p:cNvGraphicFramePr>
            <a:graphicFrameLocks noGrp="1"/>
          </p:cNvGraphicFramePr>
          <p:nvPr>
            <p:ph sz="half" idx="2"/>
          </p:nvPr>
        </p:nvGraphicFramePr>
        <p:xfrm>
          <a:off x="5276850" y="1524000"/>
          <a:ext cx="3657600" cy="4664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pPr algn="ctr"/>
            <a:r>
              <a:rPr lang="el-GR" dirty="0" smtClean="0"/>
              <a:t>Συμπεράσματα</a:t>
            </a:r>
            <a:endParaRPr lang="el-GR" dirty="0"/>
          </a:p>
        </p:txBody>
      </p:sp>
      <p:sp>
        <p:nvSpPr>
          <p:cNvPr id="6" name="5 - Θέση περιεχομένου"/>
          <p:cNvSpPr>
            <a:spLocks noGrp="1"/>
          </p:cNvSpPr>
          <p:nvPr>
            <p:ph idx="1"/>
          </p:nvPr>
        </p:nvSpPr>
        <p:spPr/>
        <p:txBody>
          <a:bodyPr>
            <a:normAutofit fontScale="85000" lnSpcReduction="10000"/>
          </a:bodyPr>
          <a:lstStyle/>
          <a:p>
            <a:r>
              <a:rPr lang="el-GR" dirty="0" smtClean="0"/>
              <a:t>Από την ανάλυση των απαντήσεων, εξάγεται εύκολα το συμπέρασμα ότι οι μαθητές προτιμούν περισσότερο την εκπαιδευτική διαδικασία κατά την οποία μαθαίνουν συμμετέχοντας με τη χρήση εφαρμογών στον Η/Υ.</a:t>
            </a:r>
          </a:p>
          <a:p>
            <a:r>
              <a:rPr lang="el-GR" dirty="0" smtClean="0"/>
              <a:t>Θεωρούν πως το μάθημα γίνεται πιο ευχάριστο, κατανοούν καλύτερα τις έννοιες που αναφέρονται, ο ίδιος ο εκπαιδευτικός μπορεί να γίνει πιο δημιουργικός και δίνεται η δυνατότητα συμμετοχής σε όλους, ακόμα και στους αδιάφορους μαθητές.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Συμπεράσματα</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Τα αποτελέσματα της ανάλυσης των ερωτηματολογίων τα διακρίναμε και εμείς οι εκπαιδευτικοί στην τάξη. Θεωρούμε πως η χρήση εφαρμογών και ψηφιακών εργαλείων θα μπορούσε και θα έπρεπε να λειτουργεί επικουρικά και συμπληρωματικά στην εκπαιδευτική διαδικασία, θα μπορούσε δε να εφαρμοστεί σε όλα τα μαθήματα ανεξαιρέτως, με την κατάλληλη οργάνωση από τον εκάστοτε διδάσκοντα.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680196615507.jpg"/>
          <p:cNvPicPr>
            <a:picLocks noGrp="1" noChangeAspect="1"/>
          </p:cNvPicPr>
          <p:nvPr>
            <p:ph idx="1"/>
          </p:nvPr>
        </p:nvPicPr>
        <p:blipFill>
          <a:blip r:embed="rId2" cstate="print"/>
          <a:stretch>
            <a:fillRect/>
          </a:stretch>
        </p:blipFill>
        <p:spPr>
          <a:xfrm>
            <a:off x="1357290" y="285728"/>
            <a:ext cx="7569227" cy="628654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Το πρόγραμμα</a:t>
            </a:r>
            <a:endParaRPr lang="el-GR" dirty="0"/>
          </a:p>
        </p:txBody>
      </p:sp>
      <p:sp>
        <p:nvSpPr>
          <p:cNvPr id="3" name="2 - Θέση περιεχομένου"/>
          <p:cNvSpPr>
            <a:spLocks noGrp="1"/>
          </p:cNvSpPr>
          <p:nvPr>
            <p:ph idx="1"/>
          </p:nvPr>
        </p:nvSpPr>
        <p:spPr/>
        <p:txBody>
          <a:bodyPr>
            <a:noAutofit/>
          </a:bodyPr>
          <a:lstStyle/>
          <a:p>
            <a:r>
              <a:rPr lang="el-GR" sz="2000" dirty="0" smtClean="0"/>
              <a:t>Στα πλαίσια του διαπιστευμένου Ευρωπαϊκού Προγράμματος </a:t>
            </a:r>
            <a:r>
              <a:rPr lang="en-US" sz="2000" dirty="0" smtClean="0"/>
              <a:t>ERASMUS </a:t>
            </a:r>
            <a:r>
              <a:rPr lang="el-GR" sz="2000" dirty="0" smtClean="0"/>
              <a:t>+ στη Βασική Δράση ΚΑ1 στον τομέα της Σχολικής Εκπαίδευσης, το Γυμνάσιο Ν. </a:t>
            </a:r>
            <a:r>
              <a:rPr lang="el-GR" sz="2000" dirty="0" err="1" smtClean="0"/>
              <a:t>Μυλοτόπου</a:t>
            </a:r>
            <a:r>
              <a:rPr lang="el-GR" sz="2000" dirty="0" smtClean="0"/>
              <a:t> οργάνωσε την πρώτη ροή κινητικότητας εκπαιδευτικού προσωπικού στο Βερολίνο, διάρκειας μιας εβδομάδας.</a:t>
            </a:r>
          </a:p>
          <a:p>
            <a:r>
              <a:rPr lang="el-GR" sz="2000" dirty="0" smtClean="0"/>
              <a:t>Το επιμορφωτικό σεμινάριο που παρακολούθησαν οι εκπαιδευτικοί (Χριστοφορίδης Σταύρος ΠΕ03 -Διευθυντής, Χρηστίδου Σοφία ΠΕ86 και Κελέσης Αντώνης ΠΕ81) είχε τίτλο: </a:t>
            </a:r>
            <a:r>
              <a:rPr lang="el-GR" sz="2000" b="1" dirty="0" smtClean="0"/>
              <a:t>΄΄</a:t>
            </a:r>
            <a:r>
              <a:rPr lang="en-US" sz="2000" b="1" dirty="0" smtClean="0"/>
              <a:t>There is an App for </a:t>
            </a:r>
            <a:r>
              <a:rPr lang="el-GR" sz="2000" b="1" dirty="0" smtClean="0"/>
              <a:t>Τ</a:t>
            </a:r>
            <a:r>
              <a:rPr lang="en-US" sz="2000" b="1" dirty="0" smtClean="0"/>
              <a:t>hat! Exploring the Best Apps for Teaching and Student Learning</a:t>
            </a:r>
            <a:r>
              <a:rPr lang="el-GR" sz="2000" b="1" dirty="0" smtClean="0"/>
              <a:t>΄΄ </a:t>
            </a:r>
            <a:r>
              <a:rPr lang="el-GR" sz="2000" dirty="0" smtClean="0"/>
              <a:t>και χρηματοδοτήθηκε από το ΙΚΥ (Ίδρυμα Κρατικών Υποτροφιών).</a:t>
            </a:r>
          </a:p>
          <a:p>
            <a:r>
              <a:rPr lang="el-GR" sz="2000" dirty="0" smtClean="0"/>
              <a:t>Οι εκπαιδευτικοί είχαν την ευκαιρία να γνωρίσουν ψηφιακά εργαλεία και εφαρμογές που καθιστούν την εκπαιδευτική διαδικασία διαδραστική, ευχάριστη και ασφαλώς πιο ενδιαφέρουσα για τους ίδιους αλλά και για τους μαθητές.</a:t>
            </a:r>
          </a:p>
          <a:p>
            <a:endParaRPr lang="el-GR" sz="20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εφαρμογή</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Η εφαρμογή των νέων διδακτικών τεχνικών στην τάξη, έγινε αρχικά στο μάθημα της Γεωγραφίας της Β Γυμνασίου. Οι 17 μαθητές του Β3 τμήματος, αφού συμμετείχαν αρχικά ως ομάδα στόχος στην εκπαιδευτική διαδικασία, απάντησαν στη συνέχεια σε ερωτηματολόγια αξιολόγησης και αυτοαξιολόγησης, τα αποτελέσματα των οποίων παρουσιάζονται παρακάτω</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πράξη…</a:t>
            </a:r>
            <a:endParaRPr lang="el-GR" dirty="0"/>
          </a:p>
        </p:txBody>
      </p:sp>
      <p:pic>
        <p:nvPicPr>
          <p:cNvPr id="4" name="3 - Θέση περιεχομένου" descr="1680678312341.jpg"/>
          <p:cNvPicPr>
            <a:picLocks noGrp="1" noChangeAspect="1"/>
          </p:cNvPicPr>
          <p:nvPr>
            <p:ph idx="1"/>
          </p:nvPr>
        </p:nvPicPr>
        <p:blipFill>
          <a:blip r:embed="rId2" cstate="print"/>
          <a:stretch>
            <a:fillRect/>
          </a:stretch>
        </p:blipFill>
        <p:spPr>
          <a:xfrm>
            <a:off x="1984375" y="1447800"/>
            <a:ext cx="6400800" cy="48006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πράξη…</a:t>
            </a:r>
            <a:endParaRPr lang="el-GR" dirty="0"/>
          </a:p>
        </p:txBody>
      </p:sp>
      <p:pic>
        <p:nvPicPr>
          <p:cNvPr id="4" name="3 - Θέση περιεχομένου" descr="1680678312421.jpg"/>
          <p:cNvPicPr>
            <a:picLocks noGrp="1" noChangeAspect="1"/>
          </p:cNvPicPr>
          <p:nvPr>
            <p:ph idx="1"/>
          </p:nvPr>
        </p:nvPicPr>
        <p:blipFill>
          <a:blip r:embed="rId2" cstate="print"/>
          <a:stretch>
            <a:fillRect/>
          </a:stretch>
        </p:blipFill>
        <p:spPr>
          <a:xfrm>
            <a:off x="1984375" y="1447800"/>
            <a:ext cx="6400800" cy="4800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Η πράξη…</a:t>
            </a:r>
            <a:endParaRPr lang="el-GR" dirty="0"/>
          </a:p>
        </p:txBody>
      </p:sp>
      <p:pic>
        <p:nvPicPr>
          <p:cNvPr id="4" name="3 - Θέση περιεχομένου" descr="1680678312379.jpg"/>
          <p:cNvPicPr>
            <a:picLocks noGrp="1" noChangeAspect="1"/>
          </p:cNvPicPr>
          <p:nvPr>
            <p:ph idx="1"/>
          </p:nvPr>
        </p:nvPicPr>
        <p:blipFill>
          <a:blip r:embed="rId2" cstate="print"/>
          <a:stretch>
            <a:fillRect/>
          </a:stretch>
        </p:blipFill>
        <p:spPr>
          <a:xfrm>
            <a:off x="1984375" y="1447800"/>
            <a:ext cx="6400800" cy="4800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Αποτελέσματα…</a:t>
            </a:r>
            <a:endParaRPr lang="el-GR" dirty="0"/>
          </a:p>
        </p:txBody>
      </p:sp>
      <p:pic>
        <p:nvPicPr>
          <p:cNvPr id="4" name="3 - Θέση περιεχομένου" descr="1680678312398.jpg"/>
          <p:cNvPicPr>
            <a:picLocks noGrp="1" noChangeAspect="1"/>
          </p:cNvPicPr>
          <p:nvPr>
            <p:ph idx="1"/>
          </p:nvPr>
        </p:nvPicPr>
        <p:blipFill>
          <a:blip r:embed="rId2" cstate="print"/>
          <a:stretch>
            <a:fillRect/>
          </a:stretch>
        </p:blipFill>
        <p:spPr>
          <a:xfrm>
            <a:off x="1984375" y="1447800"/>
            <a:ext cx="6400800" cy="4800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Αποτελέσματα…</a:t>
            </a:r>
            <a:endParaRPr lang="el-GR" dirty="0"/>
          </a:p>
        </p:txBody>
      </p:sp>
      <p:pic>
        <p:nvPicPr>
          <p:cNvPr id="4" name="3 - Θέση περιεχομένου" descr="1680678312359.jpg"/>
          <p:cNvPicPr>
            <a:picLocks noGrp="1" noChangeAspect="1"/>
          </p:cNvPicPr>
          <p:nvPr>
            <p:ph idx="1"/>
          </p:nvPr>
        </p:nvPicPr>
        <p:blipFill>
          <a:blip r:embed="rId2" cstate="print"/>
          <a:stretch>
            <a:fillRect/>
          </a:stretch>
        </p:blipFill>
        <p:spPr>
          <a:xfrm>
            <a:off x="1984375" y="1447800"/>
            <a:ext cx="6400800" cy="48006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171</TotalTime>
  <Words>505</Words>
  <Application>Microsoft Office PowerPoint</Application>
  <PresentationFormat>Προβολή στην οθόνη (4:3)</PresentationFormat>
  <Paragraphs>46</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Ηλιοστάσιο</vt:lpstr>
      <vt:lpstr>ERASMUS KA1 ΓΥΜΝΑΣΙΟ Ν. ΜΥΛΟΤΟΠΟΥ BERLIN 2023</vt:lpstr>
      <vt:lpstr>Διαφάνεια 2</vt:lpstr>
      <vt:lpstr>Το πρόγραμμα</vt:lpstr>
      <vt:lpstr>Η εφαρμογή</vt:lpstr>
      <vt:lpstr>Η πράξη…</vt:lpstr>
      <vt:lpstr>Η πράξη…</vt:lpstr>
      <vt:lpstr>Η πράξη…</vt:lpstr>
      <vt:lpstr>Αποτελέσματα…</vt:lpstr>
      <vt:lpstr>Αποτελέσματα…</vt:lpstr>
      <vt:lpstr>1. Πόσο ευχάριστο θεωρείτε ότι είναι το μάθημα της Γεωγραφίας;</vt:lpstr>
      <vt:lpstr>2. Πόσο εύκολα κατανοείτε τις έννοιες που αναφέρονται στο μάθημα της Γεωγραφίας;</vt:lpstr>
      <vt:lpstr>3. Πιστεύετε ότι αυτός ο τρόπος διδασκαλίας βοηθά τον καθηγητή να αναπτύξει τη δημιουργικότητά του;</vt:lpstr>
      <vt:lpstr>4. Πόσες ώρες την εβδομάδα θα θέλατε να έχετε Γεωγραφία;</vt:lpstr>
      <vt:lpstr>5. Σε κλίμακα από το 1 έως το 10, πώς θα αξιολογούσατε τον τρόπο με τον οποίο διδάσκεται το μάθημα της Γεωγραφίας;</vt:lpstr>
      <vt:lpstr>6. Πόσο θεωρείτε ότι συμμετέχουν οι μαθητές στη διεξαγωγή του μαθήματος της Γεωγραφίας;</vt:lpstr>
      <vt:lpstr>7. Πιστεύετε ότι μπορεί να κεντρίσει το ενδιαφέρον ενός αδιάφορου μαθητή ο τρόπος που διδάσκεται το μάθημα της Γεωγραφίας;</vt:lpstr>
      <vt:lpstr>8. Θα μπορούσε το μάθημα της Γεωγραφίας να είναι το αγαπημένο σας μάθημα;</vt:lpstr>
      <vt:lpstr>Συμπεράσματα</vt:lpstr>
      <vt:lpstr>Συμπεράσματα</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antonis kelesis</dc:creator>
  <cp:lastModifiedBy>Χρήστης των Windows</cp:lastModifiedBy>
  <cp:revision>4</cp:revision>
  <dcterms:created xsi:type="dcterms:W3CDTF">2023-03-30T14:37:51Z</dcterms:created>
  <dcterms:modified xsi:type="dcterms:W3CDTF">2023-04-05T08:21:15Z</dcterms:modified>
</cp:coreProperties>
</file>