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Ξεκινάμε με τη βασική ιδέα της 12ης συνεδρίας: δεν εξετάζουμε απλώς ψηφιακά εργαλεία, αλλά το πώς αυτά εντάσσονται συνειδητά σε έναν παιδαγωγικό σχεδιασμό.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Η συζήτηση μπορεί να γίνει με παραδείγματα: ποιος μίλησε περισσότερο; ποιος αποφάσισε; ποιος παρήγαγε περιεχόμενο;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Αυτή η δραστηριότητα μπορεί να γίνει στο τέλος της συνεδρίας. Ζητούμε από κάθε ομάδα να δουλέψει σε πραγματικό παράδειγμα από το αντικείμενό της.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Κλείνουμε με ερωτήματα που μπορούν να δοθούν ως ψηφιακό exit ticket ή να χρησιμοποιηθούν για σύντομη συζήτηση.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Τονίζουμε ότι ο σκοπός είναι επαγγελματικός και παιδαγωγικός: οι εκπαιδευτικοί δεν παρουσιάζουν απλώς δραστηριότητες, αλλά τις διαβάζουν κριτικά.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Συνδέουμε κάθε στόχο με μια ορατή ενέργεια: αναλύω, αναστοχάζομαι, συνεργάζομαι, αξιολογώ, βελτιώνω.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Κρατήστε τα τέσσερα ερωτήματα ως σταθερή γέφυρα σε κάθε ανάλυση διδακτικής δραστηριότητας.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Εδώ αποδομούμε την τεχνοκεντρική λογική. Ζητάμε από τους εκπαιδευτικούς να εντοπίσουν παραδείγματα από τη δική τους εμπειρία.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Χρησιμοποιούμε τον πίνακα για να δείξουμε ότι δεν υπάρχει “καλό” εργαλείο από μόνο του. Το νόημα βρίσκεται στους ρόλους και στη δραστηριότητα.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Αυτή η διαφάνεια βοηθά τους εκπαιδευτικούς να αναγνωρίσουν τη διαφορά ανάμεσα σε “λόγο περί καινοτομίας” και πράξη στην τάξη.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Δείχνουμε ότι το συγκείμενο δεν είναι λεπτομέρεια. Είναι όρος επιτυχίας του σχεδιασμού.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Η έννοια του χρόνου είναι κρίσιμη: δεν ζητούμε από τους εκπαιδευτικούς να προσθέσουν κάτι εξωτερικό, αλλά να ανακατανείμουν και να οργανώσουν διαφορετικά τον χρόνο.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wide_indoor_classroom_workshop_scene_with_a_grou_batch_1.png">    </p:cNvPr>
          <p:cNvPicPr>
            <a:picLocks noChangeAspect="1"/>
          </p:cNvPicPr>
          <p:nvPr/>
        </p:nvPicPr>
        <p:blipFill>
          <a:blip r:embed="rId1"/>
          <a:srcRect l="0" r="0" t="36" b="36"/>
          <a:stretch/>
        </p:blipFill>
        <p:spPr>
          <a:xfrm>
            <a:off x="6419088" y="502920"/>
            <a:ext cx="5349240" cy="30083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566928"/>
            <a:ext cx="5212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900" b="1" dirty="0">
                <a:solidFill>
                  <a:srgbClr val="2E7FA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12η Συνεδρία</a:t>
            </a:r>
            <a:endParaRPr lang="en-US" sz="1900" dirty="0"/>
          </a:p>
        </p:txBody>
      </p:sp>
      <p:sp>
        <p:nvSpPr>
          <p:cNvPr id="4" name="Text 1"/>
          <p:cNvSpPr/>
          <p:nvPr/>
        </p:nvSpPr>
        <p:spPr>
          <a:xfrm>
            <a:off x="621792" y="1078992"/>
            <a:ext cx="557784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39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Αναστοχασμός και κριτικός σχεδιασμός με ΨΤ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658368" y="2971800"/>
            <a:ext cx="54406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Πλαίσιο συνεργασίας, παρατήρησης, ανταλλαγής πρακτικών και βελτίωσης της διδακτικής πράξης.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658368" y="4187952"/>
            <a:ext cx="2057400" cy="384048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Β1.1 • Επιμόρφωση ΤΠΕ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2862072" y="4187952"/>
            <a:ext cx="3200400" cy="38404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Ψηφιακά περιβάλλοντα στη διδασκαλία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473952" y="3977640"/>
            <a:ext cx="5166360" cy="960120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τεχνολογία δεν αρκεί. Χρειάζεται παιδαγωγική λογική, συγκείμενο και αναστοχασμός.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11" name="Text 8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Ρόλοι στην τάξη: ποιος γεμίζει τον σχολικό χρόνο;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ποιότητα της διδασκαλίας φαίνεται στους ρόλους που αναλαμβάνονται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822960" y="1417320"/>
            <a:ext cx="4480560" cy="457200"/>
          </a:xfrm>
          <a:prstGeom prst="rect">
            <a:avLst/>
          </a:prstGeom>
          <a:solidFill>
            <a:srgbClr val="F3DDD6"/>
          </a:solidFill>
          <a:ln w="12700">
            <a:solidFill>
              <a:srgbClr val="F3DDD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Λιγότερο παραγωγικό σενάριο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68680" y="2057400"/>
            <a:ext cx="4343400" cy="91440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Ο/η εκπαιδευτικός μιλά, εξηγεί, επιλέγει, ελέγχει. Οι μαθητές δίνουν σύντομες απαντήσεις ή κάνουν γρήγορα quiz.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1005840" y="3401568"/>
            <a:ext cx="2468880" cy="347472"/>
          </a:xfrm>
          <a:prstGeom prst="rect">
            <a:avLst/>
          </a:prstGeom>
          <a:solidFill>
            <a:srgbClr val="C86B52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Χρόνος μαθητών: χαμηλός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1005840" y="3886200"/>
            <a:ext cx="1097280" cy="256032"/>
          </a:xfrm>
          <a:prstGeom prst="rect">
            <a:avLst/>
          </a:prstGeom>
          <a:solidFill>
            <a:srgbClr val="C86B52"/>
          </a:solidFill>
          <a:ln w="12700">
            <a:solidFill>
              <a:srgbClr val="C86B52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121408" y="3886200"/>
            <a:ext cx="2560320" cy="256032"/>
          </a:xfrm>
          <a:prstGeom prst="rect">
            <a:avLst/>
          </a:prstGeom>
          <a:solidFill>
            <a:srgbClr val="EFE8DF"/>
          </a:solidFill>
          <a:ln w="12700">
            <a:solidFill>
              <a:srgbClr val="EFE8D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565392" y="1417320"/>
            <a:ext cx="4480560" cy="457200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Πιο σύγχρονο σενάριο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629400" y="2057400"/>
            <a:ext cx="4343400" cy="91440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μαθητές παρουσιάζουν, παράγουν λόγο, συνεργάζονται, επιλέγουν πηγές, συνθέτουν. Ο/η εκπαιδευτικός υποστηρίζει και καθοδηγεί όταν χρειάζεται.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6812280" y="3401568"/>
            <a:ext cx="2468880" cy="347472"/>
          </a:xfrm>
          <a:prstGeom prst="rect">
            <a:avLst/>
          </a:prstGeom>
          <a:solidFill>
            <a:srgbClr val="6D8B5F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Χρόνος μαθητών: υψηλός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6812280" y="3886200"/>
            <a:ext cx="3429000" cy="256032"/>
          </a:xfrm>
          <a:prstGeom prst="rect">
            <a:avLst/>
          </a:prstGeom>
          <a:solidFill>
            <a:srgbClr val="6D8B5F"/>
          </a:solidFill>
          <a:ln w="12700">
            <a:solidFill>
              <a:srgbClr val="6D8B5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259568" y="3886200"/>
            <a:ext cx="502920" cy="256032"/>
          </a:xfrm>
          <a:prstGeom prst="rect">
            <a:avLst/>
          </a:prstGeom>
          <a:solidFill>
            <a:srgbClr val="EFE8DF"/>
          </a:solidFill>
          <a:ln w="12700">
            <a:solidFill>
              <a:srgbClr val="EFE8DF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297680" y="4800600"/>
            <a:ext cx="3566160" cy="438912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Κριτήριο ποιότητας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1508760" y="5486400"/>
            <a:ext cx="9235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50" b="1" dirty="0">
                <a:solidFill>
                  <a:srgbClr val="2E7F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Όσο περισσότερο ουσιαστικό χρόνο παίρνουν τα παιδιά, τόσο πιο αποτελεσματικά μπορεί να αξιοποιηθεί η ψηφιακή τεχνολογία.</a:t>
            </a:r>
            <a:endParaRPr lang="en-US" sz="2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Προτεινόμενη δραστηριότητα επιμόρφωσης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Αναστοχαστικό εργαστήριο μετασχηματισμού δραστηριότητας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</a:t>
            </a:r>
            <a:endParaRPr lang="en-US" sz="950" dirty="0"/>
          </a:p>
        </p:txBody>
      </p:sp>
      <p:pic>
        <p:nvPicPr>
          <p:cNvPr id="7" name="Image 0" descr="/mnt/data/a_realistic_color_photo_of_a_modern_classroom_obse_batch_4.png">    </p:cNvPr>
          <p:cNvPicPr>
            <a:picLocks noChangeAspect="1"/>
          </p:cNvPicPr>
          <p:nvPr/>
        </p:nvPicPr>
        <p:blipFill>
          <a:blip r:embed="rId1"/>
          <a:srcRect l="0" r="0" t="57" b="57"/>
          <a:stretch/>
        </p:blipFill>
        <p:spPr>
          <a:xfrm>
            <a:off x="6446520" y="1261872"/>
            <a:ext cx="5074920" cy="285292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1417320"/>
            <a:ext cx="2743200" cy="384048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Διάρκεια: 35–40 λεπτά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68680" y="2011680"/>
            <a:ext cx="384048" cy="38404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417320" y="2011680"/>
            <a:ext cx="4572000" cy="384048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Επιλογή μίας υπάρχουσας δραστηριότητας με ΨΤ</a:t>
            </a:r>
            <a:endParaRPr lang="en-US" sz="1570" dirty="0"/>
          </a:p>
        </p:txBody>
      </p:sp>
      <p:sp>
        <p:nvSpPr>
          <p:cNvPr id="11" name="Text 8"/>
          <p:cNvSpPr/>
          <p:nvPr/>
        </p:nvSpPr>
        <p:spPr>
          <a:xfrm>
            <a:off x="868680" y="2578608"/>
            <a:ext cx="384048" cy="38404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1417320" y="2578608"/>
            <a:ext cx="4572000" cy="384048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Ανάλυση ρόλων: τι κάνει ο εκπαιδευτικός και τι οι μαθητές;</a:t>
            </a:r>
            <a:endParaRPr lang="en-US" sz="1570" dirty="0"/>
          </a:p>
        </p:txBody>
      </p:sp>
      <p:sp>
        <p:nvSpPr>
          <p:cNvPr id="13" name="Text 10"/>
          <p:cNvSpPr/>
          <p:nvPr/>
        </p:nvSpPr>
        <p:spPr>
          <a:xfrm>
            <a:off x="868680" y="3145536"/>
            <a:ext cx="384048" cy="38404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1417320" y="3145536"/>
            <a:ext cx="4572000" cy="384048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Έλεγχος παιδαγωγικής αξίας: στόχος, συνεργασία, παραγωγή λόγου</a:t>
            </a:r>
            <a:endParaRPr lang="en-US" sz="1570" dirty="0"/>
          </a:p>
        </p:txBody>
      </p:sp>
      <p:sp>
        <p:nvSpPr>
          <p:cNvPr id="15" name="Text 12"/>
          <p:cNvSpPr/>
          <p:nvPr/>
        </p:nvSpPr>
        <p:spPr>
          <a:xfrm>
            <a:off x="868680" y="3712464"/>
            <a:ext cx="384048" cy="38404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1417320" y="3712464"/>
            <a:ext cx="4572000" cy="384048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Ανασχεδιασμός: μία αλλαγή που δίνει περισσότερο ενεργό χρόνο στους μαθητές</a:t>
            </a:r>
            <a:endParaRPr lang="en-US" sz="1570" dirty="0"/>
          </a:p>
        </p:txBody>
      </p:sp>
      <p:sp>
        <p:nvSpPr>
          <p:cNvPr id="17" name="Text 14"/>
          <p:cNvSpPr/>
          <p:nvPr/>
        </p:nvSpPr>
        <p:spPr>
          <a:xfrm>
            <a:off x="868680" y="4279392"/>
            <a:ext cx="384048" cy="38404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1417320" y="4279392"/>
            <a:ext cx="4572000" cy="384048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57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Σύντομη παρουσίαση και ανατροφοδότηση από συναδέλφους</a:t>
            </a:r>
            <a:endParaRPr lang="en-US" sz="1570" dirty="0"/>
          </a:p>
        </p:txBody>
      </p:sp>
      <p:sp>
        <p:nvSpPr>
          <p:cNvPr id="19" name="Text 16"/>
          <p:cNvSpPr/>
          <p:nvPr/>
        </p:nvSpPr>
        <p:spPr>
          <a:xfrm>
            <a:off x="6537960" y="4572000"/>
            <a:ext cx="2103120" cy="384048"/>
          </a:xfrm>
          <a:prstGeom prst="rect">
            <a:avLst/>
          </a:prstGeom>
          <a:solidFill>
            <a:srgbClr val="D89A3D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Παραδοτέο ομάδας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565392" y="5102352"/>
            <a:ext cx="4709160" cy="621792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Μία σύντομη κάρτα: αρχική δραστηριότητα → πρόβλημα → αλλαγή → αναμενόμενη μαθησιακή αξία.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Κλείσιμο: τρία ερωτήματα αναστοχασμού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Για αξιολόγηση, συζήτηση ή exit ticket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960120" y="1508760"/>
            <a:ext cx="502920" cy="502920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691640" y="1536192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ψηφιακή επιλογή μου έχει σαφή μαθησιακό σκοπό;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60120" y="2606040"/>
            <a:ext cx="502920" cy="502920"/>
          </a:xfrm>
          <a:prstGeom prst="rect">
            <a:avLst/>
          </a:prstGeom>
          <a:solidFill>
            <a:srgbClr val="6D8B5F"/>
          </a:solidFill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1691640" y="2633472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Ποιοι είναι οι πραγματικοί ρόλοι εκπαιδευτικού και μαθητών στη δραστηριότητα;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60120" y="3703320"/>
            <a:ext cx="502920" cy="502920"/>
          </a:xfrm>
          <a:prstGeom prst="rect">
            <a:avLst/>
          </a:prstGeom>
          <a:solidFill>
            <a:srgbClr val="D89A3D"/>
          </a:solidFill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691640" y="3730752"/>
            <a:ext cx="9509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Τι θα αλλάξω ώστε να αυξηθεί η συνεργασία, η παραγωγή λόγου και η κριτική σκέψη;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4480560" y="4983480"/>
            <a:ext cx="3063240" cy="36576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Τελική θέση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1554480" y="5577840"/>
            <a:ext cx="9098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2E7F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 αναστοχασμός είναι η γέφυρα ανάμεσα στη χρήση εργαλείων και στη βελτίωση της διδασκαλίας.</a:t>
            </a:r>
            <a:endParaRPr lang="en-US" sz="2100" dirty="0"/>
          </a:p>
        </p:txBody>
      </p:sp>
      <p:sp>
        <p:nvSpPr>
          <p:cNvPr id="15" name="Text 13"/>
          <p:cNvSpPr/>
          <p:nvPr/>
        </p:nvSpPr>
        <p:spPr>
          <a:xfrm>
            <a:off x="658368" y="6163056"/>
            <a:ext cx="10881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83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Πηγή υλικού: 12η Συνεδρία, Επιμόρφωση Β1 Επιπέδου ΤΠΕ, Συστάδα Β1.1, ΙΤΥΕ «Διόφαντος», σελ. 403–404.</a:t>
            </a:r>
            <a:endParaRPr lang="en-US" sz="8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Σκοπός της συνεδρίας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την εφαρμογή εργαλείων στον στοχαστικό επαγγελματισμό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731520" y="1481328"/>
            <a:ext cx="21945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2E7F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Κεντρικός σκοπός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13232" y="1892808"/>
            <a:ext cx="5120640" cy="1828800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20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αναπτυχθεί ένας χώρος συνεργασίας και διάχυσης καλών διδακτικών πρακτικών, όπου οι εκπαιδευτικοί αναστοχάζονται κριτικά για τον σχεδιασμό, την εφαρμογή και τη βελτίωση δραστηριοτήτων με ψηφιακές τεχνολογίες.</a:t>
            </a:r>
            <a:endParaRPr lang="en-US" sz="2000" dirty="0"/>
          </a:p>
        </p:txBody>
      </p:sp>
      <p:pic>
        <p:nvPicPr>
          <p:cNvPr id="9" name="Image 0" descr="/mnt/data/a_bright_classroom_learning_scene_overall_a_moder_batch_2.png">    </p:cNvPr>
          <p:cNvPicPr>
            <a:picLocks noChangeAspect="1"/>
          </p:cNvPicPr>
          <p:nvPr/>
        </p:nvPicPr>
        <p:blipFill>
          <a:blip r:embed="rId1"/>
          <a:srcRect l="32" r="32" t="0" b="0"/>
          <a:stretch/>
        </p:blipFill>
        <p:spPr>
          <a:xfrm>
            <a:off x="6400800" y="1417320"/>
            <a:ext cx="5212080" cy="293522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14400" y="4590288"/>
            <a:ext cx="10058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Το ερώτημα δεν είναι «ποιο εργαλείο χρησιμοποίησα;» αλλά «ποια μαθησιακή μετατόπιση πέτυχα;»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05840" y="5230368"/>
            <a:ext cx="2103120" cy="502920"/>
          </a:xfrm>
          <a:prstGeom prst="rect">
            <a:avLst/>
          </a:prstGeom>
          <a:solidFill>
            <a:srgbClr val="E7F2F6"/>
          </a:solidFill>
          <a:ln w="12700">
            <a:solidFill>
              <a:srgbClr val="E7F2F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Συνεργασία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3429000" y="5230368"/>
            <a:ext cx="2468880" cy="502920"/>
          </a:xfrm>
          <a:prstGeom prst="rect">
            <a:avLst/>
          </a:prstGeom>
          <a:solidFill>
            <a:srgbClr val="F9E9CC"/>
          </a:solidFill>
          <a:ln w="12700">
            <a:solidFill>
              <a:srgbClr val="F9E9CC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Κριτική αξιολόγηση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6236208" y="5230368"/>
            <a:ext cx="2286000" cy="502920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Ανασχεδιασμός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8851392" y="5230368"/>
            <a:ext cx="2514600" cy="502920"/>
          </a:xfrm>
          <a:prstGeom prst="rect">
            <a:avLst/>
          </a:prstGeom>
          <a:solidFill>
            <a:srgbClr val="F3DDD6"/>
          </a:solidFill>
          <a:ln w="12700">
            <a:solidFill>
              <a:srgbClr val="F3DDD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Διάχυση πρακτικών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Τι επιδιώκεται να μπορούν να κάνουν οι επιμορφούμενοι;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στόχοι μεταφρασμένοι σε πρακτικές δεξιότητες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777240" y="1444752"/>
            <a:ext cx="566928" cy="41148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81328" y="1444752"/>
            <a:ext cx="9601200" cy="411480"/>
          </a:xfrm>
          <a:prstGeom prst="rect">
            <a:avLst/>
          </a:prstGeom>
          <a:solidFill>
            <a:srgbClr val="E7F2F6"/>
          </a:solidFill>
          <a:ln w="12700">
            <a:solidFill>
              <a:srgbClr val="E7F2F6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αναλύουν δραστηριότητες με ΨΤ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77240" y="2194560"/>
            <a:ext cx="566928" cy="41148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481328" y="2194560"/>
            <a:ext cx="9601200" cy="411480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αναστοχάζονται για την επιμόρφωση και τη διδασκαλία τους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777240" y="2944368"/>
            <a:ext cx="566928" cy="41148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81328" y="2944368"/>
            <a:ext cx="9601200" cy="411480"/>
          </a:xfrm>
          <a:prstGeom prst="rect">
            <a:avLst/>
          </a:prstGeom>
          <a:solidFill>
            <a:srgbClr val="F9E9CC"/>
          </a:solidFill>
          <a:ln w="12700">
            <a:solidFill>
              <a:srgbClr val="F9E9CC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επικοινωνούν και να συνεργάζονται με συναδέλφους ειδικότητας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77240" y="3694176"/>
            <a:ext cx="566928" cy="41148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481328" y="3694176"/>
            <a:ext cx="9601200" cy="411480"/>
          </a:xfrm>
          <a:prstGeom prst="rect">
            <a:avLst/>
          </a:prstGeom>
          <a:solidFill>
            <a:srgbClr val="F3DDD6"/>
          </a:solidFill>
          <a:ln w="12700">
            <a:solidFill>
              <a:srgbClr val="F3DDD6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προτείνουν, να κρίνουν και να αξιολογούν ψηφιακές δραστηριότητες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777240" y="4443984"/>
            <a:ext cx="566928" cy="41148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508" tIns="508" rIns="508" bIns="508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481328" y="4443984"/>
            <a:ext cx="9601200" cy="411480"/>
          </a:xfrm>
          <a:prstGeom prst="rect">
            <a:avLst/>
          </a:prstGeom>
          <a:solidFill>
            <a:srgbClr val="FFF9EE"/>
          </a:solidFill>
          <a:ln w="12700">
            <a:solidFill>
              <a:srgbClr val="FFF9EE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Να αξιοποιούν τον αναστοχασμό ως μηχανισμό βελτίωσης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960120" y="5486400"/>
            <a:ext cx="10241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2E7F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Άρα, η συνεδρία έχει χαρακτήρα: εργαστηριακό • συνεργατικό • αναστοχαστικό • αξιολογικό.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Αναστοχασμός: τι σημαίνει στην πράξη;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Συνειδητότητα για το πού κινούμαι διδακτικά και πού χρειάζεται να κινηθώ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914400" y="1417320"/>
            <a:ext cx="10287000" cy="96012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Αναστοχάζομαι σημαίνει ότι εξετάζω τη διδακτική μου επιλογή όχι μόνο ως τεχνική πράξη, αλλά ως παιδαγωγική απόφαση μέσα σε συγκεκριμένο πλαίσιο.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77240" y="2999232"/>
            <a:ext cx="2267712" cy="457200"/>
          </a:xfrm>
          <a:prstGeom prst="rect">
            <a:avLst/>
          </a:prstGeom>
          <a:solidFill>
            <a:srgbClr val="E7F2F6"/>
          </a:solidFill>
          <a:ln w="12700">
            <a:solidFill>
              <a:srgbClr val="E7F2F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Πού βρίσκομαι;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77240" y="3703320"/>
            <a:ext cx="2267712" cy="658368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Τι κάνω τώρα στην τάξη;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3611880" y="2999232"/>
            <a:ext cx="2267712" cy="457200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Γιατί το κάνω;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611880" y="3703320"/>
            <a:ext cx="2267712" cy="658368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διδακτική λογική υπηρετεί;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6446520" y="2999232"/>
            <a:ext cx="2267712" cy="457200"/>
          </a:xfrm>
          <a:prstGeom prst="rect">
            <a:avLst/>
          </a:prstGeom>
          <a:solidFill>
            <a:srgbClr val="F9E9CC"/>
          </a:solidFill>
          <a:ln w="12700">
            <a:solidFill>
              <a:srgbClr val="F9E9CC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Ποιοι είναι οι μαθητές;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6446520" y="3703320"/>
            <a:ext cx="2267712" cy="658368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Ποιες ταυτότητες, ανάγκες και δυνατότητες έχουν;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9281160" y="2999232"/>
            <a:ext cx="2267712" cy="457200"/>
          </a:xfrm>
          <a:prstGeom prst="rect">
            <a:avLst/>
          </a:prstGeom>
          <a:solidFill>
            <a:srgbClr val="F3DDD6"/>
          </a:solidFill>
          <a:ln w="12700">
            <a:solidFill>
              <a:srgbClr val="F3DDD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Πού θέλω να πάω;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9281160" y="3703320"/>
            <a:ext cx="2267712" cy="658368"/>
          </a:xfrm>
          <a:prstGeom prst="rect">
            <a:avLst/>
          </a:prstGeom>
          <a:noFill/>
          <a:ln/>
        </p:spPr>
        <p:txBody>
          <a:bodyPr wrap="square" lIns="762" tIns="762" rIns="762" bIns="762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Ποια αλλαγή επιδιώκω στη μάθηση;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1234440" y="5230368"/>
            <a:ext cx="9738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C86B5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 αναστοχασμός δεν είναι απολογισμός εντυπώσεων. Είναι εργαλείο ανασχεδιασμού.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Ψηφιακές τεχνολογίες: μέσο, όχι αυτοσκοπός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παιδαγωγική αξία δεν παράγεται αυτόματα από το εργαλείο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777240" y="1417320"/>
            <a:ext cx="4937760" cy="502920"/>
          </a:xfrm>
          <a:prstGeom prst="rect">
            <a:avLst/>
          </a:prstGeom>
          <a:solidFill>
            <a:srgbClr val="F3DDD6"/>
          </a:solidFill>
          <a:ln w="12700">
            <a:solidFill>
              <a:srgbClr val="F3DDD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Άκριτη χρήση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68680" y="2057400"/>
            <a:ext cx="4663440" cy="192024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Επιλέγω εργαλείο επειδή είναι εντυπωσιακό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Μεταφέρω την παραδοσιακή διδασκαλία στην οθόνη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Οι μαθητές απλώς εκτελούν σύντομες εντολές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Θεωρώ ότι η τεχνολογία θα φέρει μόνη της αλλαγή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6473952" y="1417320"/>
            <a:ext cx="4937760" cy="502920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Κριτικός σχεδιασμός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6565392" y="2057400"/>
            <a:ext cx="4663440" cy="192024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Ξεκινώ από μαθησιακό στόχο και συγκείμενο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Δίνω ενεργό ρόλο στους μαθητές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Σχεδιάζω συνεργασία, παραγωγή λόγου, τεκμηρίωση</a:t>
            </a:r>
            <a:endParaRPr lang="en-US" sz="1800" dirty="0"/>
          </a:p>
          <a:p>
            <a:pPr algn="l" indent="0" marL="0">
              <a:buNone/>
            </a:pPr>
            <a:r>
              <a:rPr lang="en-US" sz="18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Αξιολογώ τι άλλαξε στη μαθησιακή διαδικασία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3977640" y="4498848"/>
            <a:ext cx="4297680" cy="41148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Κρίσιμη μετατόπιση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920240" y="5138928"/>
            <a:ext cx="84124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2E7F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από το «χρησιμοποίησα ψηφιακό εργαλείο» στο «σχεδίασα ουσιαστική μαθησιακή εμπειρία»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Δασκαλοκεντρική και μαθητοκεντρική αξιοποίηση ΨΤ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Το ίδιο εργαλείο μπορεί να υπηρετεί πολύ διαφορετικές διδακτικές λογικές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685800" y="1417320"/>
            <a:ext cx="2057400" cy="438912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Κριτήριο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880360" y="1417320"/>
            <a:ext cx="3840480" cy="438912"/>
          </a:xfrm>
          <a:prstGeom prst="rect">
            <a:avLst/>
          </a:prstGeom>
          <a:solidFill>
            <a:srgbClr val="C86B52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Δασκαλοκεντρική χρήση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903720" y="1417320"/>
            <a:ext cx="4526280" cy="438912"/>
          </a:xfrm>
          <a:prstGeom prst="rect">
            <a:avLst/>
          </a:prstGeom>
          <a:solidFill>
            <a:srgbClr val="6D8B5F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Μαθητοκεντρική χρήση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85800" y="2057400"/>
            <a:ext cx="2057400" cy="530352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Ρόλος εκπαιδευτικού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2880360" y="2057400"/>
            <a:ext cx="38404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Παρουσιάζει, ελέγχει, εξηγεί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6903720" y="2057400"/>
            <a:ext cx="45262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Σχεδιάζει πλαίσιο, υποστηρίζει, καθοδηγεί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685800" y="2743200"/>
            <a:ext cx="2057400" cy="530352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Ρόλος μαθητών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2880360" y="2743200"/>
            <a:ext cx="38404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Απαντούν σύντομα ή παρακολουθούν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6903720" y="2743200"/>
            <a:ext cx="45262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Ερευνούν, συνθέτουν, παρουσιάζουν, συνεργάζονται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685800" y="3429000"/>
            <a:ext cx="2057400" cy="530352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Χρόνος μάθησης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2880360" y="3429000"/>
            <a:ext cx="38404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Γεμίζει κυρίως από τον/την εκπαιδευτικό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6903720" y="3429000"/>
            <a:ext cx="45262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Κατανέμεται στην ενεργή παραγωγή των μαθητών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85800" y="4114800"/>
            <a:ext cx="2057400" cy="530352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Αξία εργαλείου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2880360" y="4114800"/>
            <a:ext cx="38404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Εποπτικοποίηση ή ταχύτητα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6903720" y="4114800"/>
            <a:ext cx="4526280" cy="53035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4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Μετασχηματισμός της μαθησιακής δραστηριότητας</a:t>
            </a:r>
            <a:endParaRPr lang="en-US" sz="1450" dirty="0"/>
          </a:p>
        </p:txBody>
      </p:sp>
      <p:sp>
        <p:nvSpPr>
          <p:cNvPr id="22" name="Text 20"/>
          <p:cNvSpPr/>
          <p:nvPr/>
        </p:nvSpPr>
        <p:spPr>
          <a:xfrm>
            <a:off x="1097280" y="5440680"/>
            <a:ext cx="9875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Σημείο ελέγχου: Ποιος κάνει την ουσιαστική πνευματική εργασία μέσα στο μάθημα;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Το τεχνοκεντρικό λάθος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Κυρίαρχες γενικότητες που χρειάζονται κριτικό έλεγχο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822960" y="1389888"/>
            <a:ext cx="4389120" cy="457200"/>
          </a:xfrm>
          <a:prstGeom prst="rect">
            <a:avLst/>
          </a:prstGeom>
          <a:solidFill>
            <a:srgbClr val="C86B52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Μύθος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6400800" y="1389888"/>
            <a:ext cx="4389120" cy="457200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Πραγματικότητα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822960" y="2148840"/>
            <a:ext cx="43891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«Οι σχέσεις γίνονται αυτόματα πιο δημοκρατικές.»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5577840" y="2313432"/>
            <a:ext cx="502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D89A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→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6400800" y="2148840"/>
            <a:ext cx="43891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Οι σχέσεις αλλάζουν μόνο αν μεταβληθούν οι ρόλοι, ο χρόνος και η ευθύνη μάθησης.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822960" y="3200400"/>
            <a:ext cx="43891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«Ο/η εκπαιδευτικός γίνεται απλώς βοηθός.»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5577840" y="3364992"/>
            <a:ext cx="502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D89A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→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6400800" y="3200400"/>
            <a:ext cx="43891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υποστήριξη είναι απαιτητική: σχεδιασμός, ερωτήσεις, σκαλωσιές, ανατροφοδότηση.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822960" y="4251960"/>
            <a:ext cx="43891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«Αρκεί η υποδομή και η γνώση εργαλείων.»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5577840" y="4416552"/>
            <a:ext cx="502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D89A3D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→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6400800" y="4251960"/>
            <a:ext cx="438912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5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Χρειάζονται παιδαγωγική λογική, προετοιμασία και αναστοχαστική αξιολόγηση.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1170432" y="5504688"/>
            <a:ext cx="9692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50" b="1" dirty="0">
                <a:solidFill>
                  <a:srgbClr val="6D8B5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Στόχος: να περάσουμε από τη ρητορεία της καινοτομίας στην τεκμηριωμένη διδακτική πράξη.</a:t>
            </a:r>
            <a:endParaRPr lang="en-US" sz="2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Το συγκειμενικό πλαίσιο κάθε διδασκαλίας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Δεν σχεδιάζουμε γενικά. Σχεδιάζουμε για συγκεκριμένη τάξη, σχολείο και εκπαιδευτικό σκοπό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08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617720" y="2560320"/>
            <a:ext cx="2971800" cy="731520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Διδακτική απόφαση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868680" y="1554480"/>
            <a:ext cx="2148840" cy="530352"/>
          </a:xfrm>
          <a:prstGeom prst="rect">
            <a:avLst/>
          </a:prstGeom>
          <a:solidFill>
            <a:srgbClr val="E7F2F6"/>
          </a:solidFill>
          <a:ln w="12700">
            <a:solidFill>
              <a:srgbClr val="E7F2F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Ταυτότητες μαθητών</a:t>
            </a:r>
            <a:endParaRPr lang="en-US" sz="1580" dirty="0"/>
          </a:p>
        </p:txBody>
      </p:sp>
      <p:sp>
        <p:nvSpPr>
          <p:cNvPr id="9" name="Text 7"/>
          <p:cNvSpPr/>
          <p:nvPr/>
        </p:nvSpPr>
        <p:spPr>
          <a:xfrm>
            <a:off x="3794760" y="1234440"/>
            <a:ext cx="2148840" cy="530352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Ιδιαιτερότητες τάξης</a:t>
            </a:r>
            <a:endParaRPr lang="en-US" sz="1580" dirty="0"/>
          </a:p>
        </p:txBody>
      </p:sp>
      <p:sp>
        <p:nvSpPr>
          <p:cNvPr id="10" name="Text 8"/>
          <p:cNvSpPr/>
          <p:nvPr/>
        </p:nvSpPr>
        <p:spPr>
          <a:xfrm>
            <a:off x="6858000" y="1234440"/>
            <a:ext cx="2148840" cy="530352"/>
          </a:xfrm>
          <a:prstGeom prst="rect">
            <a:avLst/>
          </a:prstGeom>
          <a:solidFill>
            <a:srgbClr val="F9E9CC"/>
          </a:solidFill>
          <a:ln w="12700">
            <a:solidFill>
              <a:srgbClr val="F9E9CC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Σχολικό περιβάλλον</a:t>
            </a:r>
            <a:endParaRPr lang="en-US" sz="1580" dirty="0"/>
          </a:p>
        </p:txBody>
      </p:sp>
      <p:sp>
        <p:nvSpPr>
          <p:cNvPr id="11" name="Text 9"/>
          <p:cNvSpPr/>
          <p:nvPr/>
        </p:nvSpPr>
        <p:spPr>
          <a:xfrm>
            <a:off x="9235440" y="1554480"/>
            <a:ext cx="2148840" cy="530352"/>
          </a:xfrm>
          <a:prstGeom prst="rect">
            <a:avLst/>
          </a:prstGeom>
          <a:solidFill>
            <a:srgbClr val="F3DDD6"/>
          </a:solidFill>
          <a:ln w="12700">
            <a:solidFill>
              <a:srgbClr val="F3DDD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Ταυτότητα εκπαιδευτικού</a:t>
            </a:r>
            <a:endParaRPr lang="en-US" sz="1580" dirty="0"/>
          </a:p>
        </p:txBody>
      </p:sp>
      <p:sp>
        <p:nvSpPr>
          <p:cNvPr id="12" name="Text 10"/>
          <p:cNvSpPr/>
          <p:nvPr/>
        </p:nvSpPr>
        <p:spPr>
          <a:xfrm>
            <a:off x="1508760" y="4069080"/>
            <a:ext cx="2148840" cy="530352"/>
          </a:xfrm>
          <a:prstGeom prst="rect">
            <a:avLst/>
          </a:prstGeom>
          <a:solidFill>
            <a:srgbClr val="FFF9EE"/>
          </a:solidFill>
          <a:ln w="12700">
            <a:solidFill>
              <a:srgbClr val="FFF9EE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Υποδομές και χρόνος</a:t>
            </a:r>
            <a:endParaRPr lang="en-US" sz="1580" dirty="0"/>
          </a:p>
        </p:txBody>
      </p:sp>
      <p:sp>
        <p:nvSpPr>
          <p:cNvPr id="13" name="Text 11"/>
          <p:cNvSpPr/>
          <p:nvPr/>
        </p:nvSpPr>
        <p:spPr>
          <a:xfrm>
            <a:off x="4572000" y="4315968"/>
            <a:ext cx="2148840" cy="530352"/>
          </a:xfrm>
          <a:prstGeom prst="rect">
            <a:avLst/>
          </a:prstGeom>
          <a:solidFill>
            <a:srgbClr val="E7F2F6"/>
          </a:solidFill>
          <a:ln w="12700">
            <a:solidFill>
              <a:srgbClr val="E7F2F6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Μαθησιακοί στόχοι</a:t>
            </a:r>
            <a:endParaRPr lang="en-US" sz="1580" dirty="0"/>
          </a:p>
        </p:txBody>
      </p:sp>
      <p:sp>
        <p:nvSpPr>
          <p:cNvPr id="14" name="Text 12"/>
          <p:cNvSpPr/>
          <p:nvPr/>
        </p:nvSpPr>
        <p:spPr>
          <a:xfrm>
            <a:off x="7863840" y="4069080"/>
            <a:ext cx="2148840" cy="530352"/>
          </a:xfrm>
          <a:prstGeom prst="rect">
            <a:avLst/>
          </a:prstGeom>
          <a:solidFill>
            <a:srgbClr val="E9F1E4"/>
          </a:solidFill>
          <a:ln w="12700">
            <a:solidFill>
              <a:srgbClr val="E9F1E4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58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Κριτήρια αξιολόγησης</a:t>
            </a:r>
            <a:endParaRPr lang="en-US" sz="1580" dirty="0"/>
          </a:p>
        </p:txBody>
      </p:sp>
      <p:sp>
        <p:nvSpPr>
          <p:cNvPr id="15" name="Text 13"/>
          <p:cNvSpPr/>
          <p:nvPr/>
        </p:nvSpPr>
        <p:spPr>
          <a:xfrm>
            <a:off x="1234440" y="5504688"/>
            <a:ext cx="9692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2E7FA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Κάθε ψηφιακή επιλογή χρειάζεται να απαντά στο: «Για ποιον, με ποιον σκοπό, σε ποιες συνθήκες;»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3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29184"/>
            <a:ext cx="90525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4344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Σχολικός χρόνος: σχεδιάζω πέρα από τη μία ώρα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85216" y="877824"/>
            <a:ext cx="9326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2627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Η συνεδρία τονίζει τη συνολική ανάγνωση του χρόνου</a:t>
            </a:r>
            <a:endParaRPr lang="en-US" sz="1350" dirty="0"/>
          </a:p>
        </p:txBody>
      </p:sp>
      <p:sp>
        <p:nvSpPr>
          <p:cNvPr id="4" name="Shape 2"/>
          <p:cNvSpPr/>
          <p:nvPr/>
        </p:nvSpPr>
        <p:spPr>
          <a:xfrm>
            <a:off x="502920" y="6473952"/>
            <a:ext cx="11109960" cy="0"/>
          </a:xfrm>
          <a:prstGeom prst="line">
            <a:avLst/>
          </a:prstGeom>
          <a:noFill/>
          <a:ln w="6350">
            <a:solidFill>
              <a:srgbClr val="D8D0C1">
                <a:alpha val="90000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6556248"/>
            <a:ext cx="7955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12η Συνεδρία Β1.1 • Αναστοχασμός και κριτικός σχεδιασμός</a:t>
            </a:r>
            <a:endParaRPr lang="en-US" sz="750" dirty="0"/>
          </a:p>
        </p:txBody>
      </p:sp>
      <p:sp>
        <p:nvSpPr>
          <p:cNvPr id="6" name="Text 4"/>
          <p:cNvSpPr/>
          <p:nvPr/>
        </p:nvSpPr>
        <p:spPr>
          <a:xfrm>
            <a:off x="11109960" y="6501384"/>
            <a:ext cx="548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dirty="0">
                <a:solidFill>
                  <a:srgbClr val="65738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09</a:t>
            </a:r>
            <a:endParaRPr lang="en-US" sz="950" dirty="0"/>
          </a:p>
        </p:txBody>
      </p:sp>
      <p:pic>
        <p:nvPicPr>
          <p:cNvPr id="7" name="Image 0" descr="/mnt/data/a_bright_modern_office_classroom_like_workspace_i_batch_3.png">    </p:cNvPr>
          <p:cNvPicPr>
            <a:picLocks noChangeAspect="1"/>
          </p:cNvPicPr>
          <p:nvPr/>
        </p:nvPicPr>
        <p:blipFill>
          <a:blip r:embed="rId1"/>
          <a:srcRect l="0" r="0" t="57" b="57"/>
          <a:stretch/>
        </p:blipFill>
        <p:spPr>
          <a:xfrm>
            <a:off x="6473952" y="1325880"/>
            <a:ext cx="5074920" cy="285292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77240" y="1508760"/>
            <a:ext cx="2423160" cy="475488"/>
          </a:xfrm>
          <a:prstGeom prst="rect">
            <a:avLst/>
          </a:prstGeom>
          <a:solidFill>
            <a:srgbClr val="243447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Ετήσιος σχεδιασμός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868680" y="2103120"/>
            <a:ext cx="4480560" cy="59436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7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Μικροεργασίες που ανατίθενται σταδιακά και παρουσιάζονται ανά διαστήματα.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77240" y="2999232"/>
            <a:ext cx="3063240" cy="475488"/>
          </a:xfrm>
          <a:prstGeom prst="rect">
            <a:avLst/>
          </a:prstGeom>
          <a:solidFill>
            <a:srgbClr val="2E7FA3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Άτυπες σχολικές πρακτικές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868680" y="3593592"/>
            <a:ext cx="4480560" cy="59436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7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Εκδρομές, γιορτές, σχολικές δράσεις ως ευκαιρίες μάθησης και διάχυσης.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777240" y="4498848"/>
            <a:ext cx="2606040" cy="475488"/>
          </a:xfrm>
          <a:prstGeom prst="rect">
            <a:avLst/>
          </a:prstGeom>
          <a:solidFill>
            <a:srgbClr val="6D8B5F"/>
          </a:solidFill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6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Χρόνος στους μαθητές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868680" y="5093208"/>
            <a:ext cx="4480560" cy="59436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pPr algn="l" indent="0" marL="0">
              <a:buNone/>
            </a:pPr>
            <a:r>
              <a:rPr lang="en-US" sz="1700" dirty="0">
                <a:solidFill>
                  <a:srgbClr val="1C26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Παρουσιάζουν, συνθέτουν κείμενα, συνεργάζονται, τεκμηριώνουν επιλογές.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6537960" y="4709160"/>
            <a:ext cx="4892040" cy="777240"/>
          </a:xfrm>
          <a:prstGeom prst="rect">
            <a:avLst/>
          </a:prstGeom>
          <a:solidFill>
            <a:srgbClr val="FFF9EE"/>
          </a:solidFill>
          <a:ln w="12700">
            <a:solidFill>
              <a:srgbClr val="D8D0C1"/>
            </a:solidFill>
          </a:ln>
        </p:spPr>
        <p:txBody>
          <a:bodyPr wrap="square" lIns="1524" tIns="1524" rIns="1524" bIns="1524" rtlCol="0" anchor="ctr">
            <a:normAutofit/>
          </a:bodyPr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4344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Πρακτική συνέπεια: οι ψηφιακές δραστηριότητες γίνονται βιώσιμες όταν εντάσσονται σε μεγαλύτερο χρονικό σχεδιασμό.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12η Συνεδρία Β1.1 - Αναστοχασμός και διδακτικός σχεδιασμός</dc:title>
  <dc:subject>12η Συνεδρία - Αναστοχασμός και κριτικός στοχασμός</dc:subject>
  <dc:creator>OpenAI</dc:creator>
  <cp:lastModifiedBy>OpenAI</cp:lastModifiedBy>
  <cp:revision>1</cp:revision>
  <dcterms:created xsi:type="dcterms:W3CDTF">2026-06-29T21:06:05Z</dcterms:created>
  <dcterms:modified xsi:type="dcterms:W3CDTF">2026-06-29T21:06:05Z</dcterms:modified>
</cp:coreProperties>
</file>