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1" r:id="rId3"/>
    <p:sldId id="263" r:id="rId4"/>
    <p:sldId id="269" r:id="rId5"/>
    <p:sldId id="262" r:id="rId6"/>
    <p:sldId id="266" r:id="rId7"/>
    <p:sldId id="267" r:id="rId8"/>
    <p:sldId id="268" r:id="rId9"/>
    <p:sldId id="258" r:id="rId10"/>
    <p:sldId id="257" r:id="rId11"/>
    <p:sldId id="264" r:id="rId12"/>
    <p:sldId id="259" r:id="rId13"/>
    <p:sldId id="260" r:id="rId14"/>
    <p:sldId id="265" r:id="rId15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9DDED"/>
    <a:srgbClr val="C6E3F0"/>
    <a:srgbClr val="7EC0D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1650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B6365-0257-425F-98F3-74A366E5FA8C}" type="datetimeFigureOut">
              <a:rPr lang="el-GR" smtClean="0"/>
              <a:t>28/9/2021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E5F524-1EBC-4A45-9889-B741BB0C722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035157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B6365-0257-425F-98F3-74A366E5FA8C}" type="datetimeFigureOut">
              <a:rPr lang="el-GR" smtClean="0"/>
              <a:t>28/9/2021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E5F524-1EBC-4A45-9889-B741BB0C722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211397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B6365-0257-425F-98F3-74A366E5FA8C}" type="datetimeFigureOut">
              <a:rPr lang="el-GR" smtClean="0"/>
              <a:t>28/9/2021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E5F524-1EBC-4A45-9889-B741BB0C722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5051375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B6365-0257-425F-98F3-74A366E5FA8C}" type="datetimeFigureOut">
              <a:rPr lang="el-GR" smtClean="0"/>
              <a:t>28/9/2021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E5F524-1EBC-4A45-9889-B741BB0C722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325562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B6365-0257-425F-98F3-74A366E5FA8C}" type="datetimeFigureOut">
              <a:rPr lang="el-GR" smtClean="0"/>
              <a:t>28/9/2021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E5F524-1EBC-4A45-9889-B741BB0C722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818957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B6365-0257-425F-98F3-74A366E5FA8C}" type="datetimeFigureOut">
              <a:rPr lang="el-GR" smtClean="0"/>
              <a:t>28/9/2021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E5F524-1EBC-4A45-9889-B741BB0C722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850972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B6365-0257-425F-98F3-74A366E5FA8C}" type="datetimeFigureOut">
              <a:rPr lang="el-GR" smtClean="0"/>
              <a:t>28/9/2021</a:t>
            </a:fld>
            <a:endParaRPr lang="el-GR"/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E5F524-1EBC-4A45-9889-B741BB0C722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8858929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B6365-0257-425F-98F3-74A366E5FA8C}" type="datetimeFigureOut">
              <a:rPr lang="el-GR" smtClean="0"/>
              <a:t>28/9/2021</a:t>
            </a:fld>
            <a:endParaRPr lang="el-GR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E5F524-1EBC-4A45-9889-B741BB0C722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924555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B6365-0257-425F-98F3-74A366E5FA8C}" type="datetimeFigureOut">
              <a:rPr lang="el-GR" smtClean="0"/>
              <a:t>28/9/2021</a:t>
            </a:fld>
            <a:endParaRPr lang="el-GR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E5F524-1EBC-4A45-9889-B741BB0C722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8899851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B6365-0257-425F-98F3-74A366E5FA8C}" type="datetimeFigureOut">
              <a:rPr lang="el-GR" smtClean="0"/>
              <a:t>28/9/2021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E5F524-1EBC-4A45-9889-B741BB0C722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3481408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B6365-0257-425F-98F3-74A366E5FA8C}" type="datetimeFigureOut">
              <a:rPr lang="el-GR" smtClean="0"/>
              <a:t>28/9/2021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E5F524-1EBC-4A45-9889-B741BB0C722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22428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DB6365-0257-425F-98F3-74A366E5FA8C}" type="datetimeFigureOut">
              <a:rPr lang="el-GR" smtClean="0"/>
              <a:t>28/9/2021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E5F524-1EBC-4A45-9889-B741BB0C722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813544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gif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5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emf"/><Relationship Id="rId3" Type="http://schemas.openxmlformats.org/officeDocument/2006/relationships/image" Target="../media/image10.emf"/><Relationship Id="rId7" Type="http://schemas.openxmlformats.org/officeDocument/2006/relationships/image" Target="../media/image14.emf"/><Relationship Id="rId12" Type="http://schemas.openxmlformats.org/officeDocument/2006/relationships/image" Target="../media/image19.png"/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emf"/><Relationship Id="rId11" Type="http://schemas.openxmlformats.org/officeDocument/2006/relationships/image" Target="../media/image18.emf"/><Relationship Id="rId5" Type="http://schemas.openxmlformats.org/officeDocument/2006/relationships/image" Target="../media/image12.emf"/><Relationship Id="rId10" Type="http://schemas.openxmlformats.org/officeDocument/2006/relationships/image" Target="../media/image17.emf"/><Relationship Id="rId4" Type="http://schemas.openxmlformats.org/officeDocument/2006/relationships/image" Target="../media/image11.emf"/><Relationship Id="rId9" Type="http://schemas.openxmlformats.org/officeDocument/2006/relationships/image" Target="../media/image16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13" Type="http://schemas.openxmlformats.org/officeDocument/2006/relationships/image" Target="../media/image36.png"/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12" Type="http://schemas.openxmlformats.org/officeDocument/2006/relationships/image" Target="../media/image35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11" Type="http://schemas.openxmlformats.org/officeDocument/2006/relationships/image" Target="../media/image34.png"/><Relationship Id="rId5" Type="http://schemas.openxmlformats.org/officeDocument/2006/relationships/image" Target="../media/image28.png"/><Relationship Id="rId15" Type="http://schemas.openxmlformats.org/officeDocument/2006/relationships/image" Target="../media/image38.jpeg"/><Relationship Id="rId10" Type="http://schemas.openxmlformats.org/officeDocument/2006/relationships/image" Target="../media/image33.png"/><Relationship Id="rId4" Type="http://schemas.openxmlformats.org/officeDocument/2006/relationships/image" Target="../media/image27.png"/><Relationship Id="rId9" Type="http://schemas.openxmlformats.org/officeDocument/2006/relationships/image" Target="../media/image32.png"/><Relationship Id="rId14" Type="http://schemas.openxmlformats.org/officeDocument/2006/relationships/image" Target="../media/image37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11560" y="116633"/>
            <a:ext cx="7772400" cy="288031"/>
          </a:xfrm>
        </p:spPr>
        <p:txBody>
          <a:bodyPr>
            <a:noAutofit/>
          </a:bodyPr>
          <a:lstStyle/>
          <a:p>
            <a:r>
              <a:rPr lang="el-GR" sz="2400" b="1" u="sng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Η ΓΕΩΛΟΓΙΚΗ ΙΣΤΟΡΙΑ ΤΗΣ ΕΥΡΩΠΗΣ ΚΑΙ Η ΟΡΟΓΕΝΕΣΗ</a:t>
            </a:r>
            <a:endParaRPr lang="el-GR" sz="2400" b="1" u="sng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836712"/>
            <a:ext cx="2228850" cy="2552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8" name="Ομάδα 7"/>
          <p:cNvGrpSpPr/>
          <p:nvPr/>
        </p:nvGrpSpPr>
        <p:grpSpPr>
          <a:xfrm>
            <a:off x="467876" y="548679"/>
            <a:ext cx="5472276" cy="6048673"/>
            <a:chOff x="467876" y="432183"/>
            <a:chExt cx="5616292" cy="6425044"/>
          </a:xfrm>
        </p:grpSpPr>
        <p:pic>
          <p:nvPicPr>
            <p:cNvPr id="1028" name="Picture 4" descr="img6.1a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7876" y="432183"/>
              <a:ext cx="4388938" cy="642504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" name="Επεξήγηση με στρογγυλεμένο παραλληλόγραμμο 6"/>
            <p:cNvSpPr/>
            <p:nvPr/>
          </p:nvSpPr>
          <p:spPr>
            <a:xfrm>
              <a:off x="4139952" y="3517673"/>
              <a:ext cx="1944216" cy="432047"/>
            </a:xfrm>
            <a:prstGeom prst="wedgeRoundRectCallou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l-GR" sz="1000" b="1" dirty="0" smtClean="0">
                  <a:solidFill>
                    <a:schemeClr val="tx1"/>
                  </a:solidFill>
                </a:rPr>
                <a:t>Ερκύνια ή Βαρύσκια Ορογένεση</a:t>
              </a:r>
              <a:endParaRPr lang="el-GR" sz="1000" b="1" dirty="0">
                <a:solidFill>
                  <a:schemeClr val="tx1"/>
                </a:solidFill>
              </a:endParaRPr>
            </a:p>
          </p:txBody>
        </p:sp>
      </p:grpSp>
      <p:sp>
        <p:nvSpPr>
          <p:cNvPr id="9" name="Ελλειψοειδής επεξήγηση 8"/>
          <p:cNvSpPr/>
          <p:nvPr/>
        </p:nvSpPr>
        <p:spPr>
          <a:xfrm>
            <a:off x="5868144" y="3573015"/>
            <a:ext cx="2736304" cy="1296145"/>
          </a:xfrm>
          <a:prstGeom prst="wedgeEllipseCallout">
            <a:avLst/>
          </a:prstGeom>
          <a:blipFill>
            <a:blip r:embed="rId4"/>
            <a:tile tx="0" ty="0" sx="100000" sy="100000" flip="none" algn="tl"/>
          </a:blip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1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ΠΡΙΝ ΠΟΣΑ ΧΡΟΝΙΑ ΔΗΜΙΟΥΡΓΗΘΗΚΕ </a:t>
            </a:r>
          </a:p>
          <a:p>
            <a:pPr algn="ctr"/>
            <a:r>
              <a:rPr lang="el-GR" sz="1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Η ΓΗ;;;;;;;;;;;</a:t>
            </a:r>
            <a:endParaRPr lang="el-GR" sz="16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Επεξήγηση με σύννεφο 9"/>
          <p:cNvSpPr/>
          <p:nvPr/>
        </p:nvSpPr>
        <p:spPr>
          <a:xfrm>
            <a:off x="5868144" y="5229200"/>
            <a:ext cx="2736304" cy="1080120"/>
          </a:xfrm>
          <a:prstGeom prst="cloudCallou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Πριν από 4,6 δισεκατομμύρια χρόνια</a:t>
            </a:r>
            <a:endParaRPr lang="el-GR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1694571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9" grpId="0" animBg="1"/>
      <p:bldP spid="10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139" y="260648"/>
            <a:ext cx="3240360" cy="35710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Ορθογώνιο 3"/>
          <p:cNvSpPr/>
          <p:nvPr/>
        </p:nvSpPr>
        <p:spPr>
          <a:xfrm>
            <a:off x="3631178" y="293832"/>
            <a:ext cx="529208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l-GR" dirty="0"/>
              <a:t>Παρατηρήστε </a:t>
            </a:r>
            <a:r>
              <a:rPr lang="el-GR" dirty="0" smtClean="0"/>
              <a:t>τα </a:t>
            </a:r>
            <a:r>
              <a:rPr lang="el-GR" dirty="0"/>
              <a:t>ρεύματα μεταφοράς ύλης και θερμότητας (δηλαδή μάγματος) στον μανδύα της Γης (</a:t>
            </a:r>
            <a:r>
              <a:rPr lang="el-GR" dirty="0" err="1"/>
              <a:t>ασθενόσφαιρα</a:t>
            </a:r>
            <a:r>
              <a:rPr lang="el-GR" dirty="0"/>
              <a:t>). </a:t>
            </a:r>
            <a:endParaRPr lang="el-GR" dirty="0" smtClean="0"/>
          </a:p>
          <a:p>
            <a:pPr algn="just"/>
            <a:r>
              <a:rPr lang="el-GR" dirty="0" smtClean="0"/>
              <a:t>Η </a:t>
            </a:r>
            <a:r>
              <a:rPr lang="el-GR" dirty="0"/>
              <a:t>κίνησή τους συμπαρασύρει και τα κομμάτια του φλοιού της Γης (λιθοσφαιρικές πλάκες) που βρίσκονται πάνω τους. </a:t>
            </a:r>
            <a:endParaRPr lang="el-GR" dirty="0" smtClean="0"/>
          </a:p>
          <a:p>
            <a:pPr algn="just"/>
            <a:r>
              <a:rPr lang="el-GR" dirty="0" smtClean="0"/>
              <a:t>Μελετήστε τις </a:t>
            </a:r>
            <a:r>
              <a:rPr lang="el-GR" dirty="0"/>
              <a:t>κινήσεις των λιθοσφαιρικών πλακών. </a:t>
            </a: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1178" y="2636912"/>
            <a:ext cx="5367917" cy="38164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947134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67544" y="980728"/>
            <a:ext cx="8229600" cy="5174035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el-GR" sz="2000" dirty="0"/>
              <a:t>Η θερμότητα που παράγει ο πυρήνας της Γης είναι υπεύθυνη για τη δημιουργία των ρευμάτων μεταφοράς στον μανδύα (</a:t>
            </a:r>
            <a:r>
              <a:rPr lang="el-GR" sz="2000" dirty="0" err="1"/>
              <a:t>ασθενόσφαιρα</a:t>
            </a:r>
            <a:r>
              <a:rPr lang="el-GR" sz="2000" dirty="0"/>
              <a:t>). </a:t>
            </a:r>
            <a:endParaRPr lang="el-GR" sz="2000" dirty="0" smtClean="0"/>
          </a:p>
          <a:p>
            <a:pPr marL="0" indent="0" algn="just">
              <a:buNone/>
            </a:pPr>
            <a:endParaRPr lang="el-GR" sz="2000" dirty="0" smtClean="0"/>
          </a:p>
          <a:p>
            <a:pPr algn="just">
              <a:buBlip>
                <a:blip r:embed="rId2"/>
              </a:buBlip>
            </a:pPr>
            <a:r>
              <a:rPr lang="el-GR" sz="2000" b="1" dirty="0" smtClean="0">
                <a:solidFill>
                  <a:srgbClr val="C00000"/>
                </a:solidFill>
              </a:rPr>
              <a:t>Ποιες είναι οι κατευθύνσεις προς τις οποίες κινούνται, λόγω των ρευμάτων, οι λιθοσφαιρικές πλάκες;</a:t>
            </a:r>
          </a:p>
          <a:p>
            <a:pPr marL="0" indent="0" algn="just">
              <a:lnSpc>
                <a:spcPct val="60000"/>
              </a:lnSpc>
              <a:buNone/>
            </a:pPr>
            <a:endParaRPr lang="el-GR" sz="2000" dirty="0" smtClean="0"/>
          </a:p>
          <a:p>
            <a:pPr marL="0" indent="0" algn="just">
              <a:buNone/>
            </a:pPr>
            <a:r>
              <a:rPr lang="el-GR" sz="2000" dirty="0" smtClean="0"/>
              <a:t>Τα </a:t>
            </a:r>
            <a:r>
              <a:rPr lang="el-GR" sz="2000" dirty="0"/>
              <a:t>ρεύματα, που μεταφέρουν ύλη και ενέργεια, μετακινούν τις λιθοσφαιρικές πλάκες πάνω στις οποίες βρίσκονται οι ήπειροι. Καθώς οι πλάκες </a:t>
            </a:r>
            <a:r>
              <a:rPr lang="el-GR" sz="2000" dirty="0" smtClean="0"/>
              <a:t>μετακινούνται:</a:t>
            </a:r>
          </a:p>
          <a:p>
            <a:pPr marL="0" indent="0" algn="just">
              <a:lnSpc>
                <a:spcPct val="60000"/>
              </a:lnSpc>
              <a:buNone/>
            </a:pPr>
            <a:endParaRPr lang="el-GR" sz="900" dirty="0" smtClean="0"/>
          </a:p>
          <a:p>
            <a:pPr algn="just"/>
            <a:r>
              <a:rPr lang="el-GR" sz="2000" dirty="0" smtClean="0"/>
              <a:t> </a:t>
            </a:r>
            <a:r>
              <a:rPr lang="el-GR" sz="2000" dirty="0"/>
              <a:t>πλησιάζουν μεταξύ τους (συγκλίνουν-</a:t>
            </a:r>
            <a:r>
              <a:rPr lang="el-GR" sz="2000" dirty="0" err="1"/>
              <a:t>συγκρούοντα</a:t>
            </a:r>
            <a:r>
              <a:rPr lang="el-GR" sz="2000" dirty="0"/>
              <a:t>ι</a:t>
            </a:r>
            <a:r>
              <a:rPr lang="el-GR" sz="2000" dirty="0" smtClean="0"/>
              <a:t>)</a:t>
            </a:r>
          </a:p>
          <a:p>
            <a:pPr algn="just"/>
            <a:r>
              <a:rPr lang="el-GR" sz="2000" dirty="0" smtClean="0"/>
              <a:t> </a:t>
            </a:r>
            <a:r>
              <a:rPr lang="el-GR" sz="2000" dirty="0"/>
              <a:t>ή απομακρύνονται (αποκλίνουν</a:t>
            </a:r>
            <a:r>
              <a:rPr lang="el-GR" sz="2000" dirty="0" smtClean="0"/>
              <a:t>)</a:t>
            </a:r>
          </a:p>
          <a:p>
            <a:pPr algn="just"/>
            <a:r>
              <a:rPr lang="el-GR" sz="2000" dirty="0" smtClean="0"/>
              <a:t> </a:t>
            </a:r>
            <a:r>
              <a:rPr lang="el-GR" sz="2000" dirty="0"/>
              <a:t>ή κινούνται πλευρικά (παράλληλα</a:t>
            </a:r>
            <a:r>
              <a:rPr lang="el-GR" sz="2000" dirty="0" smtClean="0"/>
              <a:t>)</a:t>
            </a:r>
          </a:p>
          <a:p>
            <a:pPr marL="0" indent="0" algn="just">
              <a:buNone/>
            </a:pPr>
            <a:endParaRPr lang="el-GR" sz="2000" dirty="0" smtClean="0"/>
          </a:p>
          <a:p>
            <a:pPr marL="0" indent="0" algn="just">
              <a:buNone/>
            </a:pPr>
            <a:r>
              <a:rPr lang="el-GR" sz="2000" dirty="0" smtClean="0"/>
              <a:t> </a:t>
            </a:r>
            <a:r>
              <a:rPr lang="el-GR" sz="2000" dirty="0"/>
              <a:t>Η κίνηση των λιθοσφαιρικών πλακών ευθύνεται για τη δημιουργία των βουνών </a:t>
            </a:r>
            <a:r>
              <a:rPr lang="el-GR" sz="2000" b="1" dirty="0">
                <a:solidFill>
                  <a:srgbClr val="C00000"/>
                </a:solidFill>
              </a:rPr>
              <a:t>(ορογένεση) </a:t>
            </a:r>
            <a:r>
              <a:rPr lang="el-GR" sz="2000" dirty="0"/>
              <a:t>και των </a:t>
            </a:r>
            <a:r>
              <a:rPr lang="el-GR" sz="2000" b="1" dirty="0">
                <a:solidFill>
                  <a:srgbClr val="C00000"/>
                </a:solidFill>
              </a:rPr>
              <a:t>υποθαλάσσιων οροσειρών</a:t>
            </a:r>
            <a:r>
              <a:rPr lang="el-GR" sz="2000" dirty="0"/>
              <a:t>, όπως επίσης για την</a:t>
            </a:r>
            <a:r>
              <a:rPr lang="el-GR" sz="2000" b="1" dirty="0">
                <a:solidFill>
                  <a:srgbClr val="C00000"/>
                </a:solidFill>
              </a:rPr>
              <a:t> πρόκληση των σεισμών </a:t>
            </a:r>
            <a:r>
              <a:rPr lang="el-GR" sz="2000" dirty="0"/>
              <a:t>και για την </a:t>
            </a:r>
            <a:r>
              <a:rPr lang="el-GR" sz="2000" b="1" dirty="0">
                <a:solidFill>
                  <a:srgbClr val="C00000"/>
                </a:solidFill>
              </a:rPr>
              <a:t>έκρηξη των ηφαιστείων</a:t>
            </a:r>
            <a:r>
              <a:rPr lang="el-GR" sz="2000" dirty="0"/>
              <a:t>.</a:t>
            </a:r>
          </a:p>
        </p:txBody>
      </p:sp>
      <p:sp>
        <p:nvSpPr>
          <p:cNvPr id="4" name="Ορθογώνιο 3"/>
          <p:cNvSpPr/>
          <p:nvPr/>
        </p:nvSpPr>
        <p:spPr>
          <a:xfrm>
            <a:off x="467544" y="476672"/>
            <a:ext cx="828092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Blip>
                <a:blip r:embed="rId2"/>
              </a:buBlip>
            </a:pPr>
            <a:r>
              <a:rPr lang="el-GR" sz="2000" b="1" dirty="0" smtClean="0">
                <a:solidFill>
                  <a:srgbClr val="C00000"/>
                </a:solidFill>
              </a:rPr>
              <a:t>Ποιο είναι το αίτιο που δημιουργεί τα ρεύματα μεταφοράς στον μανδύα;</a:t>
            </a:r>
          </a:p>
        </p:txBody>
      </p:sp>
    </p:spTree>
    <p:extLst>
      <p:ext uri="{BB962C8B-B14F-4D97-AF65-F5344CB8AC3E}">
        <p14:creationId xmlns:p14="http://schemas.microsoft.com/office/powerpoint/2010/main" val="10340980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599268"/>
            <a:ext cx="5253042" cy="61735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878933" y="261070"/>
            <a:ext cx="38541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b="1" u="sng" dirty="0" smtClean="0"/>
              <a:t>ΧΑΡΤΗΣ ΟΡΟΓΕΝΕΣΕΩΝ ΤΗΣ ΕΥΡΩΠΗΣ</a:t>
            </a:r>
            <a:endParaRPr lang="el-GR" b="1" u="sng" dirty="0"/>
          </a:p>
        </p:txBody>
      </p:sp>
      <p:sp>
        <p:nvSpPr>
          <p:cNvPr id="5" name="TextBox 4"/>
          <p:cNvSpPr txBox="1"/>
          <p:nvPr/>
        </p:nvSpPr>
        <p:spPr>
          <a:xfrm>
            <a:off x="5615608" y="630402"/>
            <a:ext cx="3528392" cy="63094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b="1" u="sng" dirty="0" smtClean="0">
                <a:solidFill>
                  <a:srgbClr val="C00000"/>
                </a:solidFill>
              </a:rPr>
              <a:t>ΚΑΛΗΔΟΝΙΑ </a:t>
            </a:r>
          </a:p>
          <a:p>
            <a:r>
              <a:rPr lang="el-GR" sz="1600" dirty="0" smtClean="0"/>
              <a:t>(Περίπου </a:t>
            </a:r>
            <a:r>
              <a:rPr lang="el-GR" sz="1600" smtClean="0"/>
              <a:t>πριν </a:t>
            </a:r>
            <a:r>
              <a:rPr lang="el-GR" sz="1600" smtClean="0"/>
              <a:t>570εκ </a:t>
            </a:r>
            <a:r>
              <a:rPr lang="el-GR" sz="1600" dirty="0" smtClean="0"/>
              <a:t>χρόνια)</a:t>
            </a:r>
          </a:p>
          <a:p>
            <a:pPr marL="285750" indent="-285750">
              <a:buBlip>
                <a:blip r:embed="rId3"/>
              </a:buBlip>
            </a:pPr>
            <a:r>
              <a:rPr lang="el-GR" sz="1400" dirty="0" smtClean="0"/>
              <a:t>Όρη Σκωτίας</a:t>
            </a:r>
          </a:p>
          <a:p>
            <a:pPr marL="285750" indent="-285750">
              <a:buBlip>
                <a:blip r:embed="rId3"/>
              </a:buBlip>
            </a:pPr>
            <a:r>
              <a:rPr lang="el-GR" sz="1400" dirty="0" smtClean="0"/>
              <a:t>Σκανδιναβικές Άλπεις</a:t>
            </a:r>
          </a:p>
          <a:p>
            <a:endParaRPr lang="el-GR" sz="1400" dirty="0"/>
          </a:p>
          <a:p>
            <a:r>
              <a:rPr lang="el-GR" b="1" u="sng" dirty="0" smtClean="0">
                <a:solidFill>
                  <a:srgbClr val="C00000"/>
                </a:solidFill>
              </a:rPr>
              <a:t>ΕΡΚΥΝΙΑ ή ΒΑΡΥΣΚΙΑ</a:t>
            </a:r>
          </a:p>
          <a:p>
            <a:r>
              <a:rPr lang="el-GR" sz="1600" dirty="0" smtClean="0"/>
              <a:t>(Περίπου πριν 350 εκ χρόνια)</a:t>
            </a:r>
          </a:p>
          <a:p>
            <a:pPr marL="285750" indent="-285750">
              <a:buBlip>
                <a:blip r:embed="rId3"/>
              </a:buBlip>
            </a:pPr>
            <a:r>
              <a:rPr lang="el-GR" sz="1400" dirty="0" smtClean="0"/>
              <a:t>Όρη Ιβηρικής (όχι </a:t>
            </a:r>
            <a:r>
              <a:rPr lang="el-GR" sz="1400" dirty="0" err="1" smtClean="0"/>
              <a:t>Σ.Νεβάδα</a:t>
            </a:r>
            <a:r>
              <a:rPr lang="el-GR" sz="1400" dirty="0" smtClean="0"/>
              <a:t> κ Πυρηναία)</a:t>
            </a:r>
          </a:p>
          <a:p>
            <a:pPr marL="285750" indent="-285750">
              <a:buBlip>
                <a:blip r:embed="rId3"/>
              </a:buBlip>
            </a:pPr>
            <a:r>
              <a:rPr lang="el-GR" sz="1400" dirty="0" smtClean="0"/>
              <a:t>Ουράλια όρη</a:t>
            </a:r>
          </a:p>
          <a:p>
            <a:pPr marL="285750" indent="-285750">
              <a:buBlip>
                <a:blip r:embed="rId3"/>
              </a:buBlip>
            </a:pPr>
            <a:r>
              <a:rPr lang="el-GR" sz="1400" dirty="0" err="1" smtClean="0"/>
              <a:t>Ίουρας</a:t>
            </a:r>
            <a:endParaRPr lang="el-GR" sz="1400" dirty="0" smtClean="0"/>
          </a:p>
          <a:p>
            <a:endParaRPr lang="el-GR" sz="1400" dirty="0"/>
          </a:p>
          <a:p>
            <a:r>
              <a:rPr lang="el-GR" b="1" u="sng" dirty="0" smtClean="0">
                <a:solidFill>
                  <a:srgbClr val="C00000"/>
                </a:solidFill>
              </a:rPr>
              <a:t>ΑΛΠΙΚΗ</a:t>
            </a:r>
          </a:p>
          <a:p>
            <a:r>
              <a:rPr lang="el-GR" sz="1600" dirty="0" smtClean="0"/>
              <a:t>(Περίπου πριν 65 εκ χρόνια)</a:t>
            </a:r>
          </a:p>
          <a:p>
            <a:pPr marL="285750" indent="-285750">
              <a:buBlip>
                <a:blip r:embed="rId3"/>
              </a:buBlip>
            </a:pPr>
            <a:r>
              <a:rPr lang="el-GR" sz="1400" dirty="0" smtClean="0"/>
              <a:t>Άλπεις</a:t>
            </a:r>
          </a:p>
          <a:p>
            <a:pPr marL="285750" indent="-285750">
              <a:buBlip>
                <a:blip r:embed="rId3"/>
              </a:buBlip>
            </a:pPr>
            <a:r>
              <a:rPr lang="el-GR" sz="1400" dirty="0" smtClean="0"/>
              <a:t>Πυρηναία</a:t>
            </a:r>
          </a:p>
          <a:p>
            <a:pPr marL="285750" indent="-285750">
              <a:buBlip>
                <a:blip r:embed="rId3"/>
              </a:buBlip>
            </a:pPr>
            <a:r>
              <a:rPr lang="el-GR" sz="1400" dirty="0" smtClean="0"/>
              <a:t>Σιέρα Νεβάδα</a:t>
            </a:r>
          </a:p>
          <a:p>
            <a:pPr marL="285750" indent="-285750">
              <a:buBlip>
                <a:blip r:embed="rId3"/>
              </a:buBlip>
            </a:pPr>
            <a:r>
              <a:rPr lang="el-GR" sz="1400" dirty="0" err="1" smtClean="0"/>
              <a:t>Δειναρικές</a:t>
            </a:r>
            <a:r>
              <a:rPr lang="el-GR" sz="1400" dirty="0" smtClean="0"/>
              <a:t> Άλπεις</a:t>
            </a:r>
          </a:p>
          <a:p>
            <a:pPr marL="285750" indent="-285750">
              <a:buBlip>
                <a:blip r:embed="rId3"/>
              </a:buBlip>
            </a:pPr>
            <a:r>
              <a:rPr lang="el-GR" sz="1400" dirty="0" smtClean="0"/>
              <a:t>Οροσειρά Πίνδου και Κρήτης</a:t>
            </a:r>
          </a:p>
          <a:p>
            <a:pPr marL="285750" indent="-285750">
              <a:buBlip>
                <a:blip r:embed="rId3"/>
              </a:buBlip>
            </a:pPr>
            <a:r>
              <a:rPr lang="el-GR" sz="1400" dirty="0" err="1" smtClean="0"/>
              <a:t>Κάυκασος</a:t>
            </a:r>
            <a:endParaRPr lang="el-GR" sz="1400" dirty="0" smtClean="0"/>
          </a:p>
          <a:p>
            <a:pPr marL="285750" indent="-285750">
              <a:buBlip>
                <a:blip r:embed="rId3"/>
              </a:buBlip>
            </a:pPr>
            <a:r>
              <a:rPr lang="el-GR" sz="1400" dirty="0" smtClean="0"/>
              <a:t>Αίμος</a:t>
            </a:r>
          </a:p>
          <a:p>
            <a:pPr marL="285750" indent="-285750">
              <a:buBlip>
                <a:blip r:embed="rId3"/>
              </a:buBlip>
            </a:pPr>
            <a:r>
              <a:rPr lang="el-GR" sz="1400" dirty="0" smtClean="0"/>
              <a:t>Καρπάθια όρη</a:t>
            </a:r>
          </a:p>
          <a:p>
            <a:pPr marL="285750" indent="-285750">
              <a:buBlip>
                <a:blip r:embed="rId3"/>
              </a:buBlip>
            </a:pPr>
            <a:r>
              <a:rPr lang="el-GR" sz="1400" dirty="0" err="1" smtClean="0"/>
              <a:t>Τρανσυλβανικές</a:t>
            </a:r>
            <a:r>
              <a:rPr lang="el-GR" sz="1400" dirty="0" smtClean="0"/>
              <a:t> Άλπεις</a:t>
            </a:r>
          </a:p>
          <a:p>
            <a:endParaRPr lang="el-GR" sz="1600" dirty="0" smtClean="0"/>
          </a:p>
          <a:p>
            <a:endParaRPr lang="el-GR" sz="1400" dirty="0" smtClean="0"/>
          </a:p>
          <a:p>
            <a:endParaRPr lang="el-GR" sz="1600" dirty="0" smtClean="0"/>
          </a:p>
          <a:p>
            <a:endParaRPr lang="el-GR" b="1" u="sng" dirty="0" smtClean="0">
              <a:solidFill>
                <a:srgbClr val="C00000"/>
              </a:solidFill>
            </a:endParaRPr>
          </a:p>
          <a:p>
            <a:endParaRPr lang="el-GR" sz="1400" dirty="0"/>
          </a:p>
        </p:txBody>
      </p:sp>
    </p:spTree>
    <p:extLst>
      <p:ext uri="{BB962C8B-B14F-4D97-AF65-F5344CB8AC3E}">
        <p14:creationId xmlns:p14="http://schemas.microsoft.com/office/powerpoint/2010/main" val="41138769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9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5" dur="5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8" dur="50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1" dur="500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4" dur="500"/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7" dur="500"/>
                                        <p:tgtEl>
                                          <p:spTgt spid="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0" dur="500"/>
                                        <p:tgtEl>
                                          <p:spTgt spid="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3" dur="500"/>
                                        <p:tgtEl>
                                          <p:spTgt spid="5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6" dur="500"/>
                                        <p:tgtEl>
                                          <p:spTgt spid="5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9" dur="500"/>
                                        <p:tgtEl>
                                          <p:spTgt spid="5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2" dur="500"/>
                                        <p:tgtEl>
                                          <p:spTgt spid="5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5" dur="500"/>
                                        <p:tgtEl>
                                          <p:spTgt spid="5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8" dur="500"/>
                                        <p:tgtEl>
                                          <p:spTgt spid="5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0" end="2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1" dur="500"/>
                                        <p:tgtEl>
                                          <p:spTgt spid="5">
                                            <p:txEl>
                                              <p:pRg st="20" end="2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1" end="2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4" dur="500"/>
                                        <p:tgtEl>
                                          <p:spTgt spid="5">
                                            <p:txEl>
                                              <p:pRg st="21" end="2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869" y="476672"/>
            <a:ext cx="4320480" cy="29627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Ορθογώνιο 3"/>
          <p:cNvSpPr/>
          <p:nvPr/>
        </p:nvSpPr>
        <p:spPr>
          <a:xfrm>
            <a:off x="4454145" y="476672"/>
            <a:ext cx="4572000" cy="2985433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el-GR" dirty="0" smtClean="0"/>
          </a:p>
          <a:p>
            <a:pPr marL="285750" indent="-285750">
              <a:buBlip>
                <a:blip r:embed="rId3"/>
              </a:buBlip>
            </a:pPr>
            <a:r>
              <a:rPr lang="el-GR" b="1" dirty="0" smtClean="0">
                <a:solidFill>
                  <a:srgbClr val="C00000"/>
                </a:solidFill>
              </a:rPr>
              <a:t>Ποια </a:t>
            </a:r>
            <a:r>
              <a:rPr lang="el-GR" b="1" dirty="0" err="1">
                <a:solidFill>
                  <a:srgbClr val="C00000"/>
                </a:solidFill>
              </a:rPr>
              <a:t>λιθοσφαιρική</a:t>
            </a:r>
            <a:r>
              <a:rPr lang="el-GR" b="1" dirty="0">
                <a:solidFill>
                  <a:srgbClr val="C00000"/>
                </a:solidFill>
              </a:rPr>
              <a:t> πλάκα πλησιάζει την </a:t>
            </a:r>
            <a:r>
              <a:rPr lang="el-GR" b="1" dirty="0" smtClean="0">
                <a:solidFill>
                  <a:srgbClr val="C00000"/>
                </a:solidFill>
              </a:rPr>
              <a:t> Ευρώπη;</a:t>
            </a:r>
          </a:p>
          <a:p>
            <a:r>
              <a:rPr lang="el-GR" dirty="0"/>
              <a:t> </a:t>
            </a:r>
            <a:r>
              <a:rPr lang="el-GR" dirty="0" smtClean="0"/>
              <a:t>     </a:t>
            </a:r>
          </a:p>
          <a:p>
            <a:r>
              <a:rPr lang="el-GR" dirty="0"/>
              <a:t> </a:t>
            </a:r>
            <a:r>
              <a:rPr lang="el-GR" dirty="0" smtClean="0"/>
              <a:t>     Η Αφρικανική πλάκα</a:t>
            </a:r>
          </a:p>
          <a:p>
            <a:endParaRPr lang="el-GR" dirty="0"/>
          </a:p>
          <a:p>
            <a:pPr marL="285750" indent="-285750">
              <a:buBlip>
                <a:blip r:embed="rId3"/>
              </a:buBlip>
            </a:pPr>
            <a:r>
              <a:rPr lang="el-GR" b="1" dirty="0">
                <a:solidFill>
                  <a:srgbClr val="C00000"/>
                </a:solidFill>
              </a:rPr>
              <a:t>Ποια </a:t>
            </a:r>
            <a:r>
              <a:rPr lang="el-GR" b="1" dirty="0" err="1">
                <a:solidFill>
                  <a:srgbClr val="C00000"/>
                </a:solidFill>
              </a:rPr>
              <a:t>λιθοσφαιρική</a:t>
            </a:r>
            <a:r>
              <a:rPr lang="el-GR" b="1" dirty="0">
                <a:solidFill>
                  <a:srgbClr val="C00000"/>
                </a:solidFill>
              </a:rPr>
              <a:t> πλάκα απομακρύνεται από την </a:t>
            </a:r>
            <a:r>
              <a:rPr lang="el-GR" b="1" dirty="0" smtClean="0">
                <a:solidFill>
                  <a:srgbClr val="C00000"/>
                </a:solidFill>
              </a:rPr>
              <a:t>Ευρώπη;</a:t>
            </a:r>
          </a:p>
          <a:p>
            <a:pPr marL="285750" indent="-285750">
              <a:buBlip>
                <a:blip r:embed="rId3"/>
              </a:buBlip>
            </a:pPr>
            <a:endParaRPr lang="el-GR" dirty="0"/>
          </a:p>
          <a:p>
            <a:r>
              <a:rPr lang="el-GR" dirty="0" smtClean="0"/>
              <a:t>       Η </a:t>
            </a:r>
            <a:r>
              <a:rPr lang="el-GR" dirty="0" err="1" smtClean="0"/>
              <a:t>Βορειοαμερικάνικη</a:t>
            </a:r>
            <a:r>
              <a:rPr lang="el-GR" dirty="0" smtClean="0"/>
              <a:t> πλάκα</a:t>
            </a:r>
          </a:p>
          <a:p>
            <a:endParaRPr lang="el-GR" sz="800" dirty="0"/>
          </a:p>
        </p:txBody>
      </p:sp>
      <p:sp>
        <p:nvSpPr>
          <p:cNvPr id="6" name="TextBox 5"/>
          <p:cNvSpPr txBox="1"/>
          <p:nvPr/>
        </p:nvSpPr>
        <p:spPr>
          <a:xfrm>
            <a:off x="102146" y="3573016"/>
            <a:ext cx="8910555" cy="27084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Blip>
                <a:blip r:embed="rId3"/>
              </a:buBlip>
            </a:pPr>
            <a:r>
              <a:rPr lang="el-GR" b="1" dirty="0" smtClean="0">
                <a:solidFill>
                  <a:srgbClr val="C00000"/>
                </a:solidFill>
              </a:rPr>
              <a:t>Ποια ερμηνεία, σχετική με την κίνηση των πλακών, μπορείτε να δώσετε για τη δημιουργία της Ισλανδίας;</a:t>
            </a:r>
          </a:p>
          <a:p>
            <a:endParaRPr lang="el-GR" sz="800" dirty="0" smtClean="0"/>
          </a:p>
          <a:p>
            <a:pPr marL="269875" indent="-269875" algn="just"/>
            <a:r>
              <a:rPr lang="el-GR" dirty="0" smtClean="0"/>
              <a:t>      Η απομάκρυνση της Βορειοαμερικανικής από την Ευρασιατική </a:t>
            </a:r>
            <a:r>
              <a:rPr lang="el-GR" dirty="0" err="1" smtClean="0"/>
              <a:t>λιθοσφαιρική</a:t>
            </a:r>
            <a:r>
              <a:rPr lang="el-GR" dirty="0" smtClean="0"/>
              <a:t> πλάκα συνέβαλε πριν από εκατομμύρια χρόνια στη δημιουργία της Ισλανδίας.</a:t>
            </a:r>
          </a:p>
          <a:p>
            <a:pPr marL="269875" indent="-269875" algn="just"/>
            <a:endParaRPr lang="el-GR" dirty="0"/>
          </a:p>
          <a:p>
            <a:pPr marL="285750" indent="-285750" algn="just">
              <a:buBlip>
                <a:blip r:embed="rId3"/>
              </a:buBlip>
            </a:pPr>
            <a:r>
              <a:rPr lang="el-GR" b="1" dirty="0">
                <a:solidFill>
                  <a:srgbClr val="C00000"/>
                </a:solidFill>
              </a:rPr>
              <a:t>Ποιο πιστεύετε ότι θα είναι το γεωλογικό μέλλον της </a:t>
            </a:r>
            <a:r>
              <a:rPr lang="el-GR" b="1" dirty="0" smtClean="0">
                <a:solidFill>
                  <a:srgbClr val="C00000"/>
                </a:solidFill>
              </a:rPr>
              <a:t>Μεσογείου;</a:t>
            </a:r>
          </a:p>
          <a:p>
            <a:pPr marL="285750" indent="-285750" algn="just">
              <a:buBlip>
                <a:blip r:embed="rId3"/>
              </a:buBlip>
            </a:pPr>
            <a:endParaRPr lang="el-GR" dirty="0"/>
          </a:p>
          <a:p>
            <a:pPr marL="269875" indent="-269875" algn="just"/>
            <a:r>
              <a:rPr lang="el-GR" dirty="0" smtClean="0"/>
              <a:t>      </a:t>
            </a:r>
            <a:r>
              <a:rPr lang="el-GR" dirty="0"/>
              <a:t>Η σύγκρουση της </a:t>
            </a:r>
            <a:r>
              <a:rPr lang="el-GR" dirty="0" err="1" smtClean="0"/>
              <a:t>Ευρασιατικής</a:t>
            </a:r>
            <a:r>
              <a:rPr lang="el-GR" dirty="0" smtClean="0"/>
              <a:t> </a:t>
            </a:r>
            <a:r>
              <a:rPr lang="el-GR" dirty="0"/>
              <a:t>με την </a:t>
            </a:r>
            <a:r>
              <a:rPr lang="el-GR" dirty="0" smtClean="0"/>
              <a:t>Αφρικανική </a:t>
            </a:r>
            <a:r>
              <a:rPr lang="el-GR" dirty="0"/>
              <a:t>πλάκα είναι πιθανό να οδηγήσει μετά από εκατομμύρια χρόνια στην εξαφάνιση της Μεσογείου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513" y="33105"/>
            <a:ext cx="4572000" cy="3429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511448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908721"/>
            <a:ext cx="8229600" cy="4464496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el-GR" dirty="0" smtClean="0"/>
              <a:t>Η </a:t>
            </a:r>
            <a:r>
              <a:rPr lang="el-GR" dirty="0"/>
              <a:t>σημερινή μορφή της Ευρώπης, αλλά και της Ελλάδας, αποτελεί </a:t>
            </a:r>
            <a:r>
              <a:rPr lang="el-G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ένα στιγμιότυπο </a:t>
            </a:r>
            <a:r>
              <a:rPr lang="el-GR" dirty="0"/>
              <a:t>στη γεωλογική ιστορία του πλανήτη. </a:t>
            </a:r>
            <a:r>
              <a:rPr lang="el-G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Δυνάμεις που βρίσκονται βαθιά μέσα στη Γη</a:t>
            </a:r>
            <a:r>
              <a:rPr lang="el-GR" dirty="0"/>
              <a:t> και εκδηλώνονται με φυσικά φαινόμενα, όπως οι σεισμοί και τα ηφαίστεια, </a:t>
            </a:r>
            <a:r>
              <a:rPr lang="el-G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είναι αυτές που δημιουργούν τα </a:t>
            </a:r>
            <a:r>
              <a:rPr lang="el-GR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βουνά</a:t>
            </a:r>
            <a:r>
              <a:rPr lang="el-G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στην ήπειρο στην οποία ζούμε.</a:t>
            </a:r>
          </a:p>
        </p:txBody>
      </p:sp>
    </p:spTree>
    <p:extLst>
      <p:ext uri="{BB962C8B-B14F-4D97-AF65-F5344CB8AC3E}">
        <p14:creationId xmlns:p14="http://schemas.microsoft.com/office/powerpoint/2010/main" val="19147926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107504" y="44624"/>
            <a:ext cx="8928992" cy="6552728"/>
          </a:xfrm>
        </p:spPr>
        <p:txBody>
          <a:bodyPr>
            <a:normAutofit/>
          </a:bodyPr>
          <a:lstStyle/>
          <a:p>
            <a:pPr algn="just">
              <a:buBlip>
                <a:blip r:embed="rId2"/>
              </a:buBlip>
            </a:pPr>
            <a:r>
              <a:rPr lang="el-GR" sz="2000" b="1" dirty="0">
                <a:solidFill>
                  <a:srgbClr val="C00000"/>
                </a:solidFill>
              </a:rPr>
              <a:t>Έχουν οι γεωλογικοί αιώνες και περίοδοι την ίδια χρονική διάρκεια μεταξύ τους</a:t>
            </a:r>
            <a:r>
              <a:rPr lang="el-GR" sz="2000" b="1" dirty="0" smtClean="0">
                <a:solidFill>
                  <a:srgbClr val="C00000"/>
                </a:solidFill>
              </a:rPr>
              <a:t>;</a:t>
            </a:r>
          </a:p>
          <a:p>
            <a:pPr marL="0" indent="0" algn="just">
              <a:buNone/>
            </a:pPr>
            <a:endParaRPr lang="el-GR" sz="700" dirty="0" smtClean="0"/>
          </a:p>
          <a:p>
            <a:pPr marL="355600" indent="0" algn="just">
              <a:buNone/>
            </a:pPr>
            <a:r>
              <a:rPr lang="el-GR" sz="2000" dirty="0" smtClean="0"/>
              <a:t>Η </a:t>
            </a:r>
            <a:r>
              <a:rPr lang="el-GR" sz="2000" dirty="0"/>
              <a:t>Γη έχει ηλικία 4,6 δισεκατομμυρίων χρόνων περίπου. Αυτό το χρονικό διάστημα οι επιστήμονες το έχουν χωρίσει σε μικρότερα χρονικά </a:t>
            </a:r>
            <a:r>
              <a:rPr lang="el-GR" sz="2000" dirty="0" smtClean="0"/>
              <a:t>διαστήματα </a:t>
            </a:r>
            <a:r>
              <a:rPr lang="el-GR" sz="2000" dirty="0" smtClean="0">
                <a:sym typeface="Wingdings" pitchFamily="2" charset="2"/>
              </a:rPr>
              <a:t> </a:t>
            </a:r>
          </a:p>
          <a:p>
            <a:pPr marL="698500" algn="just">
              <a:buFont typeface="Wingdings" pitchFamily="2" charset="2"/>
              <a:buChar char="ü"/>
            </a:pPr>
            <a:r>
              <a:rPr lang="el-GR" sz="1800" dirty="0" smtClean="0">
                <a:sym typeface="Wingdings" pitchFamily="2" charset="2"/>
              </a:rPr>
              <a:t>Μεγααιώνες</a:t>
            </a:r>
          </a:p>
          <a:p>
            <a:pPr marL="698500" algn="just">
              <a:buFont typeface="Wingdings" pitchFamily="2" charset="2"/>
              <a:buChar char="ü"/>
            </a:pPr>
            <a:r>
              <a:rPr lang="el-GR" sz="1800" dirty="0" smtClean="0"/>
              <a:t>Αιώνες</a:t>
            </a:r>
          </a:p>
          <a:p>
            <a:pPr marL="698500" algn="just">
              <a:buFont typeface="Wingdings" pitchFamily="2" charset="2"/>
              <a:buChar char="ü"/>
            </a:pPr>
            <a:r>
              <a:rPr lang="el-GR" sz="1800" dirty="0" smtClean="0"/>
              <a:t>Περίοδοι</a:t>
            </a:r>
          </a:p>
          <a:p>
            <a:pPr marL="698500" algn="just">
              <a:buFont typeface="Wingdings" pitchFamily="2" charset="2"/>
              <a:buChar char="ü"/>
            </a:pPr>
            <a:r>
              <a:rPr lang="el-GR" sz="1800" dirty="0" smtClean="0"/>
              <a:t>Εποχές</a:t>
            </a:r>
          </a:p>
          <a:p>
            <a:pPr marL="355600" indent="0" algn="just">
              <a:buNone/>
            </a:pPr>
            <a:r>
              <a:rPr lang="el-GR" sz="1800" dirty="0" smtClean="0"/>
              <a:t>Οι γεωλογικοί αιώνες και περίοδοι </a:t>
            </a:r>
            <a:r>
              <a:rPr lang="el-GR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ΔΕΝ</a:t>
            </a:r>
            <a:r>
              <a:rPr lang="el-GR" sz="1800" dirty="0" smtClean="0"/>
              <a:t> έχουν την ίδια διάρκεια μεταξύ τους </a:t>
            </a:r>
            <a:r>
              <a:rPr lang="el-GR" sz="1800" dirty="0" smtClean="0">
                <a:sym typeface="Wingdings" pitchFamily="2" charset="2"/>
              </a:rPr>
              <a:t>                   η διάρκειά του καθενός αποφασίζεται με επιστημονικά κριτήρια.</a:t>
            </a:r>
            <a:endParaRPr lang="el-GR" sz="1800" dirty="0"/>
          </a:p>
          <a:p>
            <a:pPr marL="0" indent="0" algn="just">
              <a:buNone/>
            </a:pPr>
            <a:endParaRPr lang="el-GR" sz="700" dirty="0" smtClean="0"/>
          </a:p>
          <a:p>
            <a:pPr algn="just">
              <a:buBlip>
                <a:blip r:embed="rId2"/>
              </a:buBlip>
            </a:pPr>
            <a:r>
              <a:rPr lang="el-GR" sz="2000" b="1" dirty="0">
                <a:solidFill>
                  <a:srgbClr val="C00000"/>
                </a:solidFill>
              </a:rPr>
              <a:t>Έχει ίδια χρονική διάρκεια ο αιώνας της ανθρώπινης ιστορίας (100 χρόνια) με τους γεωλογικούς αιώνες</a:t>
            </a:r>
            <a:r>
              <a:rPr lang="el-GR" sz="2000" b="1" dirty="0" smtClean="0">
                <a:solidFill>
                  <a:srgbClr val="C00000"/>
                </a:solidFill>
              </a:rPr>
              <a:t>;</a:t>
            </a:r>
          </a:p>
          <a:p>
            <a:pPr algn="just">
              <a:buFont typeface="Wingdings" pitchFamily="2" charset="2"/>
              <a:buChar char="Ø"/>
            </a:pPr>
            <a:endParaRPr lang="el-GR" sz="700" b="1" dirty="0" smtClean="0">
              <a:solidFill>
                <a:srgbClr val="C00000"/>
              </a:solidFill>
            </a:endParaRPr>
          </a:p>
          <a:p>
            <a:pPr marL="355600" indent="-355600" algn="just">
              <a:buNone/>
            </a:pPr>
            <a:r>
              <a:rPr lang="el-GR" sz="2000" b="1" dirty="0">
                <a:solidFill>
                  <a:srgbClr val="C00000"/>
                </a:solidFill>
              </a:rPr>
              <a:t> </a:t>
            </a:r>
            <a:r>
              <a:rPr lang="el-GR" sz="2000" b="1" dirty="0" smtClean="0">
                <a:solidFill>
                  <a:srgbClr val="C00000"/>
                </a:solidFill>
              </a:rPr>
              <a:t>     </a:t>
            </a:r>
            <a:r>
              <a:rPr lang="el-GR" sz="2000" dirty="0" smtClean="0"/>
              <a:t>Η διαίρεση του γεωλογικού χρόνου είναι αυθαίρετη, άρα ο κάθε αιώνας μπορεί να διαρκεί πολλά εκατομμύρια έτη.</a:t>
            </a:r>
          </a:p>
          <a:p>
            <a:pPr marL="355600" indent="-355600" algn="just">
              <a:buNone/>
            </a:pPr>
            <a:endParaRPr lang="el-GR" sz="700" b="1" dirty="0" smtClean="0">
              <a:solidFill>
                <a:srgbClr val="C00000"/>
              </a:solidFill>
            </a:endParaRPr>
          </a:p>
          <a:p>
            <a:pPr algn="just">
              <a:buBlip>
                <a:blip r:embed="rId2"/>
              </a:buBlip>
            </a:pPr>
            <a:r>
              <a:rPr lang="el-GR" sz="2000" b="1" dirty="0">
                <a:solidFill>
                  <a:srgbClr val="C00000"/>
                </a:solidFill>
              </a:rPr>
              <a:t>Σε </a:t>
            </a:r>
            <a:r>
              <a:rPr lang="el-GR" sz="2000" b="1" dirty="0" smtClean="0">
                <a:solidFill>
                  <a:srgbClr val="C00000"/>
                </a:solidFill>
              </a:rPr>
              <a:t>ποιον </a:t>
            </a:r>
            <a:r>
              <a:rPr lang="el-GR" sz="2000" b="1" dirty="0">
                <a:solidFill>
                  <a:srgbClr val="C00000"/>
                </a:solidFill>
              </a:rPr>
              <a:t>γεωλογικό αιώνα και σε ποια περίοδο ζούμε σήμερα</a:t>
            </a:r>
            <a:r>
              <a:rPr lang="el-GR" sz="2000" b="1" dirty="0" smtClean="0">
                <a:solidFill>
                  <a:srgbClr val="C00000"/>
                </a:solidFill>
              </a:rPr>
              <a:t>;</a:t>
            </a:r>
          </a:p>
          <a:p>
            <a:pPr algn="just">
              <a:buFont typeface="Wingdings" pitchFamily="2" charset="2"/>
              <a:buChar char="Ø"/>
            </a:pPr>
            <a:endParaRPr lang="el-GR" sz="900" b="1" dirty="0" smtClean="0">
              <a:solidFill>
                <a:srgbClr val="C00000"/>
              </a:solidFill>
            </a:endParaRPr>
          </a:p>
          <a:p>
            <a:pPr marL="355600" indent="0" algn="just">
              <a:buNone/>
            </a:pPr>
            <a:r>
              <a:rPr lang="el-GR" sz="2000" dirty="0" smtClean="0"/>
              <a:t>Στον Καινοζωικό Αιώνα, στην Τεταρτογενή Περίοδο, στην Ολόκαινο Εποχή</a:t>
            </a:r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32690552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5793507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l-GR" sz="2000" dirty="0"/>
              <a:t>Κ</a:t>
            </a:r>
            <a:r>
              <a:rPr lang="el-GR" sz="2000" dirty="0" smtClean="0"/>
              <a:t>άθε </a:t>
            </a:r>
            <a:r>
              <a:rPr lang="el-GR" sz="2000" dirty="0"/>
              <a:t>γεωλογικός αιώνας τελειώνει με μια </a:t>
            </a:r>
            <a:r>
              <a:rPr lang="el-GR" sz="2000" b="1" dirty="0">
                <a:solidFill>
                  <a:srgbClr val="C00000"/>
                </a:solidFill>
              </a:rPr>
              <a:t>σημαντική αλλαγή</a:t>
            </a:r>
            <a:r>
              <a:rPr lang="el-GR" sz="2000" dirty="0"/>
              <a:t>, κατά την οποία </a:t>
            </a:r>
            <a:r>
              <a:rPr lang="el-GR" sz="2000" b="1" dirty="0">
                <a:solidFill>
                  <a:srgbClr val="C00000"/>
                </a:solidFill>
              </a:rPr>
              <a:t>εξαφανίζονται οι κυρίαρχες μορφές ζωής</a:t>
            </a:r>
            <a:r>
              <a:rPr lang="el-GR" sz="2000" dirty="0"/>
              <a:t> της εποχής και </a:t>
            </a:r>
            <a:r>
              <a:rPr lang="el-GR" sz="2000" b="1" dirty="0">
                <a:solidFill>
                  <a:srgbClr val="C00000"/>
                </a:solidFill>
              </a:rPr>
              <a:t>προετοιμάζεται το έδαφος για τις καινούριες μορφές ζωής </a:t>
            </a:r>
            <a:endParaRPr lang="el-GR" sz="2000" b="1" dirty="0" smtClean="0">
              <a:solidFill>
                <a:srgbClr val="C00000"/>
              </a:solidFill>
            </a:endParaRPr>
          </a:p>
          <a:p>
            <a:pPr marL="0" indent="0">
              <a:buNone/>
            </a:pPr>
            <a:r>
              <a:rPr lang="el-GR" sz="2000" dirty="0" smtClean="0"/>
              <a:t>(</a:t>
            </a:r>
            <a:r>
              <a:rPr lang="el-GR" sz="2000" dirty="0"/>
              <a:t>π.χ. ο Μεσοζωικός Αιώνας τελειώνει με την εξαφάνιση των δεινοσαύρων</a:t>
            </a:r>
            <a:r>
              <a:rPr lang="el-GR" sz="2000" dirty="0" smtClean="0"/>
              <a:t>)</a:t>
            </a:r>
          </a:p>
          <a:p>
            <a:pPr marL="0" indent="0">
              <a:buNone/>
            </a:pPr>
            <a:endParaRPr lang="el-GR" sz="2000" dirty="0"/>
          </a:p>
          <a:p>
            <a:pPr marL="0" indent="0" algn="just">
              <a:buNone/>
            </a:pPr>
            <a:r>
              <a:rPr lang="el-GR" sz="2000" dirty="0"/>
              <a:t>Ορισμένα από τα ονόματα των γεωλογικών περιόδων και υποπεριόδων οφείλονται είτε </a:t>
            </a:r>
            <a:r>
              <a:rPr lang="el-GR" sz="2000" b="1" dirty="0">
                <a:solidFill>
                  <a:srgbClr val="C00000"/>
                </a:solidFill>
              </a:rPr>
              <a:t>σε περιοχές της Ευρώπης όπου μελετήθηκαν </a:t>
            </a:r>
            <a:r>
              <a:rPr lang="el-GR" sz="2000" dirty="0"/>
              <a:t>αυτές οι </a:t>
            </a:r>
            <a:r>
              <a:rPr lang="el-GR" sz="2000" dirty="0" smtClean="0"/>
              <a:t>περίοδοι:</a:t>
            </a:r>
          </a:p>
          <a:p>
            <a:pPr algn="just">
              <a:buFont typeface="Wingdings" pitchFamily="2" charset="2"/>
              <a:buChar char="ü"/>
            </a:pPr>
            <a:r>
              <a:rPr lang="el-GR" sz="2000" dirty="0"/>
              <a:t>το </a:t>
            </a:r>
            <a:r>
              <a:rPr lang="el-GR" sz="2000" dirty="0" err="1"/>
              <a:t>Δεβόνιο</a:t>
            </a:r>
            <a:r>
              <a:rPr lang="el-GR" sz="2000" dirty="0"/>
              <a:t> από το </a:t>
            </a:r>
            <a:r>
              <a:rPr lang="el-GR" sz="2000" dirty="0" err="1"/>
              <a:t>Ντέβονσαίρ</a:t>
            </a:r>
            <a:r>
              <a:rPr lang="el-GR" sz="2000" dirty="0"/>
              <a:t> στο Ηνωμένο </a:t>
            </a:r>
            <a:r>
              <a:rPr lang="el-GR" sz="2000" dirty="0" smtClean="0"/>
              <a:t>Βασίλειο</a:t>
            </a:r>
          </a:p>
          <a:p>
            <a:pPr algn="just">
              <a:buFont typeface="Wingdings" pitchFamily="2" charset="2"/>
              <a:buChar char="ü"/>
            </a:pPr>
            <a:r>
              <a:rPr lang="el-GR" sz="2000" dirty="0" smtClean="0"/>
              <a:t>το </a:t>
            </a:r>
            <a:r>
              <a:rPr lang="el-GR" sz="2000" dirty="0" err="1"/>
              <a:t>Πέρμιο</a:t>
            </a:r>
            <a:r>
              <a:rPr lang="el-GR" sz="2000" dirty="0"/>
              <a:t> από το </a:t>
            </a:r>
            <a:r>
              <a:rPr lang="el-GR" sz="2000" dirty="0" err="1"/>
              <a:t>Πέρμ</a:t>
            </a:r>
            <a:r>
              <a:rPr lang="el-GR" sz="2000" dirty="0"/>
              <a:t> στη </a:t>
            </a:r>
            <a:r>
              <a:rPr lang="el-GR" sz="2000" dirty="0" smtClean="0"/>
              <a:t>Ρωσία</a:t>
            </a:r>
          </a:p>
          <a:p>
            <a:pPr algn="just">
              <a:buFont typeface="Wingdings" pitchFamily="2" charset="2"/>
              <a:buChar char="ü"/>
            </a:pPr>
            <a:r>
              <a:rPr lang="el-GR" sz="2000" dirty="0" smtClean="0"/>
              <a:t>το </a:t>
            </a:r>
            <a:r>
              <a:rPr lang="el-GR" sz="2000" dirty="0" err="1"/>
              <a:t>Ιουρασικό</a:t>
            </a:r>
            <a:r>
              <a:rPr lang="el-GR" sz="2000" dirty="0"/>
              <a:t> από την οροσειρά </a:t>
            </a:r>
            <a:r>
              <a:rPr lang="el-GR" sz="2000" dirty="0" err="1"/>
              <a:t>Ιούρα</a:t>
            </a:r>
            <a:r>
              <a:rPr lang="el-GR" sz="2000" dirty="0"/>
              <a:t> στα σύνορα Γαλλίας-Ελβετίας) </a:t>
            </a:r>
            <a:endParaRPr lang="el-GR" sz="2000" dirty="0" smtClean="0"/>
          </a:p>
          <a:p>
            <a:pPr algn="just">
              <a:buFont typeface="Wingdings" pitchFamily="2" charset="2"/>
              <a:buChar char="ü"/>
            </a:pPr>
            <a:endParaRPr lang="el-GR" sz="2000" dirty="0" smtClean="0"/>
          </a:p>
          <a:p>
            <a:pPr marL="0" indent="0" algn="just">
              <a:buNone/>
            </a:pPr>
            <a:r>
              <a:rPr lang="el-GR" sz="2000" dirty="0"/>
              <a:t>ε</a:t>
            </a:r>
            <a:r>
              <a:rPr lang="el-GR" sz="2000" dirty="0" smtClean="0"/>
              <a:t>ίτε </a:t>
            </a:r>
            <a:r>
              <a:rPr lang="el-GR" sz="2000" b="1" dirty="0">
                <a:solidFill>
                  <a:srgbClr val="C00000"/>
                </a:solidFill>
              </a:rPr>
              <a:t>σε γεωλογικά </a:t>
            </a:r>
            <a:r>
              <a:rPr lang="el-GR" sz="2000" b="1" dirty="0" smtClean="0">
                <a:solidFill>
                  <a:srgbClr val="C00000"/>
                </a:solidFill>
              </a:rPr>
              <a:t>γεγονότα</a:t>
            </a:r>
            <a:r>
              <a:rPr lang="el-GR" sz="2000" dirty="0" smtClean="0"/>
              <a:t>:</a:t>
            </a:r>
          </a:p>
          <a:p>
            <a:pPr algn="just">
              <a:buFont typeface="Wingdings" pitchFamily="2" charset="2"/>
              <a:buChar char="ü"/>
            </a:pPr>
            <a:r>
              <a:rPr lang="el-GR" sz="2000" dirty="0"/>
              <a:t>το Λιθανθρακοφόρο από την απόθεση </a:t>
            </a:r>
            <a:r>
              <a:rPr lang="el-GR" sz="2000" dirty="0" smtClean="0"/>
              <a:t>λιθανθράκων</a:t>
            </a:r>
          </a:p>
          <a:p>
            <a:pPr algn="just">
              <a:buFont typeface="Wingdings" pitchFamily="2" charset="2"/>
              <a:buChar char="ü"/>
            </a:pPr>
            <a:r>
              <a:rPr lang="el-GR" sz="2000" dirty="0" smtClean="0"/>
              <a:t>το </a:t>
            </a:r>
            <a:r>
              <a:rPr lang="el-GR" sz="2000" dirty="0"/>
              <a:t>Κρητιδικό από την απόθεση κρητίδας, δηλαδή κιμωλίας</a:t>
            </a:r>
            <a:endParaRPr lang="el-GR" sz="2000" dirty="0" smtClean="0"/>
          </a:p>
        </p:txBody>
      </p:sp>
    </p:spTree>
    <p:extLst>
      <p:ext uri="{BB962C8B-B14F-4D97-AF65-F5344CB8AC3E}">
        <p14:creationId xmlns:p14="http://schemas.microsoft.com/office/powerpoint/2010/main" val="30855112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Αποτέλεσμα εικόνας για southern uk cliff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996" y="610277"/>
            <a:ext cx="5116513" cy="3627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6513" y="3313113"/>
            <a:ext cx="5297487" cy="3544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6" name="Τίτλος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432048"/>
          </a:xfrm>
        </p:spPr>
        <p:txBody>
          <a:bodyPr>
            <a:normAutofit fontScale="90000"/>
          </a:bodyPr>
          <a:lstStyle/>
          <a:p>
            <a:r>
              <a:rPr lang="el-GR" altLang="el-GR" sz="3200" dirty="0" smtClean="0"/>
              <a:t>Κρητιδικό: Κρητίδα (κιμωλία) στη Μ. Βρετανία</a:t>
            </a:r>
          </a:p>
        </p:txBody>
      </p:sp>
    </p:spTree>
    <p:extLst>
      <p:ext uri="{BB962C8B-B14F-4D97-AF65-F5344CB8AC3E}">
        <p14:creationId xmlns:p14="http://schemas.microsoft.com/office/powerpoint/2010/main" val="12304102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" dur="5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8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87104"/>
            <a:ext cx="8314278" cy="67423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987350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412776"/>
            <a:ext cx="1634688" cy="16151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7801" y="548680"/>
            <a:ext cx="2473763" cy="7872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314156"/>
            <a:ext cx="2462192" cy="16738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2" y="449885"/>
            <a:ext cx="2536877" cy="14937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4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068961"/>
            <a:ext cx="1799145" cy="13681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5" name="Picture 7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2833" y="4581128"/>
            <a:ext cx="1824550" cy="10194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6" name="Picture 8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5718299"/>
            <a:ext cx="2475351" cy="11397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7" name="Picture 9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2019610"/>
            <a:ext cx="4829175" cy="3095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8" name="Picture 10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7434" y="4826266"/>
            <a:ext cx="1498549" cy="19783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9" name="Picture 11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4806" y="5174355"/>
            <a:ext cx="2389130" cy="16005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97801" y="0"/>
            <a:ext cx="82066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ΠΑΛΑΙΟΖΩΙΚΟΣ ΑΙΩΝΑΣ</a:t>
            </a:r>
            <a:endParaRPr lang="el-GR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7180" name="Picture 12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8350" y="3104481"/>
            <a:ext cx="1781602" cy="12971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75166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395536" y="116632"/>
            <a:ext cx="8229600" cy="418058"/>
          </a:xfrm>
        </p:spPr>
        <p:txBody>
          <a:bodyPr>
            <a:normAutofit/>
          </a:bodyPr>
          <a:lstStyle/>
          <a:p>
            <a:r>
              <a:rPr lang="el-GR" sz="20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ΜΕΣΟΖΩΙΚΟΣ ΑΙΩΝΑΣ</a:t>
            </a:r>
            <a:endParaRPr lang="el-GR" sz="20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548680"/>
            <a:ext cx="2543175" cy="1409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132856"/>
            <a:ext cx="4301256" cy="33832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548680"/>
            <a:ext cx="2888928" cy="21639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7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40190" y="4829744"/>
            <a:ext cx="1412130" cy="18560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8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66096" y="2877388"/>
            <a:ext cx="3084912" cy="18941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310785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269" y="446719"/>
            <a:ext cx="1584176" cy="16158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6157" y="3874794"/>
            <a:ext cx="2033016" cy="12927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335" y="3823942"/>
            <a:ext cx="2193602" cy="14643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1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5202" y="482724"/>
            <a:ext cx="2120734" cy="15693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2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8301" y="2268327"/>
            <a:ext cx="2408729" cy="15078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3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075" y="2153074"/>
            <a:ext cx="2040669" cy="15318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4" name="Picture 8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482724"/>
            <a:ext cx="2443819" cy="20185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5" name="Picture 9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82666" y="482725"/>
            <a:ext cx="1815964" cy="15834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6" name="Picture 10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2825" y="2816539"/>
            <a:ext cx="2504693" cy="19191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7" name="Picture 11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638" y="5408404"/>
            <a:ext cx="1489027" cy="13621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8" name="Picture 12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6399" y="5374202"/>
            <a:ext cx="1139577" cy="13813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9" name="Picture 13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2494" y="5288243"/>
            <a:ext cx="1693069" cy="15068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31" name="Picture 15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6316" y="5325502"/>
            <a:ext cx="1918897" cy="1454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32" name="Picture 16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5809" y="5468004"/>
            <a:ext cx="1293118" cy="13320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267744" y="44624"/>
            <a:ext cx="47525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ΚΑΙΝΟΖΩΙΚΟΣ ΑΙΩΝΑΣ</a:t>
            </a:r>
            <a:endParaRPr lang="el-GR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895355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img6.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07" y="836712"/>
            <a:ext cx="8905742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611560" y="116632"/>
            <a:ext cx="79928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b="1" u="sng" dirty="0" smtClean="0"/>
              <a:t>ΚΙΝΗΣΕΙΣ ΛΙΘΟΣΦΑΙΡΙΚΩΝ ΠΛΑΚΩΝ</a:t>
            </a:r>
            <a:endParaRPr lang="el-GR" b="1" u="sng" dirty="0"/>
          </a:p>
        </p:txBody>
      </p:sp>
    </p:spTree>
    <p:extLst>
      <p:ext uri="{BB962C8B-B14F-4D97-AF65-F5344CB8AC3E}">
        <p14:creationId xmlns:p14="http://schemas.microsoft.com/office/powerpoint/2010/main" val="29854260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185</TotalTime>
  <Words>633</Words>
  <Application>Microsoft Office PowerPoint</Application>
  <PresentationFormat>Προβολή στην οθόνη (4:3)</PresentationFormat>
  <Paragraphs>94</Paragraphs>
  <Slides>14</Slides>
  <Notes>0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14</vt:i4>
      </vt:variant>
    </vt:vector>
  </HeadingPairs>
  <TitlesOfParts>
    <vt:vector size="15" baseType="lpstr">
      <vt:lpstr>Θέμα του Office</vt:lpstr>
      <vt:lpstr>Η ΓΕΩΛΟΓΙΚΗ ΙΣΤΟΡΙΑ ΤΗΣ ΕΥΡΩΠΗΣ ΚΑΙ Η ΟΡΟΓΕΝΕΣΗ</vt:lpstr>
      <vt:lpstr>Παρουσίαση του PowerPoint</vt:lpstr>
      <vt:lpstr>Παρουσίαση του PowerPoint</vt:lpstr>
      <vt:lpstr>Κρητιδικό: Κρητίδα (κιμωλία) στη Μ. Βρετανία</vt:lpstr>
      <vt:lpstr>Παρουσίαση του PowerPoint</vt:lpstr>
      <vt:lpstr>Παρουσίαση του PowerPoint</vt:lpstr>
      <vt:lpstr>ΜΕΣΟΖΩΙΚΟΣ ΑΙΩΝΑΣ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Η ΓΕΩΛΟΓΙΚΗ ΙΣΤΟΡΙΑ ΤΗΣ ΕΥΡΩΠΗΣ ΚΑΙ Η ΟΡΟΓΕΝΕΣΗ</dc:title>
  <dc:creator>YianFan</dc:creator>
  <cp:lastModifiedBy>Home</cp:lastModifiedBy>
  <cp:revision>53</cp:revision>
  <dcterms:created xsi:type="dcterms:W3CDTF">2017-10-03T11:35:16Z</dcterms:created>
  <dcterms:modified xsi:type="dcterms:W3CDTF">2021-09-28T16:26:49Z</dcterms:modified>
</cp:coreProperties>
</file>