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9" r:id="rId5"/>
    <p:sldId id="262" r:id="rId6"/>
    <p:sldId id="266" r:id="rId7"/>
    <p:sldId id="267" r:id="rId8"/>
    <p:sldId id="268" r:id="rId9"/>
    <p:sldId id="258" r:id="rId10"/>
    <p:sldId id="257" r:id="rId11"/>
    <p:sldId id="264" r:id="rId12"/>
    <p:sldId id="259" r:id="rId13"/>
    <p:sldId id="260" r:id="rId14"/>
    <p:sldId id="265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DED"/>
    <a:srgbClr val="C6E3F0"/>
    <a:srgbClr val="7EC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51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13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13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255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189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509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89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245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998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14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B6365-0257-425F-98F3-74A366E5FA8C}" type="datetimeFigureOut">
              <a:rPr lang="el-GR" smtClean="0"/>
              <a:t>28/9/2021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5F524-1EBC-4A45-9889-B741BB0C72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13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7772400" cy="288031"/>
          </a:xfrm>
        </p:spPr>
        <p:txBody>
          <a:bodyPr>
            <a:noAutofit/>
          </a:bodyPr>
          <a:lstStyle/>
          <a:p>
            <a:r>
              <a:rPr 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ΓΕΩΛΟΓΙΚΗ ΙΣΤΟΡΙΑ ΤΗΣ ΕΥΡΩΠΗΣ ΚΑΙ Η ΟΡΟΓΕΝΕΣΗ</a:t>
            </a:r>
            <a:endParaRPr lang="el-G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2288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Ομάδα 7"/>
          <p:cNvGrpSpPr/>
          <p:nvPr/>
        </p:nvGrpSpPr>
        <p:grpSpPr>
          <a:xfrm>
            <a:off x="467876" y="548679"/>
            <a:ext cx="5472276" cy="6048673"/>
            <a:chOff x="467876" y="432183"/>
            <a:chExt cx="5616292" cy="6425044"/>
          </a:xfrm>
        </p:grpSpPr>
        <p:pic>
          <p:nvPicPr>
            <p:cNvPr id="1028" name="Picture 4" descr="img6.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76" y="432183"/>
              <a:ext cx="4388938" cy="642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Επεξήγηση με στρογγυλεμένο παραλληλόγραμμο 6"/>
            <p:cNvSpPr/>
            <p:nvPr/>
          </p:nvSpPr>
          <p:spPr>
            <a:xfrm>
              <a:off x="4139952" y="3517673"/>
              <a:ext cx="1944216" cy="432047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00" b="1" dirty="0" smtClean="0">
                  <a:solidFill>
                    <a:schemeClr val="tx1"/>
                  </a:solidFill>
                </a:rPr>
                <a:t>Ερκύνια ή Βαρύσκια Ορογένεση</a:t>
              </a:r>
              <a:endParaRPr lang="el-GR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Ελλειψοειδής επεξήγηση 8"/>
          <p:cNvSpPr/>
          <p:nvPr/>
        </p:nvSpPr>
        <p:spPr>
          <a:xfrm>
            <a:off x="5868144" y="3573015"/>
            <a:ext cx="2736304" cy="1296145"/>
          </a:xfrm>
          <a:prstGeom prst="wedgeEllipseCallou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ΠΡΙΝ ΠΟΣΑ ΧΡΟΝΙΑ ΔΗΜΙΟΥΡΓΗΘΗΚΕ </a:t>
            </a:r>
          </a:p>
          <a:p>
            <a:pPr algn="ctr"/>
            <a:r>
              <a:rPr lang="el-G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ΓΗ;;;;;;;;;;;</a:t>
            </a:r>
            <a:endParaRPr lang="el-G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Επεξήγηση με σύννεφο 9"/>
          <p:cNvSpPr/>
          <p:nvPr/>
        </p:nvSpPr>
        <p:spPr>
          <a:xfrm>
            <a:off x="5868144" y="5229200"/>
            <a:ext cx="2736304" cy="108012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Πριν από 4,6 δισεκατομμύρια χρόνια</a:t>
            </a:r>
            <a:endParaRPr lang="el-G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45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9" y="260648"/>
            <a:ext cx="3240360" cy="357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631178" y="293832"/>
            <a:ext cx="52920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Παρατηρήστε </a:t>
            </a:r>
            <a:r>
              <a:rPr lang="el-GR" dirty="0" smtClean="0"/>
              <a:t>τα </a:t>
            </a:r>
            <a:r>
              <a:rPr lang="el-GR" dirty="0"/>
              <a:t>ρεύματα μεταφοράς ύλης και θερμότητας (δηλαδή μάγματος) στον μανδύα της Γης (</a:t>
            </a:r>
            <a:r>
              <a:rPr lang="el-GR" dirty="0" err="1"/>
              <a:t>ασθενόσφαιρα</a:t>
            </a:r>
            <a:r>
              <a:rPr lang="el-GR" dirty="0"/>
              <a:t>). </a:t>
            </a:r>
            <a:endParaRPr lang="el-GR" dirty="0" smtClean="0"/>
          </a:p>
          <a:p>
            <a:pPr algn="just"/>
            <a:r>
              <a:rPr lang="el-GR" dirty="0" smtClean="0"/>
              <a:t>Η </a:t>
            </a:r>
            <a:r>
              <a:rPr lang="el-GR" dirty="0"/>
              <a:t>κίνησή τους συμπαρασύρει και τα κομμάτια του φλοιού της Γης (λιθοσφαιρικές πλάκες) που βρίσκονται πάνω τους. </a:t>
            </a:r>
            <a:endParaRPr lang="el-GR" dirty="0" smtClean="0"/>
          </a:p>
          <a:p>
            <a:pPr algn="just"/>
            <a:r>
              <a:rPr lang="el-GR" dirty="0" smtClean="0"/>
              <a:t>Μελετήστε τις </a:t>
            </a:r>
            <a:r>
              <a:rPr lang="el-GR" dirty="0"/>
              <a:t>κινήσεις των λιθοσφαιρικών πλακών.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78" y="2636912"/>
            <a:ext cx="536791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7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17403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l-GR" sz="2000" dirty="0"/>
              <a:t>Η θερμότητα που παράγει ο πυρήνας της Γης είναι υπεύθυνη για τη δημιουργία των ρευμάτων μεταφοράς στον μανδύα (</a:t>
            </a:r>
            <a:r>
              <a:rPr lang="el-GR" sz="2000" dirty="0" err="1"/>
              <a:t>ασθενόσφαιρα</a:t>
            </a:r>
            <a:r>
              <a:rPr lang="el-GR" sz="2000" dirty="0"/>
              <a:t>). </a:t>
            </a:r>
            <a:endParaRPr lang="el-GR" sz="2000" dirty="0" smtClean="0"/>
          </a:p>
          <a:p>
            <a:pPr marL="0" indent="0" algn="just">
              <a:buNone/>
            </a:pPr>
            <a:endParaRPr lang="el-GR" sz="2000" dirty="0" smtClean="0"/>
          </a:p>
          <a:p>
            <a:pPr algn="just">
              <a:buBlip>
                <a:blip r:embed="rId2"/>
              </a:buBlip>
            </a:pPr>
            <a:r>
              <a:rPr lang="el-GR" sz="2000" b="1" dirty="0" smtClean="0">
                <a:solidFill>
                  <a:srgbClr val="C00000"/>
                </a:solidFill>
              </a:rPr>
              <a:t>Ποιες είναι οι κατευθύνσεις προς τις οποίες κινούνται, λόγω των ρευμάτων, οι λιθοσφαιρικές πλάκες;</a:t>
            </a:r>
          </a:p>
          <a:p>
            <a:pPr marL="0" indent="0" algn="just">
              <a:lnSpc>
                <a:spcPct val="60000"/>
              </a:lnSpc>
              <a:buNone/>
            </a:pPr>
            <a:endParaRPr lang="el-GR" sz="2000" dirty="0" smtClean="0"/>
          </a:p>
          <a:p>
            <a:pPr marL="0" indent="0" algn="just">
              <a:buNone/>
            </a:pPr>
            <a:r>
              <a:rPr lang="el-GR" sz="2000" dirty="0" smtClean="0"/>
              <a:t>Τα </a:t>
            </a:r>
            <a:r>
              <a:rPr lang="el-GR" sz="2000" dirty="0"/>
              <a:t>ρεύματα, που μεταφέρουν ύλη και ενέργεια, μετακινούν τις λιθοσφαιρικές πλάκες πάνω στις οποίες βρίσκονται οι ήπειροι. Καθώς οι πλάκες </a:t>
            </a:r>
            <a:r>
              <a:rPr lang="el-GR" sz="2000" dirty="0" smtClean="0"/>
              <a:t>μετακινούνται:</a:t>
            </a:r>
          </a:p>
          <a:p>
            <a:pPr marL="0" indent="0" algn="just">
              <a:lnSpc>
                <a:spcPct val="60000"/>
              </a:lnSpc>
              <a:buNone/>
            </a:pPr>
            <a:endParaRPr lang="el-GR" sz="900" dirty="0" smtClean="0"/>
          </a:p>
          <a:p>
            <a:pPr algn="just"/>
            <a:r>
              <a:rPr lang="el-GR" sz="2000" dirty="0" smtClean="0"/>
              <a:t> </a:t>
            </a:r>
            <a:r>
              <a:rPr lang="el-GR" sz="2000" dirty="0"/>
              <a:t>πλησιάζουν μεταξύ τους (συγκλίνουν-</a:t>
            </a:r>
            <a:r>
              <a:rPr lang="el-GR" sz="2000" dirty="0" err="1"/>
              <a:t>συγκρούοντα</a:t>
            </a:r>
            <a:r>
              <a:rPr lang="el-GR" sz="2000" dirty="0"/>
              <a:t>ι</a:t>
            </a:r>
            <a:r>
              <a:rPr lang="el-GR" sz="2000" dirty="0" smtClean="0"/>
              <a:t>)</a:t>
            </a:r>
          </a:p>
          <a:p>
            <a:pPr algn="just"/>
            <a:r>
              <a:rPr lang="el-GR" sz="2000" dirty="0" smtClean="0"/>
              <a:t> </a:t>
            </a:r>
            <a:r>
              <a:rPr lang="el-GR" sz="2000" dirty="0"/>
              <a:t>ή απομακρύνονται (αποκλίνουν</a:t>
            </a:r>
            <a:r>
              <a:rPr lang="el-GR" sz="2000" dirty="0" smtClean="0"/>
              <a:t>)</a:t>
            </a:r>
          </a:p>
          <a:p>
            <a:pPr algn="just"/>
            <a:r>
              <a:rPr lang="el-GR" sz="2000" dirty="0" smtClean="0"/>
              <a:t> </a:t>
            </a:r>
            <a:r>
              <a:rPr lang="el-GR" sz="2000" dirty="0"/>
              <a:t>ή κινούνται πλευρικά (παράλληλα</a:t>
            </a:r>
            <a:r>
              <a:rPr lang="el-GR" sz="2000" dirty="0" smtClean="0"/>
              <a:t>)</a:t>
            </a:r>
          </a:p>
          <a:p>
            <a:pPr marL="0" indent="0" algn="just">
              <a:buNone/>
            </a:pPr>
            <a:endParaRPr lang="el-GR" sz="2000" dirty="0" smtClean="0"/>
          </a:p>
          <a:p>
            <a:pPr marL="0" indent="0" algn="just">
              <a:buNone/>
            </a:pPr>
            <a:r>
              <a:rPr lang="el-GR" sz="2000" dirty="0" smtClean="0"/>
              <a:t> </a:t>
            </a:r>
            <a:r>
              <a:rPr lang="el-GR" sz="2000" dirty="0"/>
              <a:t>Η κίνηση των λιθοσφαιρικών πλακών ευθύνεται για τη δημιουργία των βουνών </a:t>
            </a:r>
            <a:r>
              <a:rPr lang="el-GR" sz="2000" b="1" dirty="0">
                <a:solidFill>
                  <a:srgbClr val="C00000"/>
                </a:solidFill>
              </a:rPr>
              <a:t>(ορογένεση) </a:t>
            </a:r>
            <a:r>
              <a:rPr lang="el-GR" sz="2000" dirty="0"/>
              <a:t>και των </a:t>
            </a:r>
            <a:r>
              <a:rPr lang="el-GR" sz="2000" b="1" dirty="0">
                <a:solidFill>
                  <a:srgbClr val="C00000"/>
                </a:solidFill>
              </a:rPr>
              <a:t>υποθαλάσσιων οροσειρών</a:t>
            </a:r>
            <a:r>
              <a:rPr lang="el-GR" sz="2000" dirty="0"/>
              <a:t>, όπως επίσης για την</a:t>
            </a:r>
            <a:r>
              <a:rPr lang="el-GR" sz="2000" b="1" dirty="0">
                <a:solidFill>
                  <a:srgbClr val="C00000"/>
                </a:solidFill>
              </a:rPr>
              <a:t> πρόκληση των σεισμών </a:t>
            </a:r>
            <a:r>
              <a:rPr lang="el-GR" sz="2000" dirty="0"/>
              <a:t>και για την </a:t>
            </a:r>
            <a:r>
              <a:rPr lang="el-GR" sz="2000" b="1" dirty="0">
                <a:solidFill>
                  <a:srgbClr val="C00000"/>
                </a:solidFill>
              </a:rPr>
              <a:t>έκρηξη των ηφαιστείων</a:t>
            </a:r>
            <a:r>
              <a:rPr lang="el-GR" sz="2000" dirty="0"/>
              <a:t>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67544" y="476672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el-GR" sz="2000" b="1" dirty="0" smtClean="0">
                <a:solidFill>
                  <a:srgbClr val="C00000"/>
                </a:solidFill>
              </a:rPr>
              <a:t>Ποιο είναι το αίτιο που δημιουργεί τα ρεύματα μεταφοράς στον μανδύα;</a:t>
            </a:r>
          </a:p>
        </p:txBody>
      </p:sp>
    </p:spTree>
    <p:extLst>
      <p:ext uri="{BB962C8B-B14F-4D97-AF65-F5344CB8AC3E}">
        <p14:creationId xmlns:p14="http://schemas.microsoft.com/office/powerpoint/2010/main" val="10340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9268"/>
            <a:ext cx="5253042" cy="617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8933" y="261070"/>
            <a:ext cx="385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/>
              <a:t>ΧΑΡΤΗΣ ΟΡΟΓΕΝΕΣΕΩΝ ΤΗΣ ΕΥΡΩΠΗΣ</a:t>
            </a:r>
            <a:endParaRPr lang="el-GR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615608" y="630402"/>
            <a:ext cx="352839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ΚΑΛΗΔΟΝΙΑ </a:t>
            </a:r>
          </a:p>
          <a:p>
            <a:r>
              <a:rPr lang="el-GR" sz="1600" dirty="0" smtClean="0"/>
              <a:t>(Περίπου </a:t>
            </a:r>
            <a:r>
              <a:rPr lang="el-GR" sz="1600" smtClean="0"/>
              <a:t>πριν </a:t>
            </a:r>
            <a:r>
              <a:rPr lang="el-GR" sz="1600" smtClean="0"/>
              <a:t>570εκ </a:t>
            </a:r>
            <a:r>
              <a:rPr lang="el-GR" sz="1600" dirty="0" smtClean="0"/>
              <a:t>χρόνια)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Όρη Σκωτίας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Σκανδιναβικές Άλπεις</a:t>
            </a:r>
          </a:p>
          <a:p>
            <a:endParaRPr lang="el-GR" sz="1400" dirty="0"/>
          </a:p>
          <a:p>
            <a:r>
              <a:rPr lang="el-GR" b="1" u="sng" dirty="0" smtClean="0">
                <a:solidFill>
                  <a:srgbClr val="C00000"/>
                </a:solidFill>
              </a:rPr>
              <a:t>ΕΡΚΥΝΙΑ ή ΒΑΡΥΣΚΙΑ</a:t>
            </a:r>
          </a:p>
          <a:p>
            <a:r>
              <a:rPr lang="el-GR" sz="1600" dirty="0" smtClean="0"/>
              <a:t>(Περίπου πριν 350 εκ χρόνια)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Όρη Ιβηρικής (όχι </a:t>
            </a:r>
            <a:r>
              <a:rPr lang="el-GR" sz="1400" dirty="0" err="1" smtClean="0"/>
              <a:t>Σ.Νεβάδα</a:t>
            </a:r>
            <a:r>
              <a:rPr lang="el-GR" sz="1400" dirty="0" smtClean="0"/>
              <a:t> κ Πυρηναία)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Ουράλια όρη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err="1" smtClean="0"/>
              <a:t>Ίουρας</a:t>
            </a:r>
            <a:endParaRPr lang="el-GR" sz="1400" dirty="0" smtClean="0"/>
          </a:p>
          <a:p>
            <a:endParaRPr lang="el-GR" sz="1400" dirty="0"/>
          </a:p>
          <a:p>
            <a:r>
              <a:rPr lang="el-GR" b="1" u="sng" dirty="0" smtClean="0">
                <a:solidFill>
                  <a:srgbClr val="C00000"/>
                </a:solidFill>
              </a:rPr>
              <a:t>ΑΛΠΙΚΗ</a:t>
            </a:r>
          </a:p>
          <a:p>
            <a:r>
              <a:rPr lang="el-GR" sz="1600" dirty="0" smtClean="0"/>
              <a:t>(Περίπου πριν 65 εκ χρόνια)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Άλπεις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Πυρηναία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Σιέρα Νεβάδα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err="1" smtClean="0"/>
              <a:t>Δειναρικές</a:t>
            </a:r>
            <a:r>
              <a:rPr lang="el-GR" sz="1400" dirty="0" smtClean="0"/>
              <a:t> Άλπεις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Οροσειρά Πίνδου και Κρήτης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err="1" smtClean="0"/>
              <a:t>Κάυκασος</a:t>
            </a:r>
            <a:endParaRPr lang="el-GR" sz="1400" dirty="0" smtClean="0"/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Αίμος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smtClean="0"/>
              <a:t>Καρπάθια όρη</a:t>
            </a:r>
          </a:p>
          <a:p>
            <a:pPr marL="285750" indent="-285750">
              <a:buBlip>
                <a:blip r:embed="rId3"/>
              </a:buBlip>
            </a:pPr>
            <a:r>
              <a:rPr lang="el-GR" sz="1400" dirty="0" err="1" smtClean="0"/>
              <a:t>Τρανσυλβανικές</a:t>
            </a:r>
            <a:r>
              <a:rPr lang="el-GR" sz="1400" dirty="0" smtClean="0"/>
              <a:t> Άλπεις</a:t>
            </a:r>
          </a:p>
          <a:p>
            <a:endParaRPr lang="el-GR" sz="1600" dirty="0" smtClean="0"/>
          </a:p>
          <a:p>
            <a:endParaRPr lang="el-GR" sz="1400" dirty="0" smtClean="0"/>
          </a:p>
          <a:p>
            <a:endParaRPr lang="el-GR" sz="1600" dirty="0" smtClean="0"/>
          </a:p>
          <a:p>
            <a:endParaRPr lang="el-GR" b="1" u="sng" dirty="0" smtClean="0">
              <a:solidFill>
                <a:srgbClr val="C00000"/>
              </a:solidFill>
            </a:endParaRPr>
          </a:p>
          <a:p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1138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" y="476672"/>
            <a:ext cx="4320480" cy="29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454145" y="476672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 smtClean="0"/>
          </a:p>
          <a:p>
            <a:pPr marL="285750" indent="-285750">
              <a:buBlip>
                <a:blip r:embed="rId3"/>
              </a:buBlip>
            </a:pPr>
            <a:r>
              <a:rPr lang="el-GR" b="1" dirty="0" smtClean="0">
                <a:solidFill>
                  <a:srgbClr val="C00000"/>
                </a:solidFill>
              </a:rPr>
              <a:t>Ποια </a:t>
            </a:r>
            <a:r>
              <a:rPr lang="el-GR" b="1" dirty="0" err="1">
                <a:solidFill>
                  <a:srgbClr val="C00000"/>
                </a:solidFill>
              </a:rPr>
              <a:t>λιθοσφαιρική</a:t>
            </a:r>
            <a:r>
              <a:rPr lang="el-GR" b="1" dirty="0">
                <a:solidFill>
                  <a:srgbClr val="C00000"/>
                </a:solidFill>
              </a:rPr>
              <a:t> πλάκα πλησιάζει την </a:t>
            </a:r>
            <a:r>
              <a:rPr lang="el-GR" b="1" dirty="0" smtClean="0">
                <a:solidFill>
                  <a:srgbClr val="C00000"/>
                </a:solidFill>
              </a:rPr>
              <a:t> Ευρώπη;</a:t>
            </a:r>
          </a:p>
          <a:p>
            <a:r>
              <a:rPr lang="el-GR" dirty="0"/>
              <a:t> </a:t>
            </a:r>
            <a:r>
              <a:rPr lang="el-GR" dirty="0" smtClean="0"/>
              <a:t>     </a:t>
            </a:r>
          </a:p>
          <a:p>
            <a:r>
              <a:rPr lang="el-GR" dirty="0"/>
              <a:t> </a:t>
            </a:r>
            <a:r>
              <a:rPr lang="el-GR" dirty="0" smtClean="0"/>
              <a:t>     Η Αφρικανική πλάκα</a:t>
            </a:r>
          </a:p>
          <a:p>
            <a:endParaRPr lang="el-GR" dirty="0"/>
          </a:p>
          <a:p>
            <a:pPr marL="285750" indent="-285750">
              <a:buBlip>
                <a:blip r:embed="rId3"/>
              </a:buBlip>
            </a:pPr>
            <a:r>
              <a:rPr lang="el-GR" b="1" dirty="0">
                <a:solidFill>
                  <a:srgbClr val="C00000"/>
                </a:solidFill>
              </a:rPr>
              <a:t>Ποια </a:t>
            </a:r>
            <a:r>
              <a:rPr lang="el-GR" b="1" dirty="0" err="1">
                <a:solidFill>
                  <a:srgbClr val="C00000"/>
                </a:solidFill>
              </a:rPr>
              <a:t>λιθοσφαιρική</a:t>
            </a:r>
            <a:r>
              <a:rPr lang="el-GR" b="1" dirty="0">
                <a:solidFill>
                  <a:srgbClr val="C00000"/>
                </a:solidFill>
              </a:rPr>
              <a:t> πλάκα απομακρύνεται από την </a:t>
            </a:r>
            <a:r>
              <a:rPr lang="el-GR" b="1" dirty="0" smtClean="0">
                <a:solidFill>
                  <a:srgbClr val="C00000"/>
                </a:solidFill>
              </a:rPr>
              <a:t>Ευρώπη;</a:t>
            </a:r>
          </a:p>
          <a:p>
            <a:pPr marL="285750" indent="-285750">
              <a:buBlip>
                <a:blip r:embed="rId3"/>
              </a:buBlip>
            </a:pPr>
            <a:endParaRPr lang="el-GR" dirty="0"/>
          </a:p>
          <a:p>
            <a:r>
              <a:rPr lang="el-GR" dirty="0" smtClean="0"/>
              <a:t>       Η </a:t>
            </a:r>
            <a:r>
              <a:rPr lang="el-GR" dirty="0" err="1" smtClean="0"/>
              <a:t>Βορειοαμερικάνικη</a:t>
            </a:r>
            <a:r>
              <a:rPr lang="el-GR" dirty="0" smtClean="0"/>
              <a:t> πλάκα</a:t>
            </a:r>
          </a:p>
          <a:p>
            <a:endParaRPr lang="el-GR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102146" y="3573016"/>
            <a:ext cx="891055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3"/>
              </a:buBlip>
            </a:pPr>
            <a:r>
              <a:rPr lang="el-GR" b="1" dirty="0" smtClean="0">
                <a:solidFill>
                  <a:srgbClr val="C00000"/>
                </a:solidFill>
              </a:rPr>
              <a:t>Ποια ερμηνεία, σχετική με την κίνηση των πλακών, μπορείτε να δώσετε για τη δημιουργία της Ισλανδίας;</a:t>
            </a:r>
          </a:p>
          <a:p>
            <a:endParaRPr lang="el-GR" sz="800" dirty="0" smtClean="0"/>
          </a:p>
          <a:p>
            <a:pPr marL="269875" indent="-269875" algn="just"/>
            <a:r>
              <a:rPr lang="el-GR" dirty="0" smtClean="0"/>
              <a:t>      Η απομάκρυνση της Βορειοαμερικανικής από την Ευρασιατική </a:t>
            </a:r>
            <a:r>
              <a:rPr lang="el-GR" dirty="0" err="1" smtClean="0"/>
              <a:t>λιθοσφαιρική</a:t>
            </a:r>
            <a:r>
              <a:rPr lang="el-GR" dirty="0" smtClean="0"/>
              <a:t> πλάκα συνέβαλε πριν από εκατομμύρια χρόνια στη δημιουργία της Ισλανδίας.</a:t>
            </a:r>
          </a:p>
          <a:p>
            <a:pPr marL="269875" indent="-269875" algn="just"/>
            <a:endParaRPr lang="el-GR" dirty="0"/>
          </a:p>
          <a:p>
            <a:pPr marL="285750" indent="-285750" algn="just">
              <a:buBlip>
                <a:blip r:embed="rId3"/>
              </a:buBlip>
            </a:pPr>
            <a:r>
              <a:rPr lang="el-GR" b="1" dirty="0">
                <a:solidFill>
                  <a:srgbClr val="C00000"/>
                </a:solidFill>
              </a:rPr>
              <a:t>Ποιο πιστεύετε ότι θα είναι το γεωλογικό μέλλον της </a:t>
            </a:r>
            <a:r>
              <a:rPr lang="el-GR" b="1" dirty="0" smtClean="0">
                <a:solidFill>
                  <a:srgbClr val="C00000"/>
                </a:solidFill>
              </a:rPr>
              <a:t>Μεσογείου;</a:t>
            </a:r>
          </a:p>
          <a:p>
            <a:pPr marL="285750" indent="-285750" algn="just">
              <a:buBlip>
                <a:blip r:embed="rId3"/>
              </a:buBlip>
            </a:pPr>
            <a:endParaRPr lang="el-GR" dirty="0"/>
          </a:p>
          <a:p>
            <a:pPr marL="269875" indent="-269875" algn="just"/>
            <a:r>
              <a:rPr lang="el-GR" dirty="0" smtClean="0"/>
              <a:t>      </a:t>
            </a:r>
            <a:r>
              <a:rPr lang="el-GR" dirty="0"/>
              <a:t>Η σύγκρουση της </a:t>
            </a:r>
            <a:r>
              <a:rPr lang="el-GR" dirty="0" err="1" smtClean="0"/>
              <a:t>Ευρασιατικής</a:t>
            </a:r>
            <a:r>
              <a:rPr lang="el-GR" dirty="0" smtClean="0"/>
              <a:t> </a:t>
            </a:r>
            <a:r>
              <a:rPr lang="el-GR" dirty="0"/>
              <a:t>με την </a:t>
            </a:r>
            <a:r>
              <a:rPr lang="el-GR" dirty="0" smtClean="0"/>
              <a:t>Αφρικανική </a:t>
            </a:r>
            <a:r>
              <a:rPr lang="el-GR" dirty="0"/>
              <a:t>πλάκα είναι πιθανό να οδηγήσει μετά από εκατομμύρια χρόνια στην εξαφάνιση της Μεσογείου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3" y="3310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1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44644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dirty="0" smtClean="0"/>
              <a:t>Η </a:t>
            </a:r>
            <a:r>
              <a:rPr lang="el-GR" dirty="0"/>
              <a:t>σημερινή μορφή της Ευρώπης, αλλά και της Ελλάδας, αποτελεί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 στιγμιότυπο </a:t>
            </a:r>
            <a:r>
              <a:rPr lang="el-GR" dirty="0"/>
              <a:t>στη γεωλογική ιστορία του πλανήτη.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Δυνάμεις που βρίσκονται βαθιά μέσα στη Γη</a:t>
            </a:r>
            <a:r>
              <a:rPr lang="el-GR" dirty="0"/>
              <a:t> και εκδηλώνονται με φυσικά φαινόμενα, όπως οι σεισμοί και τα ηφαίστεια,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αυτές που δημιουργούν τα 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βουνά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στην ήπειρο στην οποία ζούμε.</a:t>
            </a:r>
          </a:p>
        </p:txBody>
      </p:sp>
    </p:spTree>
    <p:extLst>
      <p:ext uri="{BB962C8B-B14F-4D97-AF65-F5344CB8AC3E}">
        <p14:creationId xmlns:p14="http://schemas.microsoft.com/office/powerpoint/2010/main" val="19147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44624"/>
            <a:ext cx="8928992" cy="6552728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el-GR" sz="2000" b="1" dirty="0">
                <a:solidFill>
                  <a:srgbClr val="C00000"/>
                </a:solidFill>
              </a:rPr>
              <a:t>Έχουν οι γεωλογικοί αιώνες και περίοδοι την ίδια χρονική διάρκεια μεταξύ τους</a:t>
            </a:r>
            <a:r>
              <a:rPr lang="el-GR" sz="2000" b="1" dirty="0" smtClean="0">
                <a:solidFill>
                  <a:srgbClr val="C00000"/>
                </a:solidFill>
              </a:rPr>
              <a:t>;</a:t>
            </a:r>
          </a:p>
          <a:p>
            <a:pPr marL="0" indent="0" algn="just">
              <a:buNone/>
            </a:pPr>
            <a:endParaRPr lang="el-GR" sz="700" dirty="0" smtClean="0"/>
          </a:p>
          <a:p>
            <a:pPr marL="355600" indent="0" algn="just">
              <a:buNone/>
            </a:pPr>
            <a:r>
              <a:rPr lang="el-GR" sz="2000" dirty="0" smtClean="0"/>
              <a:t>Η </a:t>
            </a:r>
            <a:r>
              <a:rPr lang="el-GR" sz="2000" dirty="0"/>
              <a:t>Γη έχει ηλικία 4,6 δισεκατομμυρίων χρόνων περίπου. Αυτό το χρονικό διάστημα οι επιστήμονες το έχουν χωρίσει σε μικρότερα χρονικά </a:t>
            </a:r>
            <a:r>
              <a:rPr lang="el-GR" sz="2000" dirty="0" smtClean="0"/>
              <a:t>διαστήματα </a:t>
            </a:r>
            <a:r>
              <a:rPr lang="el-GR" sz="2000" dirty="0" smtClean="0">
                <a:sym typeface="Wingdings" pitchFamily="2" charset="2"/>
              </a:rPr>
              <a:t> </a:t>
            </a:r>
          </a:p>
          <a:p>
            <a:pPr marL="698500" algn="just">
              <a:buFont typeface="Wingdings" pitchFamily="2" charset="2"/>
              <a:buChar char="ü"/>
            </a:pPr>
            <a:r>
              <a:rPr lang="el-GR" sz="1800" dirty="0" smtClean="0">
                <a:sym typeface="Wingdings" pitchFamily="2" charset="2"/>
              </a:rPr>
              <a:t>Μεγααιώνες</a:t>
            </a:r>
          </a:p>
          <a:p>
            <a:pPr marL="698500" algn="just">
              <a:buFont typeface="Wingdings" pitchFamily="2" charset="2"/>
              <a:buChar char="ü"/>
            </a:pPr>
            <a:r>
              <a:rPr lang="el-GR" sz="1800" dirty="0" smtClean="0"/>
              <a:t>Αιώνες</a:t>
            </a:r>
          </a:p>
          <a:p>
            <a:pPr marL="698500" algn="just">
              <a:buFont typeface="Wingdings" pitchFamily="2" charset="2"/>
              <a:buChar char="ü"/>
            </a:pPr>
            <a:r>
              <a:rPr lang="el-GR" sz="1800" dirty="0" smtClean="0"/>
              <a:t>Περίοδοι</a:t>
            </a:r>
          </a:p>
          <a:p>
            <a:pPr marL="698500" algn="just">
              <a:buFont typeface="Wingdings" pitchFamily="2" charset="2"/>
              <a:buChar char="ü"/>
            </a:pPr>
            <a:r>
              <a:rPr lang="el-GR" sz="1800" dirty="0" smtClean="0"/>
              <a:t>Εποχές</a:t>
            </a:r>
          </a:p>
          <a:p>
            <a:pPr marL="355600" indent="0" algn="just">
              <a:buNone/>
            </a:pPr>
            <a:r>
              <a:rPr lang="el-GR" sz="1800" dirty="0" smtClean="0"/>
              <a:t>Οι γεωλογικοί αιώνες και περίοδοι </a:t>
            </a:r>
            <a:r>
              <a:rPr 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1800" dirty="0" smtClean="0"/>
              <a:t> έχουν την ίδια διάρκεια μεταξύ τους </a:t>
            </a:r>
            <a:r>
              <a:rPr lang="el-GR" sz="1800" dirty="0" smtClean="0">
                <a:sym typeface="Wingdings" pitchFamily="2" charset="2"/>
              </a:rPr>
              <a:t>                   η διάρκειά του καθενός αποφασίζεται με επιστημονικά κριτήρια.</a:t>
            </a:r>
            <a:endParaRPr lang="el-GR" sz="1800" dirty="0"/>
          </a:p>
          <a:p>
            <a:pPr marL="0" indent="0" algn="just">
              <a:buNone/>
            </a:pPr>
            <a:endParaRPr lang="el-GR" sz="700" dirty="0" smtClean="0"/>
          </a:p>
          <a:p>
            <a:pPr algn="just">
              <a:buBlip>
                <a:blip r:embed="rId2"/>
              </a:buBlip>
            </a:pPr>
            <a:r>
              <a:rPr lang="el-GR" sz="2000" b="1" dirty="0">
                <a:solidFill>
                  <a:srgbClr val="C00000"/>
                </a:solidFill>
              </a:rPr>
              <a:t>Έχει ίδια χρονική διάρκεια ο αιώνας της ανθρώπινης ιστορίας (100 χρόνια) με τους γεωλογικούς αιώνες</a:t>
            </a:r>
            <a:r>
              <a:rPr lang="el-GR" sz="2000" b="1" dirty="0" smtClean="0">
                <a:solidFill>
                  <a:srgbClr val="C00000"/>
                </a:solidFill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endParaRPr lang="el-GR" sz="700" b="1" dirty="0" smtClean="0">
              <a:solidFill>
                <a:srgbClr val="C00000"/>
              </a:solidFill>
            </a:endParaRPr>
          </a:p>
          <a:p>
            <a:pPr marL="355600" indent="-355600" algn="just">
              <a:buNone/>
            </a:pPr>
            <a:r>
              <a:rPr lang="el-GR" sz="2000" b="1" dirty="0">
                <a:solidFill>
                  <a:srgbClr val="C00000"/>
                </a:solidFill>
              </a:rPr>
              <a:t> </a:t>
            </a:r>
            <a:r>
              <a:rPr lang="el-GR" sz="2000" b="1" dirty="0" smtClean="0">
                <a:solidFill>
                  <a:srgbClr val="C00000"/>
                </a:solidFill>
              </a:rPr>
              <a:t>     </a:t>
            </a:r>
            <a:r>
              <a:rPr lang="el-GR" sz="2000" dirty="0" smtClean="0"/>
              <a:t>Η διαίρεση του γεωλογικού χρόνου είναι αυθαίρετη, άρα ο κάθε αιώνας μπορεί να διαρκεί πολλά εκατομμύρια έτη.</a:t>
            </a:r>
          </a:p>
          <a:p>
            <a:pPr marL="355600" indent="-355600" algn="just">
              <a:buNone/>
            </a:pPr>
            <a:endParaRPr lang="el-GR" sz="700" b="1" dirty="0" smtClean="0">
              <a:solidFill>
                <a:srgbClr val="C00000"/>
              </a:solidFill>
            </a:endParaRPr>
          </a:p>
          <a:p>
            <a:pPr algn="just">
              <a:buBlip>
                <a:blip r:embed="rId2"/>
              </a:buBlip>
            </a:pPr>
            <a:r>
              <a:rPr lang="el-GR" sz="2000" b="1" dirty="0">
                <a:solidFill>
                  <a:srgbClr val="C00000"/>
                </a:solidFill>
              </a:rPr>
              <a:t>Σε </a:t>
            </a:r>
            <a:r>
              <a:rPr lang="el-GR" sz="2000" b="1" dirty="0" smtClean="0">
                <a:solidFill>
                  <a:srgbClr val="C00000"/>
                </a:solidFill>
              </a:rPr>
              <a:t>ποιον </a:t>
            </a:r>
            <a:r>
              <a:rPr lang="el-GR" sz="2000" b="1" dirty="0">
                <a:solidFill>
                  <a:srgbClr val="C00000"/>
                </a:solidFill>
              </a:rPr>
              <a:t>γεωλογικό αιώνα και σε ποια περίοδο ζούμε σήμερα</a:t>
            </a:r>
            <a:r>
              <a:rPr lang="el-GR" sz="2000" b="1" dirty="0" smtClean="0">
                <a:solidFill>
                  <a:srgbClr val="C00000"/>
                </a:solidFill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endParaRPr lang="el-GR" sz="900" b="1" dirty="0" smtClean="0">
              <a:solidFill>
                <a:srgbClr val="C00000"/>
              </a:solidFill>
            </a:endParaRPr>
          </a:p>
          <a:p>
            <a:pPr marL="355600" indent="0" algn="just">
              <a:buNone/>
            </a:pPr>
            <a:r>
              <a:rPr lang="el-GR" sz="2000" dirty="0" smtClean="0"/>
              <a:t>Στον Καινοζωικό Αιώνα, στην Τεταρτογενή Περίοδο, στην Ολόκαινο Εποχή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690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000" dirty="0"/>
              <a:t>Κ</a:t>
            </a:r>
            <a:r>
              <a:rPr lang="el-GR" sz="2000" dirty="0" smtClean="0"/>
              <a:t>άθε </a:t>
            </a:r>
            <a:r>
              <a:rPr lang="el-GR" sz="2000" dirty="0"/>
              <a:t>γεωλογικός αιώνας τελειώνει με μια </a:t>
            </a:r>
            <a:r>
              <a:rPr lang="el-GR" sz="2000" b="1" dirty="0">
                <a:solidFill>
                  <a:srgbClr val="C00000"/>
                </a:solidFill>
              </a:rPr>
              <a:t>σημαντική αλλαγή</a:t>
            </a:r>
            <a:r>
              <a:rPr lang="el-GR" sz="2000" dirty="0"/>
              <a:t>, κατά την οποία </a:t>
            </a:r>
            <a:r>
              <a:rPr lang="el-GR" sz="2000" b="1" dirty="0">
                <a:solidFill>
                  <a:srgbClr val="C00000"/>
                </a:solidFill>
              </a:rPr>
              <a:t>εξαφανίζονται οι κυρίαρχες μορφές ζωής</a:t>
            </a:r>
            <a:r>
              <a:rPr lang="el-GR" sz="2000" dirty="0"/>
              <a:t> της εποχής και </a:t>
            </a:r>
            <a:r>
              <a:rPr lang="el-GR" sz="2000" b="1" dirty="0">
                <a:solidFill>
                  <a:srgbClr val="C00000"/>
                </a:solidFill>
              </a:rPr>
              <a:t>προετοιμάζεται το έδαφος για τις καινούριες μορφές ζωής </a:t>
            </a:r>
            <a:endParaRPr lang="el-GR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l-GR" sz="2000" dirty="0" smtClean="0"/>
              <a:t>(</a:t>
            </a:r>
            <a:r>
              <a:rPr lang="el-GR" sz="2000" dirty="0"/>
              <a:t>π.χ. ο Μεσοζωικός Αιώνας τελειώνει με την εξαφάνιση των δεινοσαύρων</a:t>
            </a:r>
            <a:r>
              <a:rPr lang="el-GR" sz="2000" dirty="0" smtClean="0"/>
              <a:t>)</a:t>
            </a:r>
          </a:p>
          <a:p>
            <a:pPr marL="0" indent="0">
              <a:buNone/>
            </a:pPr>
            <a:endParaRPr lang="el-GR" sz="2000" dirty="0"/>
          </a:p>
          <a:p>
            <a:pPr marL="0" indent="0" algn="just">
              <a:buNone/>
            </a:pPr>
            <a:r>
              <a:rPr lang="el-GR" sz="2000" dirty="0"/>
              <a:t>Ορισμένα από τα ονόματα των γεωλογικών περιόδων και υποπεριόδων οφείλονται είτε </a:t>
            </a:r>
            <a:r>
              <a:rPr lang="el-GR" sz="2000" b="1" dirty="0">
                <a:solidFill>
                  <a:srgbClr val="C00000"/>
                </a:solidFill>
              </a:rPr>
              <a:t>σε περιοχές της Ευρώπης όπου μελετήθηκαν </a:t>
            </a:r>
            <a:r>
              <a:rPr lang="el-GR" sz="2000" dirty="0"/>
              <a:t>αυτές οι </a:t>
            </a:r>
            <a:r>
              <a:rPr lang="el-GR" sz="2000" dirty="0" smtClean="0"/>
              <a:t>περίοδοι:</a:t>
            </a:r>
          </a:p>
          <a:p>
            <a:pPr algn="just">
              <a:buFont typeface="Wingdings" pitchFamily="2" charset="2"/>
              <a:buChar char="ü"/>
            </a:pPr>
            <a:r>
              <a:rPr lang="el-GR" sz="2000" dirty="0"/>
              <a:t>το </a:t>
            </a:r>
            <a:r>
              <a:rPr lang="el-GR" sz="2000" dirty="0" err="1"/>
              <a:t>Δεβόνιο</a:t>
            </a:r>
            <a:r>
              <a:rPr lang="el-GR" sz="2000" dirty="0"/>
              <a:t> από το </a:t>
            </a:r>
            <a:r>
              <a:rPr lang="el-GR" sz="2000" dirty="0" err="1"/>
              <a:t>Ντέβονσαίρ</a:t>
            </a:r>
            <a:r>
              <a:rPr lang="el-GR" sz="2000" dirty="0"/>
              <a:t> στο Ηνωμένο </a:t>
            </a:r>
            <a:r>
              <a:rPr lang="el-GR" sz="2000" dirty="0" smtClean="0"/>
              <a:t>Βασίλειο</a:t>
            </a:r>
          </a:p>
          <a:p>
            <a:pPr algn="just">
              <a:buFont typeface="Wingdings" pitchFamily="2" charset="2"/>
              <a:buChar char="ü"/>
            </a:pPr>
            <a:r>
              <a:rPr lang="el-GR" sz="2000" dirty="0" smtClean="0"/>
              <a:t>το </a:t>
            </a:r>
            <a:r>
              <a:rPr lang="el-GR" sz="2000" dirty="0" err="1"/>
              <a:t>Πέρμιο</a:t>
            </a:r>
            <a:r>
              <a:rPr lang="el-GR" sz="2000" dirty="0"/>
              <a:t> από το </a:t>
            </a:r>
            <a:r>
              <a:rPr lang="el-GR" sz="2000" dirty="0" err="1"/>
              <a:t>Πέρμ</a:t>
            </a:r>
            <a:r>
              <a:rPr lang="el-GR" sz="2000" dirty="0"/>
              <a:t> στη </a:t>
            </a:r>
            <a:r>
              <a:rPr lang="el-GR" sz="2000" dirty="0" smtClean="0"/>
              <a:t>Ρωσία</a:t>
            </a:r>
          </a:p>
          <a:p>
            <a:pPr algn="just">
              <a:buFont typeface="Wingdings" pitchFamily="2" charset="2"/>
              <a:buChar char="ü"/>
            </a:pPr>
            <a:r>
              <a:rPr lang="el-GR" sz="2000" dirty="0" smtClean="0"/>
              <a:t>το </a:t>
            </a:r>
            <a:r>
              <a:rPr lang="el-GR" sz="2000" dirty="0" err="1"/>
              <a:t>Ιουρασικό</a:t>
            </a:r>
            <a:r>
              <a:rPr lang="el-GR" sz="2000" dirty="0"/>
              <a:t> από την οροσειρά </a:t>
            </a:r>
            <a:r>
              <a:rPr lang="el-GR" sz="2000" dirty="0" err="1"/>
              <a:t>Ιούρα</a:t>
            </a:r>
            <a:r>
              <a:rPr lang="el-GR" sz="2000" dirty="0"/>
              <a:t> στα σύνορα Γαλλίας-Ελβετίας) </a:t>
            </a:r>
            <a:endParaRPr lang="el-GR" sz="2000" dirty="0" smtClean="0"/>
          </a:p>
          <a:p>
            <a:pPr algn="just">
              <a:buFont typeface="Wingdings" pitchFamily="2" charset="2"/>
              <a:buChar char="ü"/>
            </a:pPr>
            <a:endParaRPr lang="el-GR" sz="2000" dirty="0" smtClean="0"/>
          </a:p>
          <a:p>
            <a:pPr marL="0" indent="0" algn="just">
              <a:buNone/>
            </a:pPr>
            <a:r>
              <a:rPr lang="el-GR" sz="2000" dirty="0"/>
              <a:t>ε</a:t>
            </a:r>
            <a:r>
              <a:rPr lang="el-GR" sz="2000" dirty="0" smtClean="0"/>
              <a:t>ίτε </a:t>
            </a:r>
            <a:r>
              <a:rPr lang="el-GR" sz="2000" b="1" dirty="0">
                <a:solidFill>
                  <a:srgbClr val="C00000"/>
                </a:solidFill>
              </a:rPr>
              <a:t>σε γεωλογικά </a:t>
            </a:r>
            <a:r>
              <a:rPr lang="el-GR" sz="2000" b="1" dirty="0" smtClean="0">
                <a:solidFill>
                  <a:srgbClr val="C00000"/>
                </a:solidFill>
              </a:rPr>
              <a:t>γεγονότα</a:t>
            </a:r>
            <a:r>
              <a:rPr lang="el-GR" sz="2000" dirty="0" smtClean="0"/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el-GR" sz="2000" dirty="0"/>
              <a:t>το Λιθανθρακοφόρο από την απόθεση </a:t>
            </a:r>
            <a:r>
              <a:rPr lang="el-GR" sz="2000" dirty="0" smtClean="0"/>
              <a:t>λιθανθράκων</a:t>
            </a:r>
          </a:p>
          <a:p>
            <a:pPr algn="just">
              <a:buFont typeface="Wingdings" pitchFamily="2" charset="2"/>
              <a:buChar char="ü"/>
            </a:pPr>
            <a:r>
              <a:rPr lang="el-GR" sz="2000" dirty="0" smtClean="0"/>
              <a:t>το </a:t>
            </a:r>
            <a:r>
              <a:rPr lang="el-GR" sz="2000" dirty="0"/>
              <a:t>Κρητιδικό από την απόθεση κρητίδας, δηλαδή κιμωλίας</a:t>
            </a: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30855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Αποτέλεσμα εικόνας για southern uk clif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6" y="610277"/>
            <a:ext cx="5116513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3313113"/>
            <a:ext cx="5297487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l-GR" altLang="el-GR" sz="3200" dirty="0" smtClean="0"/>
              <a:t>Κρητιδικό: Κρητίδα (κιμωλία) στη Μ. Βρετανία</a:t>
            </a:r>
          </a:p>
        </p:txBody>
      </p:sp>
    </p:spTree>
    <p:extLst>
      <p:ext uri="{BB962C8B-B14F-4D97-AF65-F5344CB8AC3E}">
        <p14:creationId xmlns:p14="http://schemas.microsoft.com/office/powerpoint/2010/main" val="12304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104"/>
            <a:ext cx="8314278" cy="67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7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1634688" cy="161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1" y="548680"/>
            <a:ext cx="2473763" cy="78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156"/>
            <a:ext cx="2462192" cy="167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9885"/>
            <a:ext cx="2536877" cy="149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1"/>
            <a:ext cx="179914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3" y="4581128"/>
            <a:ext cx="1824550" cy="101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8299"/>
            <a:ext cx="2475351" cy="113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19610"/>
            <a:ext cx="48291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34" y="4826266"/>
            <a:ext cx="1498549" cy="197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06" y="5174355"/>
            <a:ext cx="2389130" cy="160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801" y="0"/>
            <a:ext cx="82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ΠΑΛΑΙΟΖΩΙΚΟΣ ΑΙΩΝΑΣ</a:t>
            </a:r>
            <a:endParaRPr lang="el-G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50" y="3104481"/>
            <a:ext cx="1781602" cy="129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1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rmAutofit/>
          </a:bodyPr>
          <a:lstStyle/>
          <a:p>
            <a:r>
              <a:rPr lang="el-G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ΜΕΣΟΖΩΙΚΟΣ ΑΙΩΝΑΣ</a:t>
            </a:r>
            <a:endParaRPr lang="el-GR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431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301256" cy="338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2888928" cy="216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90" y="4829744"/>
            <a:ext cx="1412130" cy="185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96" y="2877388"/>
            <a:ext cx="3084912" cy="189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" y="446719"/>
            <a:ext cx="1584176" cy="161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57" y="3874794"/>
            <a:ext cx="2033016" cy="129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5" y="3823942"/>
            <a:ext cx="2193602" cy="146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02" y="482724"/>
            <a:ext cx="2120734" cy="156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01" y="2268327"/>
            <a:ext cx="2408729" cy="150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5" y="2153074"/>
            <a:ext cx="2040669" cy="153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2724"/>
            <a:ext cx="2443819" cy="20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66" y="482725"/>
            <a:ext cx="1815964" cy="15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25" y="2816539"/>
            <a:ext cx="2504693" cy="191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5408404"/>
            <a:ext cx="1489027" cy="136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99" y="5374202"/>
            <a:ext cx="1139577" cy="138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94" y="5288243"/>
            <a:ext cx="1693069" cy="150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16" y="5325502"/>
            <a:ext cx="1918897" cy="14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09" y="5468004"/>
            <a:ext cx="1293118" cy="13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4462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ΚΑΙΝΟΖΩΙΚΟΣ ΑΙΩΝΑΣ</a:t>
            </a:r>
            <a:endParaRPr lang="el-G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53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6.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7" y="836712"/>
            <a:ext cx="890574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1663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 smtClean="0"/>
              <a:t>ΚΙΝΗΣΕΙΣ ΛΙΘΟΣΦΑΙΡΙΚΩΝ ΠΛΑΚΩΝ</a:t>
            </a:r>
            <a:endParaRPr lang="el-GR" b="1" u="sng" dirty="0"/>
          </a:p>
        </p:txBody>
      </p:sp>
    </p:spTree>
    <p:extLst>
      <p:ext uri="{BB962C8B-B14F-4D97-AF65-F5344CB8AC3E}">
        <p14:creationId xmlns:p14="http://schemas.microsoft.com/office/powerpoint/2010/main" val="298542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633</Words>
  <Application>Microsoft Office PowerPoint</Application>
  <PresentationFormat>Προβολή στην οθόνη (4:3)</PresentationFormat>
  <Paragraphs>94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Θέμα του Office</vt:lpstr>
      <vt:lpstr>Η ΓΕΩΛΟΓΙΚΗ ΙΣΤΟΡΙΑ ΤΗΣ ΕΥΡΩΠΗΣ ΚΑΙ Η ΟΡΟΓΕΝΕΣΗ</vt:lpstr>
      <vt:lpstr>Παρουσίαση του PowerPoint</vt:lpstr>
      <vt:lpstr>Παρουσίαση του PowerPoint</vt:lpstr>
      <vt:lpstr>Κρητιδικό: Κρητίδα (κιμωλία) στη Μ. Βρετανία</vt:lpstr>
      <vt:lpstr>Παρουσίαση του PowerPoint</vt:lpstr>
      <vt:lpstr>Παρουσίαση του PowerPoint</vt:lpstr>
      <vt:lpstr>ΜΕΣΟΖΩΙΚΟΣ ΑΙΩΝΑΣ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ΓΕΩΛΟΓΙΚΗ ΙΣΤΟΡΙΑ ΤΗΣ ΕΥΡΩΠΗΣ ΚΑΙ Η ΟΡΟΓΕΝΕΣΗ</dc:title>
  <dc:creator>YianFan</dc:creator>
  <cp:lastModifiedBy>Home</cp:lastModifiedBy>
  <cp:revision>53</cp:revision>
  <dcterms:created xsi:type="dcterms:W3CDTF">2017-10-03T11:35:16Z</dcterms:created>
  <dcterms:modified xsi:type="dcterms:W3CDTF">2021-09-28T16:26:49Z</dcterms:modified>
</cp:coreProperties>
</file>