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92500" lnSpcReduction="9999"/>
          </a:bodyPr>
          <a:p>
            <a:pPr indent="0">
              <a:buNone/>
            </a:pPr>
            <a:r>
              <a:rPr b="0" lang="el-GR" sz="5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38CAA09-6944-429B-8239-2F7556193451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36;p9"/>
          <p:cNvSpPr/>
          <p:nvPr/>
        </p:nvSpPr>
        <p:spPr>
          <a:xfrm>
            <a:off x="4572000" y="0"/>
            <a:ext cx="4571640" cy="514332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65680" y="1233000"/>
            <a:ext cx="4044960" cy="148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62500" lnSpcReduction="19999"/>
          </a:bodyPr>
          <a:p>
            <a:pPr indent="0">
              <a:buNone/>
            </a:pPr>
            <a:r>
              <a:rPr b="0" lang="el-GR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939560" y="72396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8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sldNum" idx="10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6C68D88-6F3E-4401-AAD1-F6780CCF95EA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body"/>
          </p:nvPr>
        </p:nvSpPr>
        <p:spPr>
          <a:xfrm>
            <a:off x="311760" y="4230720"/>
            <a:ext cx="5998320" cy="60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ldNum" idx="1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DBE24EA-6BE3-4A30-98BB-1F435612FD0B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11760" y="1106280"/>
            <a:ext cx="8520120" cy="1963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lnSpcReduction="9999"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120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xx%</a:t>
            </a:r>
            <a:endParaRPr b="0" lang="el-GR" sz="1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11760" y="3152160"/>
            <a:ext cx="8520120" cy="130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4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955529C-DD56-41F7-B45F-B1B3BF00C646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32572AD-FCA7-41B3-BE02-803ED86B033D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2151000"/>
            <a:ext cx="8520120" cy="84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70000" lnSpcReduction="19999"/>
          </a:bodyPr>
          <a:p>
            <a:pPr indent="0">
              <a:buNone/>
            </a:pPr>
            <a:r>
              <a:rPr b="0" lang="el-GR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77733A0-DC85-43E3-9C2D-0777F199EEC6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2500" lnSpcReduction="9999"/>
          </a:bodyPr>
          <a:p>
            <a:pPr indent="0">
              <a:buNone/>
            </a:pPr>
            <a:r>
              <a:rPr b="0" lang="el-G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A4F31C-CB4A-4823-B72D-3633455EAE67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2500" lnSpcReduction="9999"/>
          </a:bodyPr>
          <a:p>
            <a:pPr indent="0">
              <a:buNone/>
            </a:pPr>
            <a:r>
              <a:rPr b="0" lang="el-G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83228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041D06F-1DB1-4739-BAC8-E95BEFD4619B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2500" lnSpcReduction="9999"/>
          </a:bodyPr>
          <a:p>
            <a:pPr indent="0">
              <a:buNone/>
            </a:pPr>
            <a:r>
              <a:rPr b="0" lang="el-G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7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717E775-A297-4461-AB1A-EC0FCA1611AD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11760" y="555480"/>
            <a:ext cx="2807640" cy="7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62500" lnSpcReduction="19999"/>
          </a:bodyPr>
          <a:p>
            <a:pPr indent="0">
              <a:buNone/>
            </a:pPr>
            <a:r>
              <a:rPr b="0" lang="el-G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11760" y="1389600"/>
            <a:ext cx="2807640" cy="317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3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Δεύτερο επίπεδο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Τρίτο επίπεδο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Τέταρτο επίπεδο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Πέμπτο επίπεδο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Έκτο επίπεδο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Έβδομο επίπεδο διάρθρωσης</a:t>
            </a:r>
            <a:endParaRPr b="0" lang="el-G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8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2419DA-99B9-47D3-9B5B-E262793A81B4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90320" y="450000"/>
            <a:ext cx="6367320" cy="409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p>
            <a:pPr indent="0">
              <a:buNone/>
            </a:pPr>
            <a:r>
              <a:rPr b="0" lang="el-GR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Πατήστε για επεξεργασία της μορφής κειμένου του τίτλου</a:t>
            </a:r>
            <a:endParaRPr b="0" lang="el-GR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ldNum" idx="9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F75F8E3-44F9-4004-A347-C82E259DADCF}" type="slidenum">
              <a:rPr b="0" lang="el" sz="1000" strike="noStrike" u="non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&lt;αριθμός&gt;</a:t>
            </a:fld>
            <a:endParaRPr b="0" lang="el-GR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fef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54;p13"/>
          <p:cNvSpPr/>
          <p:nvPr/>
        </p:nvSpPr>
        <p:spPr>
          <a:xfrm>
            <a:off x="2619000" y="1316160"/>
            <a:ext cx="4378320" cy="2164320"/>
          </a:xfrm>
          <a:prstGeom prst="rect">
            <a:avLst/>
          </a:prstGeom>
          <a:solidFill>
            <a:srgbClr val="f4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l" sz="3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Το Ρωσικό Κόμμα στην Ελλάδα του 19ου αιώνα</a:t>
            </a:r>
            <a:endParaRPr b="0" lang="el-GR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" name="Google Shape;55;p13" descr=""/>
          <p:cNvPicPr/>
          <p:nvPr/>
        </p:nvPicPr>
        <p:blipFill>
          <a:blip r:embed="rId1"/>
          <a:stretch/>
        </p:blipFill>
        <p:spPr>
          <a:xfrm>
            <a:off x="6925680" y="670320"/>
            <a:ext cx="2409480" cy="337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Google Shape;56;p13" descr=""/>
          <p:cNvPicPr/>
          <p:nvPr/>
        </p:nvPicPr>
        <p:blipFill>
          <a:blip r:embed="rId2"/>
          <a:stretch/>
        </p:blipFill>
        <p:spPr>
          <a:xfrm>
            <a:off x="158400" y="836280"/>
            <a:ext cx="2409480" cy="312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9d9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110;p22"/>
          <p:cNvSpPr/>
          <p:nvPr/>
        </p:nvSpPr>
        <p:spPr>
          <a:xfrm>
            <a:off x="317520" y="406440"/>
            <a:ext cx="838152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2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Συμπεράσματα</a:t>
            </a:r>
            <a:endParaRPr b="0" lang="el-G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Google Shape;111;p22"/>
          <p:cNvSpPr/>
          <p:nvPr/>
        </p:nvSpPr>
        <p:spPr>
          <a:xfrm>
            <a:off x="835200" y="1143000"/>
            <a:ext cx="7317720" cy="342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Αντιπροσωπεύει μια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συντηρητική</a:t>
            </a: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και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παραδοσιακή πολιτική αντίληψη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Σημαντικός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ρόλος </a:t>
            </a: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στη διαμόρφωση του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πρώιμου ελληνικού πολιτικού σκηνικού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Αντανακλούσε τις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εσωτερικές κοινωνικές και πολιτικές εντάσεις της εποχής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9d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61;p14"/>
          <p:cNvSpPr/>
          <p:nvPr/>
        </p:nvSpPr>
        <p:spPr>
          <a:xfrm>
            <a:off x="317520" y="406440"/>
            <a:ext cx="838152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Εισαγωγή στο Ρωσικό Κόμμα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Google Shape;62;p14"/>
          <p:cNvSpPr/>
          <p:nvPr/>
        </p:nvSpPr>
        <p:spPr>
          <a:xfrm>
            <a:off x="806400" y="1143000"/>
            <a:ext cx="7719840" cy="342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Ένα από τα τρία πρώτα πολιτικά κόμματα στο νεοσύστατο ελληνικό κράτος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  <a:tabLst>
                <a:tab algn="l" pos="0"/>
              </a:tabLst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Προσανατολισμένο προς τη Ρωσική Αυτοκρατορία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  <a:tabLst>
                <a:tab algn="l" pos="0"/>
              </a:tabLst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Χαρακτηρίζεται από έντονα συντηρητική πολιτική φιλοσοφία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9d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67;p15"/>
          <p:cNvSpPr/>
          <p:nvPr/>
        </p:nvSpPr>
        <p:spPr>
          <a:xfrm>
            <a:off x="317520" y="406440"/>
            <a:ext cx="838152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Ιδεολογικά Χαρακτηριστικά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Google Shape;68;p15"/>
          <p:cNvSpPr/>
          <p:nvPr/>
        </p:nvSpPr>
        <p:spPr>
          <a:xfrm>
            <a:off x="1304640" y="1067040"/>
            <a:ext cx="6666120" cy="37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Απόλυτος σεβασμός στη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θρησκεία</a:t>
            </a: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ως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θεμέλιο της κοινωνικής τάξης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Άρνηση του κοσμοπολιτισμού και προσκόλληση στις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παραδόσεις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Ισχυρή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ξενοφοβία</a:t>
            </a: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και καχυποψία προς τη δυτική παιδεία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064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Υποστήριξη μιας </a:t>
            </a:r>
            <a:r>
              <a:rPr b="1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συγκεντρωτικής</a:t>
            </a:r>
            <a:r>
              <a:rPr b="0" lang="el" sz="28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και ιεραρχικής κρατικής δομής</a:t>
            </a:r>
            <a:endParaRPr b="0" lang="el-G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a4c2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77;p17"/>
          <p:cNvSpPr/>
          <p:nvPr/>
        </p:nvSpPr>
        <p:spPr>
          <a:xfrm>
            <a:off x="317520" y="406440"/>
            <a:ext cx="838152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Κοινωνική Βάση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Google Shape;78;p17"/>
          <p:cNvSpPr/>
          <p:nvPr/>
        </p:nvSpPr>
        <p:spPr>
          <a:xfrm>
            <a:off x="528840" y="977760"/>
            <a:ext cx="5679720" cy="359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Ακτήμονες 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και μικροϊδιοκτήτες γης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Χαμηλόβαθμοι αξιωματικοί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Μοναχοί και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εκκλησιαστικοί κύκλοι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Δημόσιοι υπάλληλοι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της Καποδιστριακής περιόδου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" name="Google Shape;79;p17" descr=""/>
          <p:cNvPicPr/>
          <p:nvPr/>
        </p:nvPicPr>
        <p:blipFill>
          <a:blip r:embed="rId1"/>
          <a:stretch/>
        </p:blipFill>
        <p:spPr>
          <a:xfrm>
            <a:off x="6023880" y="1139400"/>
            <a:ext cx="3018600" cy="3155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9d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84;p18"/>
          <p:cNvSpPr/>
          <p:nvPr/>
        </p:nvSpPr>
        <p:spPr>
          <a:xfrm>
            <a:off x="317520" y="406440"/>
            <a:ext cx="838152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Σχέση με την Εκκλησία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Google Shape;85;p18"/>
          <p:cNvSpPr/>
          <p:nvPr/>
        </p:nvSpPr>
        <p:spPr>
          <a:xfrm>
            <a:off x="691560" y="1143000"/>
            <a:ext cx="7346160" cy="342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Υποστήριξη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στενής σχέσης κράτους και Εκκλησίας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Προάσπιση των συμφερόντων του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Οικουμενικού Πατριαρχείου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Αντίθεση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σε οποιαδήποτε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μεταρρύθμιση 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που απομακρύνει την Εκκλησία από παραδοσιακούς ρόλους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fe2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90;p19"/>
          <p:cNvSpPr/>
          <p:nvPr/>
        </p:nvSpPr>
        <p:spPr>
          <a:xfrm>
            <a:off x="317520" y="436680"/>
            <a:ext cx="5167800" cy="5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Πολιτική Φιλοσοφία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Google Shape;91;p19"/>
          <p:cNvSpPr/>
          <p:nvPr/>
        </p:nvSpPr>
        <p:spPr>
          <a:xfrm>
            <a:off x="317520" y="1184040"/>
            <a:ext cx="5028840" cy="348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3938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6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Πίστη ότι ορισμένοι </a:t>
            </a:r>
            <a:r>
              <a:rPr b="1" lang="el" sz="26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πολιτικοί</a:t>
            </a:r>
            <a:r>
              <a:rPr b="0" lang="el" sz="26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γνωρίζουν καλύτερα τα προβλήματα του λαού</a:t>
            </a:r>
            <a:endParaRPr b="0" lang="el-GR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3938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6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Υποστήριξη </a:t>
            </a:r>
            <a:r>
              <a:rPr b="1" lang="el" sz="26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συγκεντρωτικού συστήματος διακυβέρνησης</a:t>
            </a:r>
            <a:endParaRPr b="0" lang="el-GR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39384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6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Αντίθεση στην πολυφωνία και τον πλουραλισμό</a:t>
            </a:r>
            <a:endParaRPr b="0" lang="el-GR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Google Shape;92;p19" descr=""/>
          <p:cNvPicPr/>
          <p:nvPr/>
        </p:nvPicPr>
        <p:blipFill>
          <a:blip r:embed="rId1"/>
          <a:stretch/>
        </p:blipFill>
        <p:spPr>
          <a:xfrm>
            <a:off x="5573520" y="53640"/>
            <a:ext cx="3659400" cy="5022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9d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97;p20"/>
          <p:cNvSpPr/>
          <p:nvPr/>
        </p:nvSpPr>
        <p:spPr>
          <a:xfrm>
            <a:off x="1237680" y="406440"/>
            <a:ext cx="608184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Σχέση με τη Ρωσία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Google Shape;98;p20"/>
          <p:cNvSpPr/>
          <p:nvPr/>
        </p:nvSpPr>
        <p:spPr>
          <a:xfrm>
            <a:off x="1141560" y="1114200"/>
            <a:ext cx="6405840" cy="342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Θεώρηση της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Ρωσίας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ως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προτύπου 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εσωτερικής οργάνωσης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Μοναδική Μεγάλη Δύναμη με </a:t>
            </a: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ορθόδοξο χριστιανικό δόγμα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Προσδοκία πολιτικής και θρησκευτικής προστασίας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Google Shape;99;p20" descr=""/>
          <p:cNvPicPr/>
          <p:nvPr/>
        </p:nvPicPr>
        <p:blipFill>
          <a:blip r:embed="rId1"/>
          <a:stretch/>
        </p:blipFill>
        <p:spPr>
          <a:xfrm>
            <a:off x="6881400" y="3576600"/>
            <a:ext cx="2094840" cy="1445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104;p21"/>
          <p:cNvSpPr/>
          <p:nvPr/>
        </p:nvSpPr>
        <p:spPr>
          <a:xfrm>
            <a:off x="921600" y="406440"/>
            <a:ext cx="726948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l" sz="31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Επιρροή και Περιορισμοί</a:t>
            </a:r>
            <a:endParaRPr b="0" lang="el-GR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Google Shape;105;p21"/>
          <p:cNvSpPr/>
          <p:nvPr/>
        </p:nvSpPr>
        <p:spPr>
          <a:xfrm>
            <a:off x="1515240" y="1143000"/>
            <a:ext cx="6675480" cy="342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Σημαντική επιρροή 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στις πρώτες δεκαετίες του ελληνικού κράτους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Προοδευτική μείωση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 της δύναμής του με τον εκσυγχρονισμό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12920">
              <a:lnSpc>
                <a:spcPct val="100000"/>
              </a:lnSpc>
              <a:buClr>
                <a:srgbClr val="434343"/>
              </a:buClr>
              <a:buFont typeface="Times New Roman"/>
              <a:buChar char="●"/>
            </a:pPr>
            <a:r>
              <a:rPr b="1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Αδυναμία προσαρμογής </a:t>
            </a:r>
            <a:r>
              <a:rPr b="0" lang="el" sz="2900" strike="noStrike" u="none">
                <a:solidFill>
                  <a:srgbClr val="434343"/>
                </a:solidFill>
                <a:effectLst/>
                <a:uFillTx/>
                <a:latin typeface="Times New Roman"/>
                <a:ea typeface="Times New Roman"/>
              </a:rPr>
              <a:t>στις νέες πολιτικές και κοινωνικές συνθήκες</a:t>
            </a:r>
            <a:endParaRPr b="0" lang="el-GR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LibreOffice/25.8.0.4$Windows_X86_64 LibreOffice_project/48f00303701489684e67c38c28aff00cd5929e67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el-GR</dc:language>
  <cp:lastModifiedBy/>
  <cp:revision>0</cp:revision>
  <dc:subject/>
  <dc:title/>
</cp:coreProperties>
</file>