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9" r:id="rId4"/>
    <p:sldId id="271" r:id="rId5"/>
    <p:sldId id="258" r:id="rId6"/>
    <p:sldId id="270" r:id="rId7"/>
    <p:sldId id="260" r:id="rId8"/>
    <p:sldId id="262" r:id="rId9"/>
    <p:sldId id="274" r:id="rId10"/>
    <p:sldId id="276" r:id="rId11"/>
    <p:sldId id="277" r:id="rId12"/>
    <p:sldId id="272" r:id="rId13"/>
    <p:sldId id="278" r:id="rId14"/>
    <p:sldId id="279" r:id="rId15"/>
    <p:sldId id="280" r:id="rId16"/>
    <p:sldId id="281" r:id="rId17"/>
    <p:sldId id="275" r:id="rId18"/>
    <p:sldId id="273" r:id="rId19"/>
    <p:sldId id="282" r:id="rId20"/>
    <p:sldId id="264" r:id="rId21"/>
    <p:sldId id="265" r:id="rId22"/>
    <p:sldId id="285" r:id="rId23"/>
    <p:sldId id="283" r:id="rId24"/>
    <p:sldId id="267" r:id="rId25"/>
    <p:sldId id="284" r:id="rId26"/>
    <p:sldId id="269" r:id="rId2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93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9" name="8 - Υπότιτλος"/>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Τίτλος"/>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l-GR" smtClean="0"/>
              <a:t>Kλικ για επεξεργασία του τίτλου</a:t>
            </a:r>
            <a:endParaRPr kumimoji="0" lang="en-US"/>
          </a:p>
        </p:txBody>
      </p:sp>
      <p:cxnSp>
        <p:nvCxnSpPr>
          <p:cNvPr id="8" name="7 - Ευθεία γραμμή σύνδεσης"/>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12 - Ευθεία γραμμή σύνδεσης"/>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13 - Έλλειψη"/>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14 - Θέση ημερομηνίας"/>
          <p:cNvSpPr>
            <a:spLocks noGrp="1"/>
          </p:cNvSpPr>
          <p:nvPr>
            <p:ph type="dt" sz="half" idx="10"/>
          </p:nvPr>
        </p:nvSpPr>
        <p:spPr/>
        <p:txBody>
          <a:bodyPr/>
          <a:lstStyle/>
          <a:p>
            <a:fld id="{79D90DBC-CDAA-45DF-A1C8-43A9A0FE4B9D}" type="datetimeFigureOut">
              <a:rPr lang="el-GR" smtClean="0"/>
              <a:t>26/9/2020</a:t>
            </a:fld>
            <a:endParaRPr lang="el-GR"/>
          </a:p>
        </p:txBody>
      </p:sp>
      <p:sp>
        <p:nvSpPr>
          <p:cNvPr id="16" name="15 - Θέση αριθμού διαφάνειας"/>
          <p:cNvSpPr>
            <a:spLocks noGrp="1"/>
          </p:cNvSpPr>
          <p:nvPr>
            <p:ph type="sldNum" sz="quarter" idx="11"/>
          </p:nvPr>
        </p:nvSpPr>
        <p:spPr/>
        <p:txBody>
          <a:bodyPr/>
          <a:lstStyle/>
          <a:p>
            <a:fld id="{03385B5E-BDFE-49DC-8FF9-55D6F5829495}" type="slidenum">
              <a:rPr lang="el-GR" smtClean="0"/>
              <a:t>‹#›</a:t>
            </a:fld>
            <a:endParaRPr lang="el-GR"/>
          </a:p>
        </p:txBody>
      </p:sp>
      <p:sp>
        <p:nvSpPr>
          <p:cNvPr id="17" name="16 - Θέση υποσέλιδου"/>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9D90DBC-CDAA-45DF-A1C8-43A9A0FE4B9D}" type="datetimeFigureOut">
              <a:rPr lang="el-GR" smtClean="0"/>
              <a:t>26/9/2020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3385B5E-BDFE-49DC-8FF9-55D6F5829495}"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79D90DBC-CDAA-45DF-A1C8-43A9A0FE4B9D}" type="datetimeFigureOut">
              <a:rPr lang="el-GR" smtClean="0"/>
              <a:t>26/9/2020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3385B5E-BDFE-49DC-8FF9-55D6F5829495}"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9" name="8 - Θέση περιεχομένου"/>
          <p:cNvSpPr>
            <a:spLocks noGrp="1"/>
          </p:cNvSpPr>
          <p:nvPr>
            <p:ph idx="1"/>
          </p:nvPr>
        </p:nvSpPr>
        <p:spPr>
          <a:xfrm>
            <a:off x="457200" y="1524000"/>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4" name="13 - Θέση ημερομηνίας"/>
          <p:cNvSpPr>
            <a:spLocks noGrp="1"/>
          </p:cNvSpPr>
          <p:nvPr>
            <p:ph type="dt" sz="half" idx="14"/>
          </p:nvPr>
        </p:nvSpPr>
        <p:spPr/>
        <p:txBody>
          <a:bodyPr/>
          <a:lstStyle/>
          <a:p>
            <a:fld id="{79D90DBC-CDAA-45DF-A1C8-43A9A0FE4B9D}" type="datetimeFigureOut">
              <a:rPr lang="el-GR" smtClean="0"/>
              <a:t>26/9/2020</a:t>
            </a:fld>
            <a:endParaRPr lang="el-GR"/>
          </a:p>
        </p:txBody>
      </p:sp>
      <p:sp>
        <p:nvSpPr>
          <p:cNvPr id="15" name="14 - Θέση αριθμού διαφάνειας"/>
          <p:cNvSpPr>
            <a:spLocks noGrp="1"/>
          </p:cNvSpPr>
          <p:nvPr>
            <p:ph type="sldNum" sz="quarter" idx="15"/>
          </p:nvPr>
        </p:nvSpPr>
        <p:spPr/>
        <p:txBody>
          <a:bodyPr/>
          <a:lstStyle>
            <a:lvl1pPr algn="ctr">
              <a:defRPr/>
            </a:lvl1pPr>
          </a:lstStyle>
          <a:p>
            <a:fld id="{03385B5E-BDFE-49DC-8FF9-55D6F5829495}" type="slidenum">
              <a:rPr lang="el-GR" smtClean="0"/>
              <a:t>‹#›</a:t>
            </a:fld>
            <a:endParaRPr lang="el-GR"/>
          </a:p>
        </p:txBody>
      </p:sp>
      <p:sp>
        <p:nvSpPr>
          <p:cNvPr id="16" name="15 - Θέση υποσέλιδου"/>
          <p:cNvSpPr>
            <a:spLocks noGrp="1"/>
          </p:cNvSpPr>
          <p:nvPr>
            <p:ph type="ftr" sz="quarter" idx="16"/>
          </p:nvPr>
        </p:nvSpPr>
        <p:spPr/>
        <p:txBody>
          <a:bodyPr/>
          <a:lstStyle/>
          <a:p>
            <a:endParaRPr lang="el-GR"/>
          </a:p>
        </p:txBody>
      </p:sp>
      <p:sp>
        <p:nvSpPr>
          <p:cNvPr id="17" name="16 - Τίτλος"/>
          <p:cNvSpPr>
            <a:spLocks noGrp="1"/>
          </p:cNvSpPr>
          <p:nvPr>
            <p:ph type="title"/>
          </p:nvPr>
        </p:nvSpPr>
        <p:spPr/>
        <p:txBody>
          <a:bodyPr rtlCol="0" anchor="b" anchorCtr="0"/>
          <a:lstStyle/>
          <a:p>
            <a:r>
              <a:rPr kumimoji="0" lang="el-GR" smtClean="0"/>
              <a:t>Kλικ για επεξεργασία του τίτλου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4" name="3 - Θέση ημερομηνίας"/>
          <p:cNvSpPr>
            <a:spLocks noGrp="1"/>
          </p:cNvSpPr>
          <p:nvPr>
            <p:ph type="dt" sz="half" idx="10"/>
          </p:nvPr>
        </p:nvSpPr>
        <p:spPr/>
        <p:txBody>
          <a:bodyPr/>
          <a:lstStyle/>
          <a:p>
            <a:fld id="{79D90DBC-CDAA-45DF-A1C8-43A9A0FE4B9D}" type="datetimeFigureOut">
              <a:rPr lang="el-GR" smtClean="0"/>
              <a:t>26/9/2020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3385B5E-BDFE-49DC-8FF9-55D6F5829495}" type="slidenum">
              <a:rPr lang="el-GR" smtClean="0"/>
              <a:t>‹#›</a:t>
            </a:fld>
            <a:endParaRPr lang="el-GR"/>
          </a:p>
        </p:txBody>
      </p:sp>
      <p:sp>
        <p:nvSpPr>
          <p:cNvPr id="2" name="1 - Τίτλος"/>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cxnSp>
        <p:nvCxnSpPr>
          <p:cNvPr id="7" name="6 - Ευθεία γραμμή σύνδεσης"/>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4 - Θέση ημερομηνίας"/>
          <p:cNvSpPr>
            <a:spLocks noGrp="1"/>
          </p:cNvSpPr>
          <p:nvPr>
            <p:ph type="dt" sz="half" idx="10"/>
          </p:nvPr>
        </p:nvSpPr>
        <p:spPr/>
        <p:txBody>
          <a:bodyPr/>
          <a:lstStyle/>
          <a:p>
            <a:fld id="{79D90DBC-CDAA-45DF-A1C8-43A9A0FE4B9D}" type="datetimeFigureOut">
              <a:rPr lang="el-GR" smtClean="0"/>
              <a:t>26/9/2020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3385B5E-BDFE-49DC-8FF9-55D6F5829495}" type="slidenum">
              <a:rPr lang="el-GR" smtClean="0"/>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11" name="10 - Θέση περιεχομένου"/>
          <p:cNvSpPr>
            <a:spLocks noGrp="1"/>
          </p:cNvSpPr>
          <p:nvPr>
            <p:ph sz="half" idx="1"/>
          </p:nvPr>
        </p:nvSpPr>
        <p:spPr>
          <a:xfrm>
            <a:off x="457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2"/>
          </p:nvPr>
        </p:nvSpPr>
        <p:spPr>
          <a:xfrm>
            <a:off x="4648200" y="1524000"/>
            <a:ext cx="4059936"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9" name="8 - Θέση αριθμού διαφάνειας"/>
          <p:cNvSpPr>
            <a:spLocks noGrp="1"/>
          </p:cNvSpPr>
          <p:nvPr>
            <p:ph type="sldNum" sz="quarter" idx="12"/>
          </p:nvPr>
        </p:nvSpPr>
        <p:spPr/>
        <p:txBody>
          <a:bodyPr/>
          <a:lstStyle/>
          <a:p>
            <a:fld id="{03385B5E-BDFE-49DC-8FF9-55D6F5829495}" type="slidenum">
              <a:rPr lang="el-GR" smtClean="0"/>
              <a:t>‹#›</a:t>
            </a:fld>
            <a:endParaRPr lang="el-GR"/>
          </a:p>
        </p:txBody>
      </p:sp>
      <p:sp>
        <p:nvSpPr>
          <p:cNvPr id="8" name="7 - Θέση υποσέλιδου"/>
          <p:cNvSpPr>
            <a:spLocks noGrp="1"/>
          </p:cNvSpPr>
          <p:nvPr>
            <p:ph type="ftr" sz="quarter" idx="11"/>
          </p:nvPr>
        </p:nvSpPr>
        <p:spPr/>
        <p:txBody>
          <a:bodyPr/>
          <a:lstStyle/>
          <a:p>
            <a:endParaRPr lang="el-GR"/>
          </a:p>
        </p:txBody>
      </p:sp>
      <p:sp>
        <p:nvSpPr>
          <p:cNvPr id="7" name="6 - Θέση ημερομηνίας"/>
          <p:cNvSpPr>
            <a:spLocks noGrp="1"/>
          </p:cNvSpPr>
          <p:nvPr>
            <p:ph type="dt" sz="half" idx="10"/>
          </p:nvPr>
        </p:nvSpPr>
        <p:spPr/>
        <p:txBody>
          <a:bodyPr/>
          <a:lstStyle/>
          <a:p>
            <a:fld id="{79D90DBC-CDAA-45DF-A1C8-43A9A0FE4B9D}" type="datetimeFigureOut">
              <a:rPr lang="el-GR" smtClean="0"/>
              <a:t>26/9/2020</a:t>
            </a:fld>
            <a:endParaRPr lang="el-GR"/>
          </a:p>
        </p:txBody>
      </p:sp>
      <p:sp>
        <p:nvSpPr>
          <p:cNvPr id="3" name="2 - Θέση κειμένου"/>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32" name="31 - Θέση περιεχομένου"/>
          <p:cNvSpPr>
            <a:spLocks noGrp="1"/>
          </p:cNvSpPr>
          <p:nvPr>
            <p:ph sz="half" idx="2"/>
          </p:nvPr>
        </p:nvSpPr>
        <p:spPr>
          <a:xfrm>
            <a:off x="457200"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4" name="33 - Θέση περιεχομένου"/>
          <p:cNvSpPr>
            <a:spLocks noGrp="1"/>
          </p:cNvSpPr>
          <p:nvPr>
            <p:ph sz="quarter" idx="4"/>
          </p:nvPr>
        </p:nvSpPr>
        <p:spPr>
          <a:xfrm>
            <a:off x="4649788" y="2201896"/>
            <a:ext cx="4038600" cy="3913632"/>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2" name="1 - Τίτλος"/>
          <p:cNvSpPr>
            <a:spLocks noGrp="1"/>
          </p:cNvSpPr>
          <p:nvPr>
            <p:ph type="title"/>
          </p:nvPr>
        </p:nvSpPr>
        <p:spPr>
          <a:xfrm>
            <a:off x="457200" y="155448"/>
            <a:ext cx="8229600" cy="1143000"/>
          </a:xfrm>
        </p:spPr>
        <p:txBody>
          <a:bodyPr anchor="b" anchorCtr="0"/>
          <a:lstStyle>
            <a:lvl1pPr>
              <a:defRPr/>
            </a:lvl1pPr>
          </a:lstStyle>
          <a:p>
            <a:r>
              <a:rPr kumimoji="0" lang="el-GR" smtClean="0"/>
              <a:t>Kλικ για επεξεργασία του τίτλου</a:t>
            </a:r>
            <a:endParaRPr kumimoji="0" lang="en-US"/>
          </a:p>
        </p:txBody>
      </p:sp>
      <p:sp>
        <p:nvSpPr>
          <p:cNvPr id="12" name="11 - Θέση κειμένου"/>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cxnSp>
        <p:nvCxnSpPr>
          <p:cNvPr id="10" name="9 - Ευθεία γραμμή σύνδεσης"/>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16 - Ευθεία γραμμή σύνδεσης"/>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79D90DBC-CDAA-45DF-A1C8-43A9A0FE4B9D}" type="datetimeFigureOut">
              <a:rPr lang="el-GR" smtClean="0"/>
              <a:t>26/9/2020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3385B5E-BDFE-49DC-8FF9-55D6F5829495}" type="slidenum">
              <a:rPr lang="el-GR" smtClean="0"/>
              <a:t>‹#›</a:t>
            </a:fld>
            <a:endParaRPr lang="el-GR"/>
          </a:p>
        </p:txBody>
      </p:sp>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79D90DBC-CDAA-45DF-A1C8-43A9A0FE4B9D}" type="datetimeFigureOut">
              <a:rPr lang="el-GR" smtClean="0"/>
              <a:t>26/9/2020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3385B5E-BDFE-49DC-8FF9-55D6F5829495}"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9" name="28 - Θέση περιεχομένου"/>
          <p:cNvSpPr>
            <a:spLocks noGrp="1"/>
          </p:cNvSpPr>
          <p:nvPr>
            <p:ph sz="quarter" idx="1"/>
          </p:nvPr>
        </p:nvSpPr>
        <p:spPr>
          <a:xfrm>
            <a:off x="457200" y="457200"/>
            <a:ext cx="6248400" cy="5715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3" name="2 - Θέση κειμένου"/>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31" name="30 - Τίτλος"/>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8" name="7 - Θέση ημερομηνίας"/>
          <p:cNvSpPr>
            <a:spLocks noGrp="1"/>
          </p:cNvSpPr>
          <p:nvPr>
            <p:ph type="dt" sz="half" idx="14"/>
          </p:nvPr>
        </p:nvSpPr>
        <p:spPr/>
        <p:txBody>
          <a:bodyPr/>
          <a:lstStyle/>
          <a:p>
            <a:fld id="{79D90DBC-CDAA-45DF-A1C8-43A9A0FE4B9D}" type="datetimeFigureOut">
              <a:rPr lang="el-GR" smtClean="0"/>
              <a:t>26/9/2020</a:t>
            </a:fld>
            <a:endParaRPr lang="el-GR"/>
          </a:p>
        </p:txBody>
      </p:sp>
      <p:sp>
        <p:nvSpPr>
          <p:cNvPr id="9" name="8 - Θέση αριθμού διαφάνειας"/>
          <p:cNvSpPr>
            <a:spLocks noGrp="1"/>
          </p:cNvSpPr>
          <p:nvPr>
            <p:ph type="sldNum" sz="quarter" idx="15"/>
          </p:nvPr>
        </p:nvSpPr>
        <p:spPr/>
        <p:txBody>
          <a:bodyPr/>
          <a:lstStyle/>
          <a:p>
            <a:fld id="{03385B5E-BDFE-49DC-8FF9-55D6F5829495}" type="slidenum">
              <a:rPr lang="el-GR" smtClean="0"/>
              <a:t>‹#›</a:t>
            </a:fld>
            <a:endParaRPr lang="el-GR"/>
          </a:p>
        </p:txBody>
      </p:sp>
      <p:sp>
        <p:nvSpPr>
          <p:cNvPr id="10" name="9 - Θέση υποσέλιδου"/>
          <p:cNvSpPr>
            <a:spLocks noGrp="1"/>
          </p:cNvSpPr>
          <p:nvPr>
            <p:ph type="ftr" sz="quarter" idx="16"/>
          </p:nvPr>
        </p:nvSpPr>
        <p:spPr/>
        <p:txBody>
          <a:bodyPr/>
          <a:lstStyle/>
          <a:p>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l-GR" smtClean="0"/>
              <a:t>Κάντε κλικ στο εικονίδιο για να προσθέσετε μια εικόνα</a:t>
            </a:r>
            <a:endParaRPr kumimoji="0" lang="en-US"/>
          </a:p>
        </p:txBody>
      </p:sp>
      <p:sp>
        <p:nvSpPr>
          <p:cNvPr id="4" name="3 - Θέση κειμένου"/>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8" name="7 - Θέση ημερομηνίας"/>
          <p:cNvSpPr>
            <a:spLocks noGrp="1"/>
          </p:cNvSpPr>
          <p:nvPr>
            <p:ph type="dt" sz="half" idx="10"/>
          </p:nvPr>
        </p:nvSpPr>
        <p:spPr/>
        <p:txBody>
          <a:bodyPr/>
          <a:lstStyle/>
          <a:p>
            <a:fld id="{79D90DBC-CDAA-45DF-A1C8-43A9A0FE4B9D}" type="datetimeFigureOut">
              <a:rPr lang="el-GR" smtClean="0"/>
              <a:t>26/9/2020</a:t>
            </a:fld>
            <a:endParaRPr lang="el-GR"/>
          </a:p>
        </p:txBody>
      </p:sp>
      <p:sp>
        <p:nvSpPr>
          <p:cNvPr id="9" name="8 - Θέση αριθμού διαφάνειας"/>
          <p:cNvSpPr>
            <a:spLocks noGrp="1"/>
          </p:cNvSpPr>
          <p:nvPr>
            <p:ph type="sldNum" sz="quarter" idx="11"/>
          </p:nvPr>
        </p:nvSpPr>
        <p:spPr/>
        <p:txBody>
          <a:bodyPr/>
          <a:lstStyle/>
          <a:p>
            <a:fld id="{03385B5E-BDFE-49DC-8FF9-55D6F5829495}" type="slidenum">
              <a:rPr lang="el-GR" smtClean="0"/>
              <a:t>‹#›</a:t>
            </a:fld>
            <a:endParaRPr lang="el-GR"/>
          </a:p>
        </p:txBody>
      </p:sp>
      <p:sp>
        <p:nvSpPr>
          <p:cNvPr id="10" name="9 - Θέση υποσέλιδου"/>
          <p:cNvSpPr>
            <a:spLocks noGrp="1"/>
          </p:cNvSpPr>
          <p:nvPr>
            <p:ph type="ftr" sz="quarter" idx="12"/>
          </p:nvPr>
        </p:nvSpPr>
        <p:spPr/>
        <p:txBody>
          <a:bodyPr/>
          <a:lstStyle/>
          <a:p>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8 - Θέση κειμένου"/>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24" name="23 - Θέση ημερομηνίας"/>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79D90DBC-CDAA-45DF-A1C8-43A9A0FE4B9D}" type="datetimeFigureOut">
              <a:rPr lang="el-GR" smtClean="0"/>
              <a:t>26/9/2020</a:t>
            </a:fld>
            <a:endParaRPr lang="el-GR"/>
          </a:p>
        </p:txBody>
      </p:sp>
      <p:sp>
        <p:nvSpPr>
          <p:cNvPr id="10" name="9 - Θέση υποσέλιδου"/>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l-GR"/>
          </a:p>
        </p:txBody>
      </p:sp>
      <p:sp>
        <p:nvSpPr>
          <p:cNvPr id="22" name="21 - Θέση αριθμού διαφάνειας"/>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03385B5E-BDFE-49DC-8FF9-55D6F5829495}" type="slidenum">
              <a:rPr lang="el-GR" smtClean="0"/>
              <a:t>‹#›</a:t>
            </a:fld>
            <a:endParaRPr lang="el-GR"/>
          </a:p>
        </p:txBody>
      </p:sp>
      <p:sp>
        <p:nvSpPr>
          <p:cNvPr id="5" name="4 - Θέση τίτλου"/>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l-GR" smtClean="0"/>
              <a:t>Kλικ για επεξεργασία του τίτλου</a:t>
            </a:r>
            <a:endParaRPr kumimoji="0" lang="en-US"/>
          </a:p>
        </p:txBody>
      </p:sp>
    </p:spTree>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32.jpeg"/></Relationships>
</file>

<file path=ppt/slides/_rels/slide22.xml.rels><?xml version="1.0" encoding="UTF-8" standalone="yes"?>
<Relationships xmlns="http://schemas.openxmlformats.org/package/2006/relationships"><Relationship Id="rId3" Type="http://schemas.openxmlformats.org/officeDocument/2006/relationships/package" Target="../embeddings/______________Microsoft_Office_PowerPoint1.sldx"/><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ΖΩΡΖ ΣΑΡΗ</a:t>
            </a:r>
            <a:endParaRPr lang="el-GR" dirty="0"/>
          </a:p>
        </p:txBody>
      </p:sp>
      <p:sp>
        <p:nvSpPr>
          <p:cNvPr id="2" name="1 - Τίτλος"/>
          <p:cNvSpPr>
            <a:spLocks noGrp="1"/>
          </p:cNvSpPr>
          <p:nvPr>
            <p:ph type="ctrTitle"/>
          </p:nvPr>
        </p:nvSpPr>
        <p:spPr/>
        <p:txBody>
          <a:bodyPr/>
          <a:lstStyle/>
          <a:p>
            <a:r>
              <a:rPr lang="el-GR" dirty="0" smtClean="0"/>
              <a:t>	Και πάλι στο σχολείο…</a:t>
            </a:r>
            <a:endParaRPr lang="el-GR" dirty="0"/>
          </a:p>
        </p:txBody>
      </p:sp>
      <p:sp>
        <p:nvSpPr>
          <p:cNvPr id="1026" name="AutoShape 2" descr="Ζώρζ Σαρή, μια γυναίκα που χάραξε ιστορία | Συγγραφεί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028" name="AutoShape 4" descr="Ζώρζ Σαρή, μια γυναίκα που χάραξε ιστορία | Συγγραφεί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030" name="Picture 6" descr="Ζώρζ Σαρή, μια γυναίκα που χάραξε ιστορία | Συγγραφείς"/>
          <p:cNvPicPr>
            <a:picLocks noChangeAspect="1" noChangeArrowheads="1"/>
          </p:cNvPicPr>
          <p:nvPr/>
        </p:nvPicPr>
        <p:blipFill>
          <a:blip r:embed="rId2"/>
          <a:srcRect/>
          <a:stretch>
            <a:fillRect/>
          </a:stretch>
        </p:blipFill>
        <p:spPr bwMode="auto">
          <a:xfrm>
            <a:off x="6072166" y="3428999"/>
            <a:ext cx="2500362" cy="3000397"/>
          </a:xfrm>
          <a:prstGeom prst="rect">
            <a:avLst/>
          </a:prstGeom>
          <a:noFill/>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 Μα κι εγώ έχω πάει στην Αίγινα, στη Βαγία. Έκανα&#10;γαϊδουροκαβαλαρία, κι ο ναός της Αφαίας*ήταν πάνω από&#10;το κεφάλι μας&#10;Αίγ..."/>
          <p:cNvPicPr>
            <a:picLocks noChangeAspect="1" noChangeArrowheads="1"/>
          </p:cNvPicPr>
          <p:nvPr/>
        </p:nvPicPr>
        <p:blipFill>
          <a:blip r:embed="rId2"/>
          <a:srcRect/>
          <a:stretch>
            <a:fillRect/>
          </a:stretch>
        </p:blipFill>
        <p:spPr bwMode="auto">
          <a:xfrm>
            <a:off x="214282" y="214290"/>
            <a:ext cx="8715436" cy="650085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Άλκη&#10; Πήγε διακοπές στο Μαρούσι&#10; Είναι η καλύτερη φίλη της&#10;Ζωρζ&#10; Τη λένε Άλκηστις, αλλά δεν της&#10;αρέσει&#10; Είναι καλή φίλ..."/>
          <p:cNvPicPr>
            <a:picLocks noChangeAspect="1" noChangeArrowheads="1"/>
          </p:cNvPicPr>
          <p:nvPr/>
        </p:nvPicPr>
        <p:blipFill>
          <a:blip r:embed="rId2"/>
          <a:srcRect/>
          <a:stretch>
            <a:fillRect/>
          </a:stretch>
        </p:blipFill>
        <p:spPr bwMode="auto">
          <a:xfrm>
            <a:off x="142844" y="142852"/>
            <a:ext cx="8572560" cy="635798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descr="και παλι στο σχολειο αναλυση"/>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9700" name="Picture 4" descr="και παλι στο σχολειο αναλυση"/>
          <p:cNvPicPr>
            <a:picLocks noChangeAspect="1" noChangeArrowheads="1"/>
          </p:cNvPicPr>
          <p:nvPr/>
        </p:nvPicPr>
        <p:blipFill>
          <a:blip r:embed="rId2"/>
          <a:srcRect/>
          <a:stretch>
            <a:fillRect/>
          </a:stretch>
        </p:blipFill>
        <p:spPr bwMode="auto">
          <a:xfrm>
            <a:off x="428564" y="428580"/>
            <a:ext cx="7286708" cy="3714800"/>
          </a:xfrm>
          <a:prstGeom prst="rect">
            <a:avLst/>
          </a:prstGeom>
          <a:noFill/>
        </p:spPr>
      </p:pic>
      <p:pic>
        <p:nvPicPr>
          <p:cNvPr id="29702" name="Picture 6" descr="Κουράστηκα να σ' αγαπώ - Λουίζα Ποζέλλι - YouTube"/>
          <p:cNvPicPr>
            <a:picLocks noChangeAspect="1" noChangeArrowheads="1"/>
          </p:cNvPicPr>
          <p:nvPr/>
        </p:nvPicPr>
        <p:blipFill>
          <a:blip r:embed="rId3"/>
          <a:srcRect/>
          <a:stretch>
            <a:fillRect/>
          </a:stretch>
        </p:blipFill>
        <p:spPr bwMode="auto">
          <a:xfrm>
            <a:off x="2071670" y="3857628"/>
            <a:ext cx="4572000" cy="2428892"/>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ΜίναΠολυτεκνία, φτώχια, υιοθεσία από πλούσιους συγγενείς,&#10;χωρισμός των παιδιών από τους γονείς τους για να&#10;επιβιώσουν&#10; Έχ..."/>
          <p:cNvPicPr>
            <a:picLocks noChangeAspect="1" noChangeArrowheads="1"/>
          </p:cNvPicPr>
          <p:nvPr/>
        </p:nvPicPr>
        <p:blipFill>
          <a:blip r:embed="rId2"/>
          <a:srcRect/>
          <a:stretch>
            <a:fillRect/>
          </a:stretch>
        </p:blipFill>
        <p:spPr bwMode="auto">
          <a:xfrm>
            <a:off x="142844" y="142852"/>
            <a:ext cx="8786874" cy="650085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Αθηνούλα&#10;Ορφάνια, απώλεια μητέρας, έλλειψη του πατέρα η μητριά&#10; Πήγε στην Κόνιτσα&#10; Ήταν με τη γιαγιά της&#10; «(Ο πατέρας τ..."/>
          <p:cNvPicPr>
            <a:picLocks noChangeAspect="1" noChangeArrowheads="1"/>
          </p:cNvPicPr>
          <p:nvPr/>
        </p:nvPicPr>
        <p:blipFill>
          <a:blip r:embed="rId2"/>
          <a:srcRect/>
          <a:stretch>
            <a:fillRect/>
          </a:stretch>
        </p:blipFill>
        <p:spPr bwMode="auto">
          <a:xfrm>
            <a:off x="214282" y="0"/>
            <a:ext cx="8715436" cy="6715148"/>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Λένα, Λίλη …οι πλούσιες&#10; Πήγε διακοπές στο&#10;Παρίσι&#10; Είναι κάπως ψυχρή&#10;αδιάφορη&#10; (« - Πώς θες να 'ναι;&#10;Παρίσι.» )&#10; "/>
          <p:cNvPicPr>
            <a:picLocks noChangeAspect="1" noChangeArrowheads="1"/>
          </p:cNvPicPr>
          <p:nvPr/>
        </p:nvPicPr>
        <p:blipFill>
          <a:blip r:embed="rId2"/>
          <a:srcRect/>
          <a:stretch>
            <a:fillRect/>
          </a:stretch>
        </p:blipFill>
        <p:spPr bwMode="auto">
          <a:xfrm>
            <a:off x="142844" y="0"/>
            <a:ext cx="8858312" cy="671514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Κική Άλμπα&#10; Η μαζεμένη&#10; Η ευαίσθητη&#10; Η λιγομίλητη&#10; Η ρομαντική&#10; Η ξιπασμένη&#10; Η φαντασμένη&#10; Η φλύαρη&#10; Η ματαιόδοξη&#10; "/>
          <p:cNvPicPr>
            <a:picLocks noChangeAspect="1" noChangeArrowheads="1"/>
          </p:cNvPicPr>
          <p:nvPr/>
        </p:nvPicPr>
        <p:blipFill>
          <a:blip r:embed="rId2"/>
          <a:srcRect/>
          <a:stretch>
            <a:fillRect/>
          </a:stretch>
        </p:blipFill>
        <p:spPr bwMode="auto">
          <a:xfrm>
            <a:off x="142844" y="71414"/>
            <a:ext cx="8786874" cy="678658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Ποια ήταν τα δικά σας  συναισθήματα την πρώτη μέρα στο σχολείο; </a:t>
            </a:r>
            <a:endParaRPr lang="el-GR" dirty="0"/>
          </a:p>
        </p:txBody>
      </p:sp>
      <p:pic>
        <p:nvPicPr>
          <p:cNvPr id="32770" name="Picture 2" descr="Οδηγίες για τη χρήση μάσκας στο σχολείο"/>
          <p:cNvPicPr>
            <a:picLocks noChangeAspect="1" noChangeArrowheads="1"/>
          </p:cNvPicPr>
          <p:nvPr/>
        </p:nvPicPr>
        <p:blipFill>
          <a:blip r:embed="rId2"/>
          <a:srcRect/>
          <a:stretch>
            <a:fillRect/>
          </a:stretch>
        </p:blipFill>
        <p:spPr bwMode="auto">
          <a:xfrm>
            <a:off x="571472" y="1714488"/>
            <a:ext cx="2705100" cy="1685926"/>
          </a:xfrm>
          <a:prstGeom prst="rect">
            <a:avLst/>
          </a:prstGeom>
          <a:noFill/>
        </p:spPr>
      </p:pic>
      <p:pic>
        <p:nvPicPr>
          <p:cNvPr id="32772" name="Picture 4" descr="Νέα γκρίνια στο Twitter με το... μέγεθος: «Εβαλες αιώρα στον κήπο; Οχι, η  μάσκα του παιδιού είναι» [εικόνες] | ΕΛΛΑΔΑ | iefimerida.gr"/>
          <p:cNvPicPr>
            <a:picLocks noChangeAspect="1" noChangeArrowheads="1"/>
          </p:cNvPicPr>
          <p:nvPr/>
        </p:nvPicPr>
        <p:blipFill>
          <a:blip r:embed="rId3"/>
          <a:srcRect/>
          <a:stretch>
            <a:fillRect/>
          </a:stretch>
        </p:blipFill>
        <p:spPr bwMode="auto">
          <a:xfrm>
            <a:off x="4286248" y="1785926"/>
            <a:ext cx="3028950" cy="1514475"/>
          </a:xfrm>
          <a:prstGeom prst="rect">
            <a:avLst/>
          </a:prstGeom>
          <a:noFill/>
        </p:spPr>
      </p:pic>
      <p:pic>
        <p:nvPicPr>
          <p:cNvPr id="32774" name="Picture 6" descr="Κορονοϊός: Γρίφος το άνοιγμα των σχολείων - Εισηγήσεις για μάσκες και εκ  περιτροπής λειτουργία | Έθνος"/>
          <p:cNvPicPr>
            <a:picLocks noChangeAspect="1" noChangeArrowheads="1"/>
          </p:cNvPicPr>
          <p:nvPr/>
        </p:nvPicPr>
        <p:blipFill>
          <a:blip r:embed="rId4"/>
          <a:srcRect/>
          <a:stretch>
            <a:fillRect/>
          </a:stretch>
        </p:blipFill>
        <p:spPr bwMode="auto">
          <a:xfrm>
            <a:off x="500034" y="3786190"/>
            <a:ext cx="3057525" cy="2214578"/>
          </a:xfrm>
          <a:prstGeom prst="rect">
            <a:avLst/>
          </a:prstGeom>
          <a:noFill/>
        </p:spPr>
      </p:pic>
      <p:sp>
        <p:nvSpPr>
          <p:cNvPr id="7" name="6 - TextBox"/>
          <p:cNvSpPr txBox="1"/>
          <p:nvPr/>
        </p:nvSpPr>
        <p:spPr>
          <a:xfrm>
            <a:off x="4500562" y="4000504"/>
            <a:ext cx="1643074" cy="2308324"/>
          </a:xfrm>
          <a:prstGeom prst="rect">
            <a:avLst/>
          </a:prstGeom>
          <a:noFill/>
        </p:spPr>
        <p:txBody>
          <a:bodyPr wrap="square" rtlCol="0">
            <a:spAutoFit/>
          </a:bodyPr>
          <a:lstStyle/>
          <a:p>
            <a:r>
              <a:rPr lang="el-GR" dirty="0" smtClean="0"/>
              <a:t>Άγχος; </a:t>
            </a:r>
          </a:p>
          <a:p>
            <a:r>
              <a:rPr lang="el-GR" dirty="0" smtClean="0"/>
              <a:t>Περιέργεια;</a:t>
            </a:r>
          </a:p>
          <a:p>
            <a:r>
              <a:rPr lang="el-GR" dirty="0" smtClean="0"/>
              <a:t>Θλίψη; </a:t>
            </a:r>
          </a:p>
          <a:p>
            <a:r>
              <a:rPr lang="el-GR" dirty="0" smtClean="0"/>
              <a:t>Ανία; </a:t>
            </a:r>
          </a:p>
          <a:p>
            <a:r>
              <a:rPr lang="el-GR" dirty="0" smtClean="0"/>
              <a:t>Ενδιαφέρον; </a:t>
            </a:r>
          </a:p>
          <a:p>
            <a:r>
              <a:rPr lang="el-GR" dirty="0" smtClean="0"/>
              <a:t>Μελαγχολία; </a:t>
            </a:r>
          </a:p>
          <a:p>
            <a:r>
              <a:rPr lang="el-GR" dirty="0" smtClean="0"/>
              <a:t>Απελπισία; </a:t>
            </a:r>
          </a:p>
          <a:p>
            <a:r>
              <a:rPr lang="el-GR" dirty="0" smtClean="0"/>
              <a:t>Ενθουσιασμός; </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και παλι στο σχολειο αναλυση"/>
          <p:cNvPicPr>
            <a:picLocks noChangeAspect="1" noChangeArrowheads="1"/>
          </p:cNvPicPr>
          <p:nvPr/>
        </p:nvPicPr>
        <p:blipFill>
          <a:blip r:embed="rId2"/>
          <a:srcRect/>
          <a:stretch>
            <a:fillRect/>
          </a:stretch>
        </p:blipFill>
        <p:spPr bwMode="auto">
          <a:xfrm>
            <a:off x="571472" y="214290"/>
            <a:ext cx="8286808" cy="642942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Δεσποινίς Κλάρα&#10;Η αγαπημένη καθηγήτρια&#10; Οικεία&#10; Φιλική&#10; Απλή, κατανοητή&#10; Αξιαγάπητη&#10; Προχωρημένη&#10; Ευγενική&#10; χαρισμα..."/>
          <p:cNvPicPr>
            <a:picLocks noChangeAspect="1" noChangeArrowheads="1"/>
          </p:cNvPicPr>
          <p:nvPr/>
        </p:nvPicPr>
        <p:blipFill>
          <a:blip r:embed="rId2"/>
          <a:srcRect/>
          <a:stretch>
            <a:fillRect/>
          </a:stretch>
        </p:blipFill>
        <p:spPr bwMode="auto">
          <a:xfrm>
            <a:off x="214282" y="71414"/>
            <a:ext cx="8786874" cy="678658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My Trips On Blog: Ζωρζ Σαρή"/>
          <p:cNvPicPr>
            <a:picLocks noChangeAspect="1" noChangeArrowheads="1"/>
          </p:cNvPicPr>
          <p:nvPr/>
        </p:nvPicPr>
        <p:blipFill>
          <a:blip r:embed="rId2"/>
          <a:srcRect/>
          <a:stretch>
            <a:fillRect/>
          </a:stretch>
        </p:blipFill>
        <p:spPr bwMode="auto">
          <a:xfrm>
            <a:off x="142844" y="142852"/>
            <a:ext cx="8858312" cy="6429378"/>
          </a:xfrm>
          <a:prstGeom prst="rect">
            <a:avLst/>
          </a:prstGeom>
          <a:noFill/>
        </p:spPr>
      </p:pic>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357166"/>
            <a:ext cx="7500990" cy="2246769"/>
          </a:xfrm>
          <a:prstGeom prst="rect">
            <a:avLst/>
          </a:prstGeom>
        </p:spPr>
        <p:txBody>
          <a:bodyPr wrap="square">
            <a:spAutoFit/>
          </a:bodyPr>
          <a:lstStyle/>
          <a:p>
            <a:pPr algn="just"/>
            <a:r>
              <a:rPr lang="el-GR" sz="2800" dirty="0"/>
              <a:t>Βρείτε στο κείμενο και σχολιάστε σημεία που φανερώνουν τη </a:t>
            </a:r>
            <a:r>
              <a:rPr lang="el-GR" sz="2800" b="1" dirty="0"/>
              <a:t>σχέση των μαθητριών μεταξύ τους</a:t>
            </a:r>
            <a:r>
              <a:rPr lang="el-GR" sz="2800" dirty="0"/>
              <a:t>, με το </a:t>
            </a:r>
            <a:r>
              <a:rPr lang="el-GR" sz="2800" b="1" dirty="0"/>
              <a:t>σχολείο και τους καθηγητές τους</a:t>
            </a:r>
            <a:r>
              <a:rPr lang="el-GR" sz="2800" dirty="0"/>
              <a:t>. Συγκρίνετε τα ευρήματα με τις δικές σας εμπειρίες και σχέσεις.</a:t>
            </a:r>
          </a:p>
        </p:txBody>
      </p:sp>
      <p:pic>
        <p:nvPicPr>
          <p:cNvPr id="23554" name="Picture 2" descr="7,540 συμμαθητές Φωτογραφίες - Δωρεάν &amp; Royalty Free Φωτογραφίες από το  Dreamstime"/>
          <p:cNvPicPr>
            <a:picLocks noChangeAspect="1" noChangeArrowheads="1"/>
          </p:cNvPicPr>
          <p:nvPr/>
        </p:nvPicPr>
        <p:blipFill>
          <a:blip r:embed="rId2"/>
          <a:srcRect/>
          <a:stretch>
            <a:fillRect/>
          </a:stretch>
        </p:blipFill>
        <p:spPr bwMode="auto">
          <a:xfrm>
            <a:off x="642910" y="2786058"/>
            <a:ext cx="3429024" cy="3571900"/>
          </a:xfrm>
          <a:prstGeom prst="rect">
            <a:avLst/>
          </a:prstGeom>
          <a:noFill/>
        </p:spPr>
      </p:pic>
      <p:pic>
        <p:nvPicPr>
          <p:cNvPr id="23556" name="Picture 4" descr="Μαθητές και καθηγητές του 13ου Γυμνασίου Ηρακλείου στην παγωμένη Φινλανδία!  – Candia Doc"/>
          <p:cNvPicPr>
            <a:picLocks noChangeAspect="1" noChangeArrowheads="1"/>
          </p:cNvPicPr>
          <p:nvPr/>
        </p:nvPicPr>
        <p:blipFill>
          <a:blip r:embed="rId3"/>
          <a:srcRect/>
          <a:stretch>
            <a:fillRect/>
          </a:stretch>
        </p:blipFill>
        <p:spPr bwMode="auto">
          <a:xfrm>
            <a:off x="4357686" y="3071810"/>
            <a:ext cx="4691086" cy="31432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714348" y="357166"/>
            <a:ext cx="8001056" cy="954107"/>
          </a:xfrm>
          <a:prstGeom prst="rect">
            <a:avLst/>
          </a:prstGeom>
        </p:spPr>
        <p:txBody>
          <a:bodyPr wrap="square">
            <a:spAutoFit/>
          </a:bodyPr>
          <a:lstStyle/>
          <a:p>
            <a:pPr algn="just"/>
            <a:r>
              <a:rPr lang="el-GR" sz="2800" dirty="0" smtClean="0"/>
              <a:t>Βρείτε </a:t>
            </a:r>
            <a:r>
              <a:rPr lang="el-GR" sz="2800" dirty="0"/>
              <a:t>στο κείμενο σημεία που αφορούν εφηβικές ανησυχίες και να τις συγκρίνετε με τις δικές </a:t>
            </a:r>
            <a:r>
              <a:rPr lang="el-GR" sz="2800" dirty="0" smtClean="0"/>
              <a:t>σας.</a:t>
            </a:r>
            <a:endParaRPr lang="el-GR" sz="2800" dirty="0"/>
          </a:p>
        </p:txBody>
      </p:sp>
      <p:sp>
        <p:nvSpPr>
          <p:cNvPr id="22530" name="AutoShape 2" descr="3 τρόποι για να αντιμετωπίσετε τις εφηβικές ανησυχίες | Jenny.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2534" name="Picture 6" descr="Εφηβικές ανησυχίες :Έφηβοι και στρες | Τα STARακια"/>
          <p:cNvPicPr>
            <a:picLocks noChangeAspect="1" noChangeArrowheads="1"/>
          </p:cNvPicPr>
          <p:nvPr/>
        </p:nvPicPr>
        <p:blipFill>
          <a:blip r:embed="rId2"/>
          <a:srcRect/>
          <a:stretch>
            <a:fillRect/>
          </a:stretch>
        </p:blipFill>
        <p:spPr bwMode="auto">
          <a:xfrm>
            <a:off x="500034" y="1857364"/>
            <a:ext cx="1428750" cy="2214578"/>
          </a:xfrm>
          <a:prstGeom prst="rect">
            <a:avLst/>
          </a:prstGeom>
          <a:noFill/>
        </p:spPr>
      </p:pic>
      <p:pic>
        <p:nvPicPr>
          <p:cNvPr id="22536" name="Picture 8" descr="Εφηβικες ανησυχιες Archives - Page 7 of 9 - VAVEPAPE"/>
          <p:cNvPicPr>
            <a:picLocks noChangeAspect="1" noChangeArrowheads="1"/>
          </p:cNvPicPr>
          <p:nvPr/>
        </p:nvPicPr>
        <p:blipFill>
          <a:blip r:embed="rId3"/>
          <a:srcRect/>
          <a:stretch>
            <a:fillRect/>
          </a:stretch>
        </p:blipFill>
        <p:spPr bwMode="auto">
          <a:xfrm>
            <a:off x="2500299" y="1643051"/>
            <a:ext cx="3571900" cy="2286016"/>
          </a:xfrm>
          <a:prstGeom prst="rect">
            <a:avLst/>
          </a:prstGeom>
          <a:noFill/>
        </p:spPr>
      </p:pic>
      <p:pic>
        <p:nvPicPr>
          <p:cNvPr id="22540" name="Picture 12" descr="εφηβοι | Tumblr"/>
          <p:cNvPicPr>
            <a:picLocks noChangeAspect="1" noChangeArrowheads="1"/>
          </p:cNvPicPr>
          <p:nvPr/>
        </p:nvPicPr>
        <p:blipFill>
          <a:blip r:embed="rId4"/>
          <a:srcRect/>
          <a:stretch>
            <a:fillRect/>
          </a:stretch>
        </p:blipFill>
        <p:spPr bwMode="auto">
          <a:xfrm>
            <a:off x="4572000" y="4357694"/>
            <a:ext cx="3810000" cy="2286001"/>
          </a:xfrm>
          <a:prstGeom prst="rect">
            <a:avLst/>
          </a:prstGeom>
          <a:noFill/>
        </p:spPr>
      </p:pic>
      <p:pic>
        <p:nvPicPr>
          <p:cNvPr id="22542" name="Picture 14" descr="Το δύσκολο στάδιο της εφηβείας"/>
          <p:cNvPicPr>
            <a:picLocks noChangeAspect="1" noChangeArrowheads="1"/>
          </p:cNvPicPr>
          <p:nvPr/>
        </p:nvPicPr>
        <p:blipFill>
          <a:blip r:embed="rId5"/>
          <a:srcRect/>
          <a:stretch>
            <a:fillRect/>
          </a:stretch>
        </p:blipFill>
        <p:spPr bwMode="auto">
          <a:xfrm>
            <a:off x="214282" y="4929198"/>
            <a:ext cx="3714776" cy="1771642"/>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sp>
        <p:nvSpPr>
          <p:cNvPr id="440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l-GR"/>
          </a:p>
        </p:txBody>
      </p:sp>
      <p:graphicFrame>
        <p:nvGraphicFramePr>
          <p:cNvPr id="44035" name="Object 3"/>
          <p:cNvGraphicFramePr>
            <a:graphicFrameLocks noChangeAspect="1"/>
          </p:cNvGraphicFramePr>
          <p:nvPr/>
        </p:nvGraphicFramePr>
        <p:xfrm>
          <a:off x="1357290" y="714356"/>
          <a:ext cx="6577019" cy="4924425"/>
        </p:xfrm>
        <a:graphic>
          <a:graphicData uri="http://schemas.openxmlformats.org/presentationml/2006/ole">
            <p:oleObj spid="_x0000_s44035" name="Διαφάνεια" r:id="rId3" imgW="4570530" imgH="3427618" progId="PowerPoint.Slide.12">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Για παράδειγμαΠαρομοίωση όταν συγκρίνουμε δύο πρόσωπα ή πράγματα ή φαινόμενα που&#10;έχουν ομοιότητα μεταξύ τους, (αρχίζει με ..."/>
          <p:cNvPicPr>
            <a:picLocks noChangeAspect="1" noChangeArrowheads="1"/>
          </p:cNvPicPr>
          <p:nvPr/>
        </p:nvPicPr>
        <p:blipFill>
          <a:blip r:embed="rId2"/>
          <a:srcRect/>
          <a:stretch>
            <a:fillRect/>
          </a:stretch>
        </p:blipFill>
        <p:spPr bwMode="auto">
          <a:xfrm>
            <a:off x="285720" y="285728"/>
            <a:ext cx="8501122" cy="6000792"/>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214290"/>
            <a:ext cx="7286676" cy="2215991"/>
          </a:xfrm>
          <a:prstGeom prst="rect">
            <a:avLst/>
          </a:prstGeom>
        </p:spPr>
        <p:txBody>
          <a:bodyPr wrap="square">
            <a:spAutoFit/>
          </a:bodyPr>
          <a:lstStyle/>
          <a:p>
            <a:r>
              <a:rPr lang="el-GR" sz="2400" dirty="0"/>
              <a:t>Βρείτε σημεία στα οποία η αφηγήτρια σχολιάζει πρόσωπα και πράγματα τα οποία δε θα μπορούσε λογικά να ξέρει. Πώς ονομάζεται αυτός ο τύπος του αφηγητή και ποιες δυνατότητες προσφέρει στην αφήγηση</a:t>
            </a:r>
            <a:r>
              <a:rPr lang="el-GR" sz="2400" dirty="0" smtClean="0"/>
              <a:t>;</a:t>
            </a:r>
          </a:p>
          <a:p>
            <a:endParaRPr lang="el-GR" dirty="0"/>
          </a:p>
        </p:txBody>
      </p:sp>
      <p:pic>
        <p:nvPicPr>
          <p:cNvPr id="26626" name="Picture 2" descr="Στο κείμενο μας η αφήγηση είναι…&#10;Ο αφηγητής είναι παντογνώστης γιατί&#10;διατυπώνει σχόλια που λογικά δε θα μπορούσε&#10;να ξέρει:..."/>
          <p:cNvPicPr>
            <a:picLocks noChangeAspect="1" noChangeArrowheads="1"/>
          </p:cNvPicPr>
          <p:nvPr/>
        </p:nvPicPr>
        <p:blipFill>
          <a:blip r:embed="rId2"/>
          <a:srcRect/>
          <a:stretch>
            <a:fillRect/>
          </a:stretch>
        </p:blipFill>
        <p:spPr bwMode="auto">
          <a:xfrm>
            <a:off x="500034" y="2285992"/>
            <a:ext cx="7858180" cy="3990972"/>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Ύφος&#10;Τι είναι γενικά:&#10; είναι ο ιδιαίτερος&#10;τρόπος µε τον οποίο&#10;χρησιμοποιεί κάποιος τη&#10;γλώσσα αξιοποιώντας&#10;τα ποικίλα µέσα..."/>
          <p:cNvPicPr>
            <a:picLocks noChangeAspect="1" noChangeArrowheads="1"/>
          </p:cNvPicPr>
          <p:nvPr/>
        </p:nvPicPr>
        <p:blipFill>
          <a:blip r:embed="rId2"/>
          <a:srcRect/>
          <a:stretch>
            <a:fillRect/>
          </a:stretch>
        </p:blipFill>
        <p:spPr bwMode="auto">
          <a:xfrm>
            <a:off x="1428728" y="214290"/>
            <a:ext cx="6076950" cy="621510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428604"/>
            <a:ext cx="7500990" cy="1569660"/>
          </a:xfrm>
          <a:prstGeom prst="rect">
            <a:avLst/>
          </a:prstGeom>
        </p:spPr>
        <p:txBody>
          <a:bodyPr wrap="square">
            <a:spAutoFit/>
          </a:bodyPr>
          <a:lstStyle/>
          <a:p>
            <a:r>
              <a:rPr lang="el-GR" sz="2400" b="1" dirty="0"/>
              <a:t>Μόλις έχεις επιστρέψει στο σπίτι μετά την πρώτη μέρα στο σχολείο. Γράψε στο ημερολόγιό σου μια σελίδα με τα συναισθήματα και τις προσδοκίες σου </a:t>
            </a:r>
            <a:r>
              <a:rPr lang="el-GR" sz="2400" b="1" dirty="0" err="1"/>
              <a:t>απ΄αυτή</a:t>
            </a:r>
            <a:r>
              <a:rPr lang="el-GR" sz="2400" b="1" dirty="0"/>
              <a:t> την επιστροφή.</a:t>
            </a:r>
          </a:p>
        </p:txBody>
      </p:sp>
      <p:pic>
        <p:nvPicPr>
          <p:cNvPr id="24578" name="Picture 2" descr="Βρετανία: Ημερολόγιο 210 ετών ξαφνιάζει με τις απόψεις της εποχής για την  ομοφυλοφιλία | HuffPost Greece"/>
          <p:cNvPicPr>
            <a:picLocks noChangeAspect="1" noChangeArrowheads="1"/>
          </p:cNvPicPr>
          <p:nvPr/>
        </p:nvPicPr>
        <p:blipFill>
          <a:blip r:embed="rId2"/>
          <a:srcRect/>
          <a:stretch>
            <a:fillRect/>
          </a:stretch>
        </p:blipFill>
        <p:spPr bwMode="auto">
          <a:xfrm>
            <a:off x="1428728" y="2500306"/>
            <a:ext cx="6000750" cy="337185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i-read.i-teen.gr/sites/default/files/imagecache/rotated_cover/bookcovers/1511_0.jpg"/>
          <p:cNvPicPr>
            <a:picLocks noChangeAspect="1" noChangeArrowheads="1"/>
          </p:cNvPicPr>
          <p:nvPr/>
        </p:nvPicPr>
        <p:blipFill>
          <a:blip r:embed="rId2"/>
          <a:srcRect/>
          <a:stretch>
            <a:fillRect/>
          </a:stretch>
        </p:blipFill>
        <p:spPr bwMode="auto">
          <a:xfrm>
            <a:off x="500034" y="357166"/>
            <a:ext cx="3357586" cy="6286544"/>
          </a:xfrm>
          <a:prstGeom prst="rect">
            <a:avLst/>
          </a:prstGeom>
          <a:noFill/>
        </p:spPr>
      </p:pic>
      <p:sp>
        <p:nvSpPr>
          <p:cNvPr id="3" name="2 - Ορθογώνιο"/>
          <p:cNvSpPr/>
          <p:nvPr/>
        </p:nvSpPr>
        <p:spPr>
          <a:xfrm>
            <a:off x="4357686" y="1028343"/>
            <a:ext cx="4429156" cy="4801314"/>
          </a:xfrm>
          <a:prstGeom prst="rect">
            <a:avLst/>
          </a:prstGeom>
        </p:spPr>
        <p:txBody>
          <a:bodyPr wrap="square">
            <a:spAutoFit/>
          </a:bodyPr>
          <a:lstStyle/>
          <a:p>
            <a:r>
              <a:rPr lang="el-GR" dirty="0"/>
              <a:t>1935-1938. Δικτατορία του Μεταξά, λίγο πριν από τον Β’ Παγκόσμιο Πόλεμο. Η Ζωρζ πηγαίνει για πρώτη φορά στο Γυμνάσιο, όπου δουλεύει ο πατέρας της. Πρόκειται για ένα ιδιωτικό σχολείο, όπου φοιτούν μόνο κορίτσια. Διευθύντρια και ιδιοκτήτρια, η Ερασμία </a:t>
            </a:r>
            <a:r>
              <a:rPr lang="el-GR" dirty="0" err="1"/>
              <a:t>Δελαπόρτα</a:t>
            </a:r>
            <a:r>
              <a:rPr lang="el-GR" dirty="0"/>
              <a:t>, μια αυστηρή και άκαμπτη γεροντοκόρη. Εκεί η Ζωρζ θα περάσει τα τρία [;;;] χρόνια [τότε το γυμνάσιο ήταν εξατάξιο] του Γυμνασίου, χρόνια γεμάτα εμπειρίες, λύπες και χαρές. Θα αποκτήσει φιλίες που θα κρατήσουν για μια ζωή. Μαζί θα περάσουν πολλά, θα κάνουν κοριτσίστικες ζαβολιές, θα τσακωθούν, θα </a:t>
            </a:r>
            <a:r>
              <a:rPr lang="el-GR" dirty="0" err="1"/>
              <a:t>ξαναμονοιάσουν</a:t>
            </a:r>
            <a:r>
              <a:rPr lang="el-GR" dirty="0"/>
              <a:t>. </a:t>
            </a:r>
            <a:r>
              <a:rPr lang="el-GR" b="1" dirty="0">
                <a:solidFill>
                  <a:srgbClr val="FF0000"/>
                </a:solidFill>
              </a:rPr>
              <a:t>Η </a:t>
            </a:r>
            <a:r>
              <a:rPr lang="el-GR" b="1" dirty="0" err="1">
                <a:solidFill>
                  <a:srgbClr val="FF0000"/>
                </a:solidFill>
              </a:rPr>
              <a:t>Άλκη</a:t>
            </a:r>
            <a:r>
              <a:rPr lang="el-GR" b="1" dirty="0">
                <a:solidFill>
                  <a:srgbClr val="FF0000"/>
                </a:solidFill>
              </a:rPr>
              <a:t>, η Αθηνά, η </a:t>
            </a:r>
            <a:r>
              <a:rPr lang="el-GR" b="1" dirty="0" err="1">
                <a:solidFill>
                  <a:srgbClr val="FF0000"/>
                </a:solidFill>
              </a:rPr>
              <a:t>Αθηνούλα</a:t>
            </a:r>
            <a:r>
              <a:rPr lang="el-GR" b="1" dirty="0">
                <a:solidFill>
                  <a:srgbClr val="FF0000"/>
                </a:solidFill>
              </a:rPr>
              <a:t>, η Αννούλα και η Ζωρζ δίνουν τον όρκο της αιώνιας φιλίας: Ε.Π.</a:t>
            </a:r>
          </a:p>
        </p:txBody>
      </p:sp>
      <p:sp>
        <p:nvSpPr>
          <p:cNvPr id="4" name="3 - Επεξήγηση με παραλληλόγραμμο"/>
          <p:cNvSpPr/>
          <p:nvPr/>
        </p:nvSpPr>
        <p:spPr>
          <a:xfrm>
            <a:off x="285720" y="214290"/>
            <a:ext cx="1857388" cy="1785950"/>
          </a:xfrm>
          <a:prstGeom prst="wedgeRectCallou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l-GR" dirty="0"/>
              <a:t>Ε.Π. Ε.Π. τι πάει να πει;</a:t>
            </a:r>
          </a:p>
          <a:p>
            <a:r>
              <a:rPr lang="el-GR" dirty="0"/>
              <a:t>Ενωμένες για πάντα</a:t>
            </a:r>
          </a:p>
          <a:p>
            <a:r>
              <a:rPr lang="el-GR" dirty="0"/>
              <a:t>Σε θάνατο και σε </a:t>
            </a:r>
            <a:r>
              <a:rPr lang="el-GR" dirty="0" smtClean="0"/>
              <a:t>ζωή!</a:t>
            </a:r>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descr="Η Ιστορία του γυμνασίου θηλέων Τρικάλων | www.fatsimare.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676" name="AutoShape 4" descr="Η Ιστορία του γυμνασίου θηλέων Τρικάλων | www.fatsimare.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8680" name="AutoShape 8" descr="Η Ιστορία του γυμνασίου θηλέων Τρικάλων | www.fatsimare.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8682" name="Picture 10" descr="Το Αρσάκειο Κέρκυρας: Η ίδρυση και η ιστορία του πρώτου πλήρους Σχολείου  εκτός Αθηνών - Κέρκυρα"/>
          <p:cNvPicPr>
            <a:picLocks noChangeAspect="1" noChangeArrowheads="1"/>
          </p:cNvPicPr>
          <p:nvPr/>
        </p:nvPicPr>
        <p:blipFill>
          <a:blip r:embed="rId2"/>
          <a:srcRect/>
          <a:stretch>
            <a:fillRect/>
          </a:stretch>
        </p:blipFill>
        <p:spPr bwMode="auto">
          <a:xfrm>
            <a:off x="785786" y="357166"/>
            <a:ext cx="2714644" cy="1857376"/>
          </a:xfrm>
          <a:prstGeom prst="rect">
            <a:avLst/>
          </a:prstGeom>
          <a:noFill/>
        </p:spPr>
      </p:pic>
      <p:pic>
        <p:nvPicPr>
          <p:cNvPr id="28684" name="Picture 12" descr="Η Ιστορία του γυμνασίου θηλέων Τρικάλων | www.fatsimare.gr"/>
          <p:cNvPicPr>
            <a:picLocks noChangeAspect="1" noChangeArrowheads="1"/>
          </p:cNvPicPr>
          <p:nvPr/>
        </p:nvPicPr>
        <p:blipFill>
          <a:blip r:embed="rId3"/>
          <a:srcRect/>
          <a:stretch>
            <a:fillRect/>
          </a:stretch>
        </p:blipFill>
        <p:spPr bwMode="auto">
          <a:xfrm>
            <a:off x="5357818" y="285728"/>
            <a:ext cx="2928958" cy="1847851"/>
          </a:xfrm>
          <a:prstGeom prst="rect">
            <a:avLst/>
          </a:prstGeom>
          <a:noFill/>
        </p:spPr>
      </p:pic>
      <p:sp>
        <p:nvSpPr>
          <p:cNvPr id="8" name="7 - Έλλειψη"/>
          <p:cNvSpPr/>
          <p:nvPr/>
        </p:nvSpPr>
        <p:spPr>
          <a:xfrm>
            <a:off x="3643306" y="642918"/>
            <a:ext cx="1428760" cy="14287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ΤΟΠΟΣ </a:t>
            </a:r>
            <a:endParaRPr lang="el-GR" dirty="0"/>
          </a:p>
        </p:txBody>
      </p:sp>
      <p:sp>
        <p:nvSpPr>
          <p:cNvPr id="9" name="8 - Επεξήγηση με σύννεφο"/>
          <p:cNvSpPr/>
          <p:nvPr/>
        </p:nvSpPr>
        <p:spPr>
          <a:xfrm>
            <a:off x="5286380" y="2571744"/>
            <a:ext cx="3571900" cy="300039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ΙΔΙΩΤΙΚΟ ΓΥΜΝΑΣΙΟ ΘΗΛΕΩΝ </a:t>
            </a:r>
          </a:p>
          <a:p>
            <a:pPr algn="ctr"/>
            <a:r>
              <a:rPr lang="el-GR" dirty="0" smtClean="0"/>
              <a:t>ΔΙΕΥΘΥΝΤΡΙΑ ΕΡΑΣΜΙΑ ΔΕΛΑΠΟΡΤΑ</a:t>
            </a:r>
          </a:p>
          <a:p>
            <a:pPr algn="ctr"/>
            <a:r>
              <a:rPr lang="el-GR" dirty="0" smtClean="0"/>
              <a:t>ΔΙΚΤΑΤΟΡΙΑ ΙΩΑΝΝΗ ΜΕΤΑΞΑ</a:t>
            </a:r>
            <a:endParaRPr lang="el-GR" dirty="0"/>
          </a:p>
        </p:txBody>
      </p:sp>
      <p:sp>
        <p:nvSpPr>
          <p:cNvPr id="28688" name="AutoShape 16" descr="Η δικτατορία του Μεταξά: Ο ιδεολογικός «πρόγονος» της Χούντας και της  Χρυσής Αυγής | STORIES | iefimerida.g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8692" name="Picture 20" descr="Η Δικτατορία της 4ης Αυγούστου - Το καθεστώς της 4ης Αυγούστου - Αφιέρωμα -  Σαν Σήμερα .gr"/>
          <p:cNvPicPr>
            <a:picLocks noChangeAspect="1" noChangeArrowheads="1"/>
          </p:cNvPicPr>
          <p:nvPr/>
        </p:nvPicPr>
        <p:blipFill>
          <a:blip r:embed="rId4"/>
          <a:srcRect/>
          <a:stretch>
            <a:fillRect/>
          </a:stretch>
        </p:blipFill>
        <p:spPr bwMode="auto">
          <a:xfrm>
            <a:off x="642910" y="2214554"/>
            <a:ext cx="3786214" cy="4333875"/>
          </a:xfrm>
          <a:prstGeom prst="rect">
            <a:avLst/>
          </a:prstGeom>
          <a:noFill/>
        </p:spPr>
      </p:pic>
      <p:sp>
        <p:nvSpPr>
          <p:cNvPr id="14" name="13 - Έλλειψη"/>
          <p:cNvSpPr/>
          <p:nvPr/>
        </p:nvSpPr>
        <p:spPr>
          <a:xfrm>
            <a:off x="3143240" y="5357826"/>
            <a:ext cx="2000264" cy="10715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ΧΡΟΝΟΣ </a:t>
            </a: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ζωρζ σαρη και πάλι στο σχολείο."/>
          <p:cNvPicPr>
            <a:picLocks noChangeAspect="1" noChangeArrowheads="1"/>
          </p:cNvPicPr>
          <p:nvPr/>
        </p:nvPicPr>
        <p:blipFill>
          <a:blip r:embed="rId2"/>
          <a:srcRect/>
          <a:stretch>
            <a:fillRect/>
          </a:stretch>
        </p:blipFill>
        <p:spPr bwMode="auto">
          <a:xfrm>
            <a:off x="1071538" y="2714620"/>
            <a:ext cx="3500462" cy="3643338"/>
          </a:xfrm>
          <a:prstGeom prst="rect">
            <a:avLst/>
          </a:prstGeom>
          <a:noFill/>
        </p:spPr>
      </p:pic>
      <p:sp>
        <p:nvSpPr>
          <p:cNvPr id="4" name="3 - Ορθογώνιο"/>
          <p:cNvSpPr/>
          <p:nvPr/>
        </p:nvSpPr>
        <p:spPr>
          <a:xfrm>
            <a:off x="357158" y="1071547"/>
            <a:ext cx="8358246" cy="1477328"/>
          </a:xfrm>
          <a:prstGeom prst="rect">
            <a:avLst/>
          </a:prstGeom>
        </p:spPr>
        <p:txBody>
          <a:bodyPr wrap="square">
            <a:spAutoFit/>
          </a:bodyPr>
          <a:lstStyle/>
          <a:p>
            <a:r>
              <a:rPr lang="el-GR" dirty="0"/>
              <a:t>Στο κείμενο έχουμε την αφήγηση της πρώτης μέρας στο σχολείο, μετά τις καλοκαιρινές διακοπές, μιας </a:t>
            </a:r>
            <a:r>
              <a:rPr lang="el-GR" b="1" dirty="0"/>
              <a:t>ομάδας κοριτσιών που φοιτούν σε Σχολή Θηλέων</a:t>
            </a:r>
            <a:r>
              <a:rPr lang="el-GR" dirty="0"/>
              <a:t>. Μέσα σε αυτήν την αφήγηση μπορούμε να εντοπίσουμε μια σειρά από μικρότερες αφηγήσεις για το πώς πέρασε κάθε κορίτσι τις καλοκαιρινές του διακοπές.  Εντοπίστε όσο πιο πολλές μπορείτε από αυτές τις αφηγήσεις.</a:t>
            </a:r>
          </a:p>
        </p:txBody>
      </p:sp>
      <p:pic>
        <p:nvPicPr>
          <p:cNvPr id="15366" name="Picture 6" descr="Ιστογραφία: ΖΩΡΖ ΣΑΡΗ : &quot; ΚΑΙ ΠΑΛΙ ΣΤΟ ΣΧΟΛΕΙΟ &quot; - ΦΥΛΛΟ ΕΡΓΑΣΙΑΣ"/>
          <p:cNvPicPr>
            <a:picLocks noChangeAspect="1" noChangeArrowheads="1"/>
          </p:cNvPicPr>
          <p:nvPr/>
        </p:nvPicPr>
        <p:blipFill>
          <a:blip r:embed="rId3"/>
          <a:srcRect/>
          <a:stretch>
            <a:fillRect/>
          </a:stretch>
        </p:blipFill>
        <p:spPr bwMode="auto">
          <a:xfrm>
            <a:off x="5429256" y="2500306"/>
            <a:ext cx="2786082" cy="400052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AutoShape 2" descr="HMEPEΣ HMEPE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7652" name="Picture 4" descr="Άλκη Ζέη: Σήμερα δεν είναι η εποχή των μεγάλων του πολιτισμού - Συνέντευξη  στο Documento | Documento"/>
          <p:cNvPicPr>
            <a:picLocks noChangeAspect="1" noChangeArrowheads="1"/>
          </p:cNvPicPr>
          <p:nvPr/>
        </p:nvPicPr>
        <p:blipFill>
          <a:blip r:embed="rId2"/>
          <a:srcRect/>
          <a:stretch>
            <a:fillRect/>
          </a:stretch>
        </p:blipFill>
        <p:spPr bwMode="auto">
          <a:xfrm>
            <a:off x="571472" y="428604"/>
            <a:ext cx="4786346" cy="2500318"/>
          </a:xfrm>
          <a:prstGeom prst="rect">
            <a:avLst/>
          </a:prstGeom>
          <a:noFill/>
        </p:spPr>
      </p:pic>
      <p:sp>
        <p:nvSpPr>
          <p:cNvPr id="27654" name="AutoShape 6" descr="HMEPEΣ HMEPE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27656" name="AutoShape 8" descr="HMEPEΣ HMEPEΣ"/>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27658" name="Picture 10" descr="HMEPEΣ HMEPEΣ"/>
          <p:cNvPicPr>
            <a:picLocks noChangeAspect="1" noChangeArrowheads="1"/>
          </p:cNvPicPr>
          <p:nvPr/>
        </p:nvPicPr>
        <p:blipFill>
          <a:blip r:embed="rId3"/>
          <a:srcRect/>
          <a:stretch>
            <a:fillRect/>
          </a:stretch>
        </p:blipFill>
        <p:spPr bwMode="auto">
          <a:xfrm>
            <a:off x="2071670" y="3214686"/>
            <a:ext cx="6357982" cy="3357586"/>
          </a:xfrm>
          <a:prstGeom prst="rect">
            <a:avLst/>
          </a:prstGeom>
          <a:noFill/>
        </p:spPr>
      </p:pic>
      <p:sp>
        <p:nvSpPr>
          <p:cNvPr id="7" name="6 - Επεξήγηση με σύννεφο"/>
          <p:cNvSpPr/>
          <p:nvPr/>
        </p:nvSpPr>
        <p:spPr>
          <a:xfrm>
            <a:off x="5572132" y="285728"/>
            <a:ext cx="3000396" cy="271464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Ποιος χρόνος χρησιμοποιείται στις περισσότερες αφηγήσεις; </a:t>
            </a:r>
            <a:endParaRPr lang="el-G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857232"/>
            <a:ext cx="7500990" cy="646331"/>
          </a:xfrm>
          <a:prstGeom prst="rect">
            <a:avLst/>
          </a:prstGeom>
        </p:spPr>
        <p:txBody>
          <a:bodyPr wrap="square">
            <a:spAutoFit/>
          </a:bodyPr>
          <a:lstStyle/>
          <a:p>
            <a:r>
              <a:rPr lang="el-GR" dirty="0"/>
              <a:t>Ποιες από αυτές είναι σε </a:t>
            </a:r>
            <a:r>
              <a:rPr lang="el-GR" b="1" dirty="0"/>
              <a:t>πλάγιο </a:t>
            </a:r>
            <a:r>
              <a:rPr lang="el-GR" dirty="0"/>
              <a:t>και ποιες </a:t>
            </a:r>
            <a:r>
              <a:rPr lang="el-GR" b="1" dirty="0"/>
              <a:t>σε ευθύ λόγο</a:t>
            </a:r>
            <a:r>
              <a:rPr lang="el-GR" dirty="0"/>
              <a:t>; Γιατί η συγγραφέας καταφεύγει τόσο συχνά </a:t>
            </a:r>
            <a:r>
              <a:rPr lang="el-GR" b="1" dirty="0"/>
              <a:t>στη χρήση του διαλόγου</a:t>
            </a:r>
            <a:r>
              <a:rPr lang="el-GR" dirty="0"/>
              <a:t>;</a:t>
            </a:r>
          </a:p>
        </p:txBody>
      </p:sp>
      <p:sp>
        <p:nvSpPr>
          <p:cNvPr id="4" name="3 - Οριζόντιος πάπυρος"/>
          <p:cNvSpPr/>
          <p:nvPr/>
        </p:nvSpPr>
        <p:spPr>
          <a:xfrm>
            <a:off x="928662" y="1428736"/>
            <a:ext cx="7429552" cy="5072098"/>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ΛΕΙΤΟΥΡΓΙΑ ΤΟΥ ΔΙΑΛΟΓΟΥ </a:t>
            </a:r>
          </a:p>
          <a:p>
            <a:pPr algn="ctr">
              <a:buFont typeface="Arial" pitchFamily="34" charset="0"/>
              <a:buChar char="•"/>
            </a:pPr>
            <a:r>
              <a:rPr lang="el-GR" dirty="0"/>
              <a:t> </a:t>
            </a:r>
            <a:r>
              <a:rPr lang="el-GR" dirty="0" smtClean="0"/>
              <a:t>Προσδίδει στην αφήγηση ζωντάνια, παραστατικότητα και θεατρικότητα  (= δραματικότητα) </a:t>
            </a:r>
          </a:p>
          <a:p>
            <a:pPr algn="ctr">
              <a:buFont typeface="Arial" pitchFamily="34" charset="0"/>
              <a:buChar char="•"/>
            </a:pPr>
            <a:r>
              <a:rPr lang="el-GR" dirty="0" smtClean="0"/>
              <a:t>Συντελεί στην πειστικότερη διαγραφή των ανθρώπινων χαρακτήρων (= τα πρόσωπα αποκτούν αληθοφάνεια)</a:t>
            </a:r>
          </a:p>
          <a:p>
            <a:pPr algn="ctr">
              <a:buFont typeface="Arial" pitchFamily="34" charset="0"/>
              <a:buChar char="•"/>
            </a:pPr>
            <a:r>
              <a:rPr lang="el-GR" dirty="0" smtClean="0"/>
              <a:t>Εξυπηρετεί στην εξέλιξη της δράσης </a:t>
            </a:r>
            <a:endParaRPr lang="el-G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57224" y="785794"/>
            <a:ext cx="7572428" cy="1569660"/>
          </a:xfrm>
          <a:prstGeom prst="rect">
            <a:avLst/>
          </a:prstGeom>
        </p:spPr>
        <p:txBody>
          <a:bodyPr wrap="square">
            <a:spAutoFit/>
          </a:bodyPr>
          <a:lstStyle/>
          <a:p>
            <a:r>
              <a:rPr lang="el-GR" sz="2400" dirty="0"/>
              <a:t>Ποια είναι η </a:t>
            </a:r>
            <a:r>
              <a:rPr lang="el-GR" sz="2400" dirty="0" smtClean="0"/>
              <a:t>διάθεση και τα συναισθήματα  </a:t>
            </a:r>
            <a:r>
              <a:rPr lang="el-GR" sz="2400" dirty="0"/>
              <a:t>των κοριτσιών την πρώτη μέρα της επιστροφής </a:t>
            </a:r>
            <a:r>
              <a:rPr lang="el-GR" sz="2400" dirty="0" smtClean="0"/>
              <a:t>τους στο </a:t>
            </a:r>
            <a:r>
              <a:rPr lang="el-GR" sz="2400" dirty="0"/>
              <a:t>σχολείο μετά τις καλοκαιρινές διακοπές και με ποιους τρόπους </a:t>
            </a:r>
            <a:r>
              <a:rPr lang="el-GR" sz="2400" dirty="0" smtClean="0"/>
              <a:t>την εκδηλώνουν</a:t>
            </a:r>
            <a:r>
              <a:rPr lang="el-GR" sz="2400" dirty="0"/>
              <a:t>;</a:t>
            </a:r>
          </a:p>
        </p:txBody>
      </p:sp>
      <p:sp>
        <p:nvSpPr>
          <p:cNvPr id="18434" name="AutoShape 2" descr="Ένας δάσκαλος φέρνει την άνοιξη» της Άλκης Ζέη | ΤΟ ΠΟΝΤΙΚ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436" name="AutoShape 4" descr="Ένας δάσκαλος φέρνει την άνοιξη» της Άλκης Ζέη | ΤΟ ΠΟΝΤΙΚ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438" name="AutoShape 6" descr="Ένας δάσκαλος φέρνει την άνοιξη» της Άλκης Ζέη | ΤΟ ΠΟΝΤΙΚΙ"/>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l-GR"/>
          </a:p>
        </p:txBody>
      </p:sp>
      <p:pic>
        <p:nvPicPr>
          <p:cNvPr id="18440" name="Picture 8" descr="alldayschool: Ένας δάσκαλος φέρνει την άνοιξη, της Άλκης Ζέη"/>
          <p:cNvPicPr>
            <a:picLocks noChangeAspect="1" noChangeArrowheads="1"/>
          </p:cNvPicPr>
          <p:nvPr/>
        </p:nvPicPr>
        <p:blipFill>
          <a:blip r:embed="rId2"/>
          <a:srcRect/>
          <a:stretch>
            <a:fillRect/>
          </a:stretch>
        </p:blipFill>
        <p:spPr bwMode="auto">
          <a:xfrm>
            <a:off x="500034" y="2428868"/>
            <a:ext cx="8358246" cy="4143404"/>
          </a:xfrm>
          <a:prstGeom prst="rect">
            <a:avLst/>
          </a:prstGeom>
          <a:noFill/>
        </p:spPr>
      </p:pic>
      <p:sp>
        <p:nvSpPr>
          <p:cNvPr id="7" name="6 - Έλλειψη"/>
          <p:cNvSpPr/>
          <p:nvPr/>
        </p:nvSpPr>
        <p:spPr>
          <a:xfrm>
            <a:off x="500034" y="142852"/>
            <a:ext cx="1857388" cy="57150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l-GR" dirty="0" smtClean="0"/>
              <a:t>Χαρά </a:t>
            </a:r>
            <a:endParaRPr lang="el-GR" dirty="0"/>
          </a:p>
        </p:txBody>
      </p:sp>
      <p:sp>
        <p:nvSpPr>
          <p:cNvPr id="8" name="7 - Έλλειψη"/>
          <p:cNvSpPr/>
          <p:nvPr/>
        </p:nvSpPr>
        <p:spPr>
          <a:xfrm>
            <a:off x="3357554" y="214290"/>
            <a:ext cx="1643074" cy="50006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l-GR" dirty="0" smtClean="0"/>
              <a:t>αγάπη</a:t>
            </a:r>
            <a:endParaRPr lang="el-GR" dirty="0"/>
          </a:p>
        </p:txBody>
      </p:sp>
      <p:sp>
        <p:nvSpPr>
          <p:cNvPr id="9" name="8 - Έλλειψη"/>
          <p:cNvSpPr/>
          <p:nvPr/>
        </p:nvSpPr>
        <p:spPr>
          <a:xfrm>
            <a:off x="6429388" y="214290"/>
            <a:ext cx="1785950" cy="57150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l-GR" dirty="0" smtClean="0"/>
              <a:t>νοσταλγία</a:t>
            </a:r>
            <a:endParaRPr lang="el-GR" dirty="0"/>
          </a:p>
        </p:txBody>
      </p:sp>
      <p:sp>
        <p:nvSpPr>
          <p:cNvPr id="10" name="9 - Έλλειψη"/>
          <p:cNvSpPr/>
          <p:nvPr/>
        </p:nvSpPr>
        <p:spPr>
          <a:xfrm>
            <a:off x="1142976" y="5786454"/>
            <a:ext cx="2000264" cy="57150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l-GR" dirty="0" smtClean="0"/>
              <a:t>αντιπάθεια</a:t>
            </a:r>
            <a:endParaRPr lang="el-GR" dirty="0"/>
          </a:p>
        </p:txBody>
      </p:sp>
      <p:sp>
        <p:nvSpPr>
          <p:cNvPr id="12" name="11 - Έλλειψη"/>
          <p:cNvSpPr/>
          <p:nvPr/>
        </p:nvSpPr>
        <p:spPr>
          <a:xfrm>
            <a:off x="4286248" y="2714620"/>
            <a:ext cx="1928826" cy="78581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l-GR" dirty="0" smtClean="0"/>
              <a:t>Λύπη </a:t>
            </a:r>
            <a:endParaRPr lang="el-GR" dirty="0"/>
          </a:p>
        </p:txBody>
      </p:sp>
      <p:sp>
        <p:nvSpPr>
          <p:cNvPr id="13" name="12 - Έλλειψη"/>
          <p:cNvSpPr/>
          <p:nvPr/>
        </p:nvSpPr>
        <p:spPr>
          <a:xfrm>
            <a:off x="6429388" y="3071810"/>
            <a:ext cx="2428892" cy="7143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dirty="0" smtClean="0"/>
              <a:t>Ενθουσιασμός </a:t>
            </a:r>
            <a:endParaRPr lang="el-G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Ζωρζ&#10;Όταν σαν θεά Αθηνά&#10;κατέβαινε το λοφάκι…&#10;Ευτυχισμένα παιδικά&#10;χρόνια&#10; Πήγε διακοπές στο&#10;Καβούρι&#10; Η μαμά της ήταν&#10;Γαλλ..."/>
          <p:cNvPicPr>
            <a:picLocks noChangeAspect="1" noChangeArrowheads="1"/>
          </p:cNvPicPr>
          <p:nvPr/>
        </p:nvPicPr>
        <p:blipFill>
          <a:blip r:embed="rId2"/>
          <a:srcRect/>
          <a:stretch>
            <a:fillRect/>
          </a:stretch>
        </p:blipFill>
        <p:spPr bwMode="auto">
          <a:xfrm>
            <a:off x="428596" y="214290"/>
            <a:ext cx="8501122" cy="6500858"/>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Χαρτί">
  <a:themeElements>
    <a:clrScheme name="Χαρτί">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Χαρτί">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Χαρτί">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243</TotalTime>
  <Words>451</Words>
  <Application>Microsoft Office PowerPoint</Application>
  <PresentationFormat>Προβολή στην οθόνη (4:3)</PresentationFormat>
  <Paragraphs>38</Paragraphs>
  <Slides>26</Slides>
  <Notes>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26</vt:i4>
      </vt:variant>
    </vt:vector>
  </HeadingPairs>
  <TitlesOfParts>
    <vt:vector size="28" baseType="lpstr">
      <vt:lpstr>Χαρτί</vt:lpstr>
      <vt:lpstr>Διαφάνεια του Microsoft Office PowerPoint</vt:lpstr>
      <vt:lpstr> Και πάλι στο σχολείο…</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Ποια ήταν τα δικά σας  συναισθήματα την πρώτη μέρα στο σχολείο; </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Και πάλι στο σχολείο…</dc:title>
  <dc:creator>user</dc:creator>
  <cp:lastModifiedBy>user</cp:lastModifiedBy>
  <cp:revision>25</cp:revision>
  <dcterms:created xsi:type="dcterms:W3CDTF">2020-09-26T14:26:12Z</dcterms:created>
  <dcterms:modified xsi:type="dcterms:W3CDTF">2020-09-26T18:29:23Z</dcterms:modified>
</cp:coreProperties>
</file>