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1" r:id="rId2"/>
    <p:sldId id="281" r:id="rId3"/>
    <p:sldId id="282" r:id="rId4"/>
    <p:sldId id="295" r:id="rId5"/>
    <p:sldId id="280" r:id="rId6"/>
    <p:sldId id="284" r:id="rId7"/>
    <p:sldId id="286" r:id="rId8"/>
    <p:sldId id="265" r:id="rId9"/>
    <p:sldId id="266" r:id="rId10"/>
    <p:sldId id="273" r:id="rId11"/>
    <p:sldId id="274" r:id="rId12"/>
    <p:sldId id="287" r:id="rId13"/>
    <p:sldId id="291" r:id="rId14"/>
    <p:sldId id="292" r:id="rId15"/>
    <p:sldId id="275" r:id="rId16"/>
    <p:sldId id="289" r:id="rId17"/>
    <p:sldId id="296"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D"/>
    <a:srgbClr val="FFFF99"/>
    <a:srgbClr val="FBF3F3"/>
    <a:srgbClr val="FFE69F"/>
    <a:srgbClr val="FDDBBF"/>
    <a:srgbClr val="FFAFAF"/>
    <a:srgbClr val="FFFF66"/>
    <a:srgbClr val="FF9999"/>
    <a:srgbClr val="FF7C8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10"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CCA9C-A181-4274-97A6-D500947D9B3D}" type="datetimeFigureOut">
              <a:rPr lang="el-GR" smtClean="0"/>
              <a:pPr/>
              <a:t>4/5/2020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8CB39-E547-4D1E-9734-DD79A1FD37D5}" type="slidenum">
              <a:rPr lang="el-GR" smtClean="0"/>
              <a:pPr/>
              <a:t>‹#›</a:t>
            </a:fld>
            <a:endParaRPr lang="el-GR"/>
          </a:p>
        </p:txBody>
      </p:sp>
    </p:spTree>
    <p:extLst>
      <p:ext uri="{BB962C8B-B14F-4D97-AF65-F5344CB8AC3E}">
        <p14:creationId xmlns:p14="http://schemas.microsoft.com/office/powerpoint/2010/main" val="345534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085664A-2380-4725-807D-DA56148E4786}" type="slidenum">
              <a:rPr lang="el-GR"/>
              <a:pPr/>
              <a:t>1</a:t>
            </a:fld>
            <a:endParaRPr lang="el-GR"/>
          </a:p>
        </p:txBody>
      </p:sp>
      <p:sp>
        <p:nvSpPr>
          <p:cNvPr id="153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085664A-2380-4725-807D-DA56148E4786}" type="slidenum">
              <a:rPr lang="el-GR"/>
              <a:pPr/>
              <a:t>2</a:t>
            </a:fld>
            <a:endParaRPr lang="el-GR"/>
          </a:p>
        </p:txBody>
      </p:sp>
      <p:sp>
        <p:nvSpPr>
          <p:cNvPr id="153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085664A-2380-4725-807D-DA56148E4786}" type="slidenum">
              <a:rPr lang="el-GR"/>
              <a:pPr/>
              <a:t>5</a:t>
            </a:fld>
            <a:endParaRPr lang="el-GR"/>
          </a:p>
        </p:txBody>
      </p:sp>
      <p:sp>
        <p:nvSpPr>
          <p:cNvPr id="153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085664A-2380-4725-807D-DA56148E4786}" type="slidenum">
              <a:rPr lang="el-GR"/>
              <a:pPr/>
              <a:t>6</a:t>
            </a:fld>
            <a:endParaRPr lang="el-GR"/>
          </a:p>
        </p:txBody>
      </p:sp>
      <p:sp>
        <p:nvSpPr>
          <p:cNvPr id="153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1CFC7287-4854-456A-90F0-DC1BF2A5472D}" type="slidenum">
              <a:rPr lang="el-GR"/>
              <a:pPr/>
              <a:t>10</a:t>
            </a:fld>
            <a:endParaRPr lang="el-GR"/>
          </a:p>
        </p:txBody>
      </p:sp>
      <p:sp>
        <p:nvSpPr>
          <p:cNvPr id="174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22C6973E-59D0-429D-B30A-03F627A8E35B}" type="slidenum">
              <a:rPr lang="el-GR"/>
              <a:pPr/>
              <a:t>11</a:t>
            </a:fld>
            <a:endParaRPr lang="el-GR"/>
          </a:p>
        </p:txBody>
      </p:sp>
      <p:sp>
        <p:nvSpPr>
          <p:cNvPr id="184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22C6973E-59D0-429D-B30A-03F627A8E35B}" type="slidenum">
              <a:rPr lang="el-GR"/>
              <a:pPr/>
              <a:t>12</a:t>
            </a:fld>
            <a:endParaRPr lang="el-GR"/>
          </a:p>
        </p:txBody>
      </p:sp>
      <p:sp>
        <p:nvSpPr>
          <p:cNvPr id="184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3107795-22EF-4DF6-98E8-039249F83308}" type="slidenum">
              <a:rPr lang="el-GR"/>
              <a:pPr/>
              <a:t>15</a:t>
            </a:fld>
            <a:endParaRPr lang="el-GR"/>
          </a:p>
        </p:txBody>
      </p:sp>
      <p:sp>
        <p:nvSpPr>
          <p:cNvPr id="194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E4B954B-F672-4D4A-BCD0-B838ABD4F8F2}" type="datetimeFigureOut">
              <a:rPr lang="el-GR" smtClean="0"/>
              <a:pPr/>
              <a:t>4/5/2020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4A5ED7D-5E84-4AE3-827E-6477B7F69F19}" type="slidenum">
              <a:rPr lang="el-GR" smtClean="0"/>
              <a:pPr/>
              <a:t>‹#›</a:t>
            </a:fld>
            <a:endParaRPr lang="el-GR"/>
          </a:p>
        </p:txBody>
      </p:sp>
    </p:spTree>
    <p:extLst>
      <p:ext uri="{BB962C8B-B14F-4D97-AF65-F5344CB8AC3E}">
        <p14:creationId xmlns:p14="http://schemas.microsoft.com/office/powerpoint/2010/main" val="204431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E4B954B-F672-4D4A-BCD0-B838ABD4F8F2}" type="datetimeFigureOut">
              <a:rPr lang="el-GR" smtClean="0"/>
              <a:pPr/>
              <a:t>4/5/2020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4A5ED7D-5E84-4AE3-827E-6477B7F69F19}" type="slidenum">
              <a:rPr lang="el-GR" smtClean="0"/>
              <a:pPr/>
              <a:t>‹#›</a:t>
            </a:fld>
            <a:endParaRPr lang="el-GR"/>
          </a:p>
        </p:txBody>
      </p:sp>
    </p:spTree>
    <p:extLst>
      <p:ext uri="{BB962C8B-B14F-4D97-AF65-F5344CB8AC3E}">
        <p14:creationId xmlns:p14="http://schemas.microsoft.com/office/powerpoint/2010/main" val="351888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E4B954B-F672-4D4A-BCD0-B838ABD4F8F2}" type="datetimeFigureOut">
              <a:rPr lang="el-GR" smtClean="0"/>
              <a:pPr/>
              <a:t>4/5/2020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4A5ED7D-5E84-4AE3-827E-6477B7F69F19}" type="slidenum">
              <a:rPr lang="el-GR" smtClean="0"/>
              <a:pPr/>
              <a:t>‹#›</a:t>
            </a:fld>
            <a:endParaRPr lang="el-GR"/>
          </a:p>
        </p:txBody>
      </p:sp>
    </p:spTree>
    <p:extLst>
      <p:ext uri="{BB962C8B-B14F-4D97-AF65-F5344CB8AC3E}">
        <p14:creationId xmlns:p14="http://schemas.microsoft.com/office/powerpoint/2010/main" val="35901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E4B954B-F672-4D4A-BCD0-B838ABD4F8F2}" type="datetimeFigureOut">
              <a:rPr lang="el-GR" smtClean="0"/>
              <a:pPr/>
              <a:t>4/5/2020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4A5ED7D-5E84-4AE3-827E-6477B7F69F19}" type="slidenum">
              <a:rPr lang="el-GR" smtClean="0"/>
              <a:pPr/>
              <a:t>‹#›</a:t>
            </a:fld>
            <a:endParaRPr lang="el-GR"/>
          </a:p>
        </p:txBody>
      </p:sp>
    </p:spTree>
    <p:extLst>
      <p:ext uri="{BB962C8B-B14F-4D97-AF65-F5344CB8AC3E}">
        <p14:creationId xmlns:p14="http://schemas.microsoft.com/office/powerpoint/2010/main" val="267396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E4B954B-F672-4D4A-BCD0-B838ABD4F8F2}" type="datetimeFigureOut">
              <a:rPr lang="el-GR" smtClean="0"/>
              <a:pPr/>
              <a:t>4/5/2020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4A5ED7D-5E84-4AE3-827E-6477B7F69F19}" type="slidenum">
              <a:rPr lang="el-GR" smtClean="0"/>
              <a:pPr/>
              <a:t>‹#›</a:t>
            </a:fld>
            <a:endParaRPr lang="el-GR"/>
          </a:p>
        </p:txBody>
      </p:sp>
    </p:spTree>
    <p:extLst>
      <p:ext uri="{BB962C8B-B14F-4D97-AF65-F5344CB8AC3E}">
        <p14:creationId xmlns:p14="http://schemas.microsoft.com/office/powerpoint/2010/main" val="160842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E4B954B-F672-4D4A-BCD0-B838ABD4F8F2}" type="datetimeFigureOut">
              <a:rPr lang="el-GR" smtClean="0"/>
              <a:pPr/>
              <a:t>4/5/2020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4A5ED7D-5E84-4AE3-827E-6477B7F69F19}" type="slidenum">
              <a:rPr lang="el-GR" smtClean="0"/>
              <a:pPr/>
              <a:t>‹#›</a:t>
            </a:fld>
            <a:endParaRPr lang="el-GR"/>
          </a:p>
        </p:txBody>
      </p:sp>
    </p:spTree>
    <p:extLst>
      <p:ext uri="{BB962C8B-B14F-4D97-AF65-F5344CB8AC3E}">
        <p14:creationId xmlns:p14="http://schemas.microsoft.com/office/powerpoint/2010/main" val="388120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E4B954B-F672-4D4A-BCD0-B838ABD4F8F2}" type="datetimeFigureOut">
              <a:rPr lang="el-GR" smtClean="0"/>
              <a:pPr/>
              <a:t>4/5/2020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4A5ED7D-5E84-4AE3-827E-6477B7F69F19}" type="slidenum">
              <a:rPr lang="el-GR" smtClean="0"/>
              <a:pPr/>
              <a:t>‹#›</a:t>
            </a:fld>
            <a:endParaRPr lang="el-GR"/>
          </a:p>
        </p:txBody>
      </p:sp>
    </p:spTree>
    <p:extLst>
      <p:ext uri="{BB962C8B-B14F-4D97-AF65-F5344CB8AC3E}">
        <p14:creationId xmlns:p14="http://schemas.microsoft.com/office/powerpoint/2010/main" val="353447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E4B954B-F672-4D4A-BCD0-B838ABD4F8F2}" type="datetimeFigureOut">
              <a:rPr lang="el-GR" smtClean="0"/>
              <a:pPr/>
              <a:t>4/5/2020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4A5ED7D-5E84-4AE3-827E-6477B7F69F19}" type="slidenum">
              <a:rPr lang="el-GR" smtClean="0"/>
              <a:pPr/>
              <a:t>‹#›</a:t>
            </a:fld>
            <a:endParaRPr lang="el-GR"/>
          </a:p>
        </p:txBody>
      </p:sp>
    </p:spTree>
    <p:extLst>
      <p:ext uri="{BB962C8B-B14F-4D97-AF65-F5344CB8AC3E}">
        <p14:creationId xmlns:p14="http://schemas.microsoft.com/office/powerpoint/2010/main" val="186874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E4B954B-F672-4D4A-BCD0-B838ABD4F8F2}" type="datetimeFigureOut">
              <a:rPr lang="el-GR" smtClean="0"/>
              <a:pPr/>
              <a:t>4/5/2020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4A5ED7D-5E84-4AE3-827E-6477B7F69F19}" type="slidenum">
              <a:rPr lang="el-GR" smtClean="0"/>
              <a:pPr/>
              <a:t>‹#›</a:t>
            </a:fld>
            <a:endParaRPr lang="el-GR"/>
          </a:p>
        </p:txBody>
      </p:sp>
    </p:spTree>
    <p:extLst>
      <p:ext uri="{BB962C8B-B14F-4D97-AF65-F5344CB8AC3E}">
        <p14:creationId xmlns:p14="http://schemas.microsoft.com/office/powerpoint/2010/main" val="31057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E4B954B-F672-4D4A-BCD0-B838ABD4F8F2}" type="datetimeFigureOut">
              <a:rPr lang="el-GR" smtClean="0"/>
              <a:pPr/>
              <a:t>4/5/2020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4A5ED7D-5E84-4AE3-827E-6477B7F69F19}" type="slidenum">
              <a:rPr lang="el-GR" smtClean="0"/>
              <a:pPr/>
              <a:t>‹#›</a:t>
            </a:fld>
            <a:endParaRPr lang="el-GR"/>
          </a:p>
        </p:txBody>
      </p:sp>
    </p:spTree>
    <p:extLst>
      <p:ext uri="{BB962C8B-B14F-4D97-AF65-F5344CB8AC3E}">
        <p14:creationId xmlns:p14="http://schemas.microsoft.com/office/powerpoint/2010/main" val="44807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E4B954B-F672-4D4A-BCD0-B838ABD4F8F2}" type="datetimeFigureOut">
              <a:rPr lang="el-GR" smtClean="0"/>
              <a:pPr/>
              <a:t>4/5/2020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4A5ED7D-5E84-4AE3-827E-6477B7F69F19}" type="slidenum">
              <a:rPr lang="el-GR" smtClean="0"/>
              <a:pPr/>
              <a:t>‹#›</a:t>
            </a:fld>
            <a:endParaRPr lang="el-GR"/>
          </a:p>
        </p:txBody>
      </p:sp>
    </p:spTree>
    <p:extLst>
      <p:ext uri="{BB962C8B-B14F-4D97-AF65-F5344CB8AC3E}">
        <p14:creationId xmlns:p14="http://schemas.microsoft.com/office/powerpoint/2010/main" val="154915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B954B-F672-4D4A-BCD0-B838ABD4F8F2}" type="datetimeFigureOut">
              <a:rPr lang="el-GR" smtClean="0"/>
              <a:pPr/>
              <a:t>4/5/2020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5ED7D-5E84-4AE3-827E-6477B7F69F19}" type="slidenum">
              <a:rPr lang="el-GR" smtClean="0"/>
              <a:pPr/>
              <a:t>‹#›</a:t>
            </a:fld>
            <a:endParaRPr lang="el-GR"/>
          </a:p>
        </p:txBody>
      </p:sp>
    </p:spTree>
    <p:extLst>
      <p:ext uri="{BB962C8B-B14F-4D97-AF65-F5344CB8AC3E}">
        <p14:creationId xmlns:p14="http://schemas.microsoft.com/office/powerpoint/2010/main" val="3978150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0" y="5301208"/>
            <a:ext cx="9144000" cy="1202510"/>
          </a:xfrm>
          <a:prstGeom prst="rect">
            <a:avLst/>
          </a:prstGeom>
          <a:gradFill flip="none" rotWithShape="1">
            <a:gsLst>
              <a:gs pos="0">
                <a:srgbClr val="FFE69F">
                  <a:shade val="30000"/>
                  <a:satMod val="115000"/>
                </a:srgbClr>
              </a:gs>
              <a:gs pos="50000">
                <a:srgbClr val="FFE69F">
                  <a:shade val="67500"/>
                  <a:satMod val="115000"/>
                </a:srgbClr>
              </a:gs>
              <a:gs pos="100000">
                <a:srgbClr val="FFE69F">
                  <a:shade val="100000"/>
                  <a:satMod val="115000"/>
                </a:srgbClr>
              </a:gs>
            </a:gsLst>
            <a:path path="circle">
              <a:fillToRect r="100000" b="100000"/>
            </a:path>
            <a:tileRect l="-100000" t="-100000"/>
          </a:gradFill>
          <a:ln w="9525" cap="flat">
            <a:noFill/>
            <a:round/>
            <a:headEnd/>
            <a:tailEnd/>
          </a:ln>
          <a:effectLst/>
        </p:spPr>
        <p:txBody>
          <a:bodyPr wrap="square" lIns="90000" tIns="46800" rIns="90000" bIns="46800">
            <a:spAutoFit/>
          </a:bodyPr>
          <a:lstStyle/>
          <a:p>
            <a:pPr marL="342900" indent="-341313" algn="ctr">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a:solidFill>
                  <a:schemeClr val="accent2">
                    <a:lumMod val="75000"/>
                  </a:schemeClr>
                </a:solidFill>
              </a:rPr>
              <a:t>Δες τον πίνακα που περιγράφει πώς εκτιμούν οι επιστήμονες τη μεταβολή του αριθμού των ανθρώπων από το 1650 έως σήμερα (κανείς δε γνωρίζει με ακρίβεια τον αριθμό τους) και κάνε ένα γράφημα το οποίο θα παρουσιάζει την εξέλιξη του πληθυσμού της Γης σ' αυτό το διάστημα.</a:t>
            </a:r>
          </a:p>
        </p:txBody>
      </p:sp>
      <p:pic>
        <p:nvPicPr>
          <p:cNvPr id="5123" name="Picture 3"/>
          <p:cNvPicPr>
            <a:picLocks noChangeAspect="1" noChangeArrowheads="1"/>
          </p:cNvPicPr>
          <p:nvPr/>
        </p:nvPicPr>
        <p:blipFill>
          <a:blip r:embed="rId3" cstate="print"/>
          <a:srcRect/>
          <a:stretch>
            <a:fillRect/>
          </a:stretch>
        </p:blipFill>
        <p:spPr bwMode="auto">
          <a:xfrm>
            <a:off x="3275856" y="878568"/>
            <a:ext cx="5868144" cy="4248472"/>
          </a:xfrm>
          <a:prstGeom prst="rect">
            <a:avLst/>
          </a:prstGeom>
          <a:noFill/>
          <a:ln w="9525" cap="flat">
            <a:noFill/>
            <a:round/>
            <a:headEnd/>
            <a:tailEnd/>
          </a:ln>
          <a:effectLst/>
        </p:spPr>
      </p:pic>
      <p:sp>
        <p:nvSpPr>
          <p:cNvPr id="5124" name="Text Box 4"/>
          <p:cNvSpPr txBox="1">
            <a:spLocks noChangeArrowheads="1"/>
          </p:cNvSpPr>
          <p:nvPr/>
        </p:nvSpPr>
        <p:spPr bwMode="auto">
          <a:xfrm>
            <a:off x="0" y="5283568"/>
            <a:ext cx="9144000" cy="1202510"/>
          </a:xfrm>
          <a:prstGeom prst="rect">
            <a:avLst/>
          </a:prstGeom>
          <a:gradFill flip="none" rotWithShape="1">
            <a:gsLst>
              <a:gs pos="0">
                <a:srgbClr val="FFE69F">
                  <a:shade val="30000"/>
                  <a:satMod val="115000"/>
                </a:srgbClr>
              </a:gs>
              <a:gs pos="50000">
                <a:srgbClr val="FFE69F">
                  <a:shade val="67500"/>
                  <a:satMod val="115000"/>
                </a:srgbClr>
              </a:gs>
              <a:gs pos="100000">
                <a:srgbClr val="FFE69F">
                  <a:shade val="100000"/>
                  <a:satMod val="115000"/>
                </a:srgbClr>
              </a:gs>
            </a:gsLst>
            <a:lin ang="13500000" scaled="1"/>
            <a:tileRect/>
          </a:gradFill>
          <a:ln w="9525" cap="flat">
            <a:noFill/>
            <a:round/>
            <a:headEnd/>
            <a:tailEnd/>
          </a:ln>
          <a:effectLst/>
        </p:spPr>
        <p:txBody>
          <a:bodyPr wrap="square" lIns="90000" tIns="46800" rIns="90000" bIns="46800">
            <a:spAutoFit/>
          </a:bodyPr>
          <a:lstStyle/>
          <a:p>
            <a:pPr marL="342900" indent="-341313">
              <a:buClrTx/>
              <a:buFont typeface="Wingdings" pitchFamily="2" charset="2"/>
              <a:buChar char="Ø"/>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a:solidFill>
                  <a:schemeClr val="accent2">
                    <a:lumMod val="75000"/>
                  </a:schemeClr>
                </a:solidFill>
              </a:rPr>
              <a:t>Σχολίασε το </a:t>
            </a:r>
            <a:r>
              <a:rPr lang="el-GR" b="1" baseline="0" dirty="0" smtClean="0">
                <a:solidFill>
                  <a:schemeClr val="accent2">
                    <a:lumMod val="75000"/>
                  </a:schemeClr>
                </a:solidFill>
              </a:rPr>
              <a:t>γράφημα (σελ 90 του σχολικού βιβλίου):</a:t>
            </a:r>
            <a:endParaRPr lang="el-GR" b="1" baseline="0" dirty="0">
              <a:solidFill>
                <a:schemeClr val="accent2">
                  <a:lumMod val="75000"/>
                </a:schemeClr>
              </a:solidFill>
            </a:endParaRPr>
          </a:p>
          <a:p>
            <a:pPr marL="342900" indent="-341313">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smtClean="0">
                <a:solidFill>
                  <a:schemeClr val="accent2">
                    <a:lumMod val="75000"/>
                  </a:schemeClr>
                </a:solidFill>
              </a:rPr>
              <a:t>	Η </a:t>
            </a:r>
            <a:r>
              <a:rPr lang="el-GR" b="1" baseline="0" dirty="0">
                <a:solidFill>
                  <a:schemeClr val="accent2">
                    <a:lumMod val="75000"/>
                  </a:schemeClr>
                </a:solidFill>
              </a:rPr>
              <a:t>αύξηση του πληθυσμού της Γης υπήρξε ομαλή ή παρουσιάζει έντονες μεταβολές σε κάποιο σημείο του γραφήματος; Σε ποια έτη εντοπίζεις, μέσα από το γράφημα σου, την απότομη αύξηση του πληθυσμού της Γης;</a:t>
            </a:r>
          </a:p>
        </p:txBody>
      </p:sp>
      <p:pic>
        <p:nvPicPr>
          <p:cNvPr id="13" name="Picture 2"/>
          <p:cNvPicPr>
            <a:picLocks noChangeAspect="1" noChangeArrowheads="1"/>
          </p:cNvPicPr>
          <p:nvPr/>
        </p:nvPicPr>
        <p:blipFill>
          <a:blip r:embed="rId4" cstate="print"/>
          <a:srcRect/>
          <a:stretch>
            <a:fillRect/>
          </a:stretch>
        </p:blipFill>
        <p:spPr bwMode="auto">
          <a:xfrm>
            <a:off x="2483768" y="0"/>
            <a:ext cx="4320480" cy="970742"/>
          </a:xfrm>
          <a:prstGeom prst="rect">
            <a:avLst/>
          </a:prstGeom>
          <a:ln>
            <a:solidFill>
              <a:srgbClr val="FFAFAF"/>
            </a:solidFill>
          </a:ln>
          <a:effectLst>
            <a:innerShdw blurRad="63500" dist="50800" dir="10800000">
              <a:prstClr val="black">
                <a:alpha val="50000"/>
              </a:prstClr>
            </a:innerShdw>
            <a:softEdge rad="112500"/>
          </a:effectLst>
        </p:spPr>
      </p:pic>
      <p:graphicFrame>
        <p:nvGraphicFramePr>
          <p:cNvPr id="14" name="13 - Πίνακας"/>
          <p:cNvGraphicFramePr>
            <a:graphicFrameLocks noGrp="1"/>
          </p:cNvGraphicFramePr>
          <p:nvPr>
            <p:extLst>
              <p:ext uri="{D42A27DB-BD31-4B8C-83A1-F6EECF244321}">
                <p14:modId xmlns:p14="http://schemas.microsoft.com/office/powerpoint/2010/main" val="3038066074"/>
              </p:ext>
            </p:extLst>
          </p:nvPr>
        </p:nvGraphicFramePr>
        <p:xfrm>
          <a:off x="0" y="1196752"/>
          <a:ext cx="3239344" cy="3733800"/>
        </p:xfrm>
        <a:graphic>
          <a:graphicData uri="http://schemas.openxmlformats.org/drawingml/2006/table">
            <a:tbl>
              <a:tblPr>
                <a:effectLst>
                  <a:outerShdw blurRad="50800" dist="177800" dir="2700000" algn="tl" rotWithShape="0">
                    <a:srgbClr val="FFC000">
                      <a:alpha val="40000"/>
                    </a:srgbClr>
                  </a:outerShdw>
                </a:effectLst>
              </a:tblPr>
              <a:tblGrid>
                <a:gridCol w="1403648"/>
                <a:gridCol w="1835696"/>
              </a:tblGrid>
              <a:tr h="596730">
                <a:tc>
                  <a:txBody>
                    <a:bodyPr/>
                    <a:lstStyle/>
                    <a:p>
                      <a:pPr algn="ctr"/>
                      <a:r>
                        <a:rPr lang="el-GR" sz="2000" b="1" dirty="0" smtClean="0">
                          <a:latin typeface="+mn-lt"/>
                        </a:rPr>
                        <a:t>ΕΤΟΣ</a:t>
                      </a:r>
                      <a:endParaRPr lang="el-GR" sz="2000" dirty="0">
                        <a:latin typeface="+mn-lt"/>
                      </a:endParaRPr>
                    </a:p>
                  </a:txBody>
                  <a:tcPr marL="19050" marR="19050" marT="19050" marB="19050" anchor="ctr">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b="1" dirty="0">
                          <a:latin typeface="+mn-lt"/>
                        </a:rPr>
                        <a:t>ΠΛΗΘ</a:t>
                      </a:r>
                      <a:r>
                        <a:rPr lang="en-US" sz="2000" b="1" dirty="0">
                          <a:latin typeface="+mn-lt"/>
                        </a:rPr>
                        <a:t>Y</a:t>
                      </a:r>
                      <a:r>
                        <a:rPr lang="el-GR" sz="2000" b="1" dirty="0">
                          <a:latin typeface="+mn-lt"/>
                        </a:rPr>
                        <a:t>ΣΜΟΣ (περίπου)</a:t>
                      </a:r>
                      <a:endParaRPr lang="el-GR" sz="2000" dirty="0">
                        <a:latin typeface="+mn-lt"/>
                      </a:endParaRPr>
                    </a:p>
                  </a:txBody>
                  <a:tcPr marL="19050" marR="19050" marT="19050" marB="19050" anchor="ctr">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1650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500.000.000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1804</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1.000.000.000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1930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2.000.000.000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1960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3.000.000.000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1980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4.000.000.000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1990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5.000.000.000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2000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6.000.000.000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a:latin typeface="+mn-lt"/>
                        </a:rPr>
                        <a:t>2010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smtClean="0">
                          <a:latin typeface="+mn-lt"/>
                        </a:rPr>
                        <a:t>6.500.000.000</a:t>
                      </a:r>
                      <a:endParaRPr lang="el-GR" sz="2000" dirty="0">
                        <a:latin typeface="+mn-lt"/>
                      </a:endParaRP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r>
                        <a:rPr lang="el-GR" sz="2000">
                          <a:latin typeface="+mn-lt"/>
                        </a:rPr>
                        <a:t>(πρόβλεψη)</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99"/>
                    </a:solidFill>
                  </a:tcPr>
                </a:tc>
                <a:tc>
                  <a:txBody>
                    <a:bodyPr/>
                    <a:lstStyle/>
                    <a:p>
                      <a:r>
                        <a:rPr lang="el-GR" sz="2000" dirty="0">
                          <a:latin typeface="+mn-lt"/>
                        </a:rPr>
                        <a:t> </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solidFill>
                      <a:srgbClr val="FFFF99"/>
                    </a:solidFill>
                  </a:tcPr>
                </a:tc>
              </a:tr>
            </a:tbl>
          </a:graphicData>
        </a:graphic>
      </p:graphicFrame>
      <p:sp>
        <p:nvSpPr>
          <p:cNvPr id="15" name="Text Box 3"/>
          <p:cNvSpPr txBox="1">
            <a:spLocks noChangeArrowheads="1"/>
          </p:cNvSpPr>
          <p:nvPr/>
        </p:nvSpPr>
        <p:spPr bwMode="auto">
          <a:xfrm>
            <a:off x="0" y="6453337"/>
            <a:ext cx="9144000" cy="371513"/>
          </a:xfrm>
          <a:prstGeom prst="rect">
            <a:avLst/>
          </a:prstGeom>
          <a:gradFill flip="none" rotWithShape="1">
            <a:gsLst>
              <a:gs pos="0">
                <a:srgbClr val="FFE69F">
                  <a:shade val="30000"/>
                  <a:satMod val="115000"/>
                </a:srgbClr>
              </a:gs>
              <a:gs pos="50000">
                <a:srgbClr val="FFE69F">
                  <a:shade val="67500"/>
                  <a:satMod val="115000"/>
                </a:srgbClr>
              </a:gs>
              <a:gs pos="100000">
                <a:srgbClr val="FFE69F">
                  <a:shade val="100000"/>
                  <a:satMod val="115000"/>
                </a:srgbClr>
              </a:gs>
            </a:gsLst>
            <a:path path="circle">
              <a:fillToRect t="100000" r="100000"/>
            </a:path>
            <a:tileRect l="-100000" b="-100000"/>
          </a:gradFill>
          <a:ln w="9525" cap="flat">
            <a:noFill/>
            <a:round/>
            <a:headEnd/>
            <a:tailEnd/>
          </a:ln>
          <a:effectLst/>
        </p:spPr>
        <p:txBody>
          <a:bodyPr wrap="square" lIns="90000" tIns="46800" rIns="90000" bIns="46800">
            <a:spAutoFit/>
          </a:bodyPr>
          <a:lstStyle/>
          <a:p>
            <a:pPr marL="341313" indent="-341313">
              <a:buClr>
                <a:srgbClr val="333399"/>
              </a:buClr>
              <a:buSzPct val="130000"/>
              <a:tabLst>
                <a:tab pos="1255713" algn="l"/>
                <a:tab pos="2170113" algn="l"/>
                <a:tab pos="3084513" algn="l"/>
                <a:tab pos="3998913" algn="l"/>
                <a:tab pos="4913313" algn="l"/>
                <a:tab pos="5827713" algn="l"/>
                <a:tab pos="6742113" algn="l"/>
                <a:tab pos="7656513" algn="l"/>
                <a:tab pos="8570913" algn="l"/>
                <a:tab pos="9485313" algn="l"/>
                <a:tab pos="10399713" algn="l"/>
              </a:tabLst>
            </a:pPr>
            <a:r>
              <a:rPr lang="el-GR" b="1" dirty="0" smtClean="0">
                <a:solidFill>
                  <a:srgbClr val="0070C0"/>
                </a:solidFill>
              </a:rPr>
              <a:t>Απάντηση: </a:t>
            </a:r>
            <a:r>
              <a:rPr lang="el-GR" b="1" dirty="0" smtClean="0">
                <a:solidFill>
                  <a:schemeClr val="accent3">
                    <a:lumMod val="50000"/>
                  </a:schemeClr>
                </a:solidFill>
              </a:rPr>
              <a:t>Παρουσιάζει διακυμάνσεις. Απότομη αύξηση υπάρχει το 1804 και 1980  </a:t>
            </a:r>
            <a:endParaRPr lang="el-GR" b="1" baseline="0" dirty="0">
              <a:solidFill>
                <a:schemeClr val="accent3">
                  <a:lumMod val="50000"/>
                </a:schemeClr>
              </a:solidFill>
            </a:endParaRPr>
          </a:p>
        </p:txBody>
      </p:sp>
      <p:sp>
        <p:nvSpPr>
          <p:cNvPr id="2" name="Βέλος προς τα κάτω 1"/>
          <p:cNvSpPr/>
          <p:nvPr/>
        </p:nvSpPr>
        <p:spPr>
          <a:xfrm>
            <a:off x="4572000" y="3409950"/>
            <a:ext cx="228600" cy="1000125"/>
          </a:xfrm>
          <a:prstGeom prst="down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928" y="2598738"/>
            <a:ext cx="29210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linds(horizontal)">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15"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3716338"/>
            <a:ext cx="9144000" cy="925511"/>
          </a:xfrm>
          <a:prstGeom prst="rect">
            <a:avLst/>
          </a:prstGeom>
          <a:noFill/>
          <a:ln w="9525" cap="flat">
            <a:noFill/>
            <a:round/>
            <a:headEnd/>
            <a:tailEnd/>
          </a:ln>
          <a:effectLst/>
        </p:spPr>
        <p:txBody>
          <a:bodyPr lIns="90000" tIns="46800" rIns="90000" bIns="46800">
            <a:spAutoFit/>
          </a:bodyPr>
          <a:lstStyle/>
          <a:p>
            <a:pPr marL="342900" indent="-341313" algn="ctr">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smtClean="0">
                <a:solidFill>
                  <a:srgbClr val="C00000"/>
                </a:solidFill>
                <a:effectLst>
                  <a:outerShdw blurRad="38100" dist="38100" dir="2700000" algn="tl">
                    <a:srgbClr val="000000">
                      <a:alpha val="43137"/>
                    </a:srgbClr>
                  </a:outerShdw>
                </a:effectLst>
              </a:rPr>
              <a:t>Μπορεί </a:t>
            </a:r>
            <a:r>
              <a:rPr lang="el-GR" b="1" baseline="0" dirty="0">
                <a:solidFill>
                  <a:srgbClr val="C00000"/>
                </a:solidFill>
                <a:effectLst>
                  <a:outerShdw blurRad="38100" dist="38100" dir="2700000" algn="tl">
                    <a:srgbClr val="000000">
                      <a:alpha val="43137"/>
                    </a:srgbClr>
                  </a:outerShdw>
                </a:effectLst>
              </a:rPr>
              <a:t>να διατυπωθεί μια πρόβλεψη σχετικά με την αύξηση ή τη μείωση του πληθυσμού μιας χώρας. </a:t>
            </a:r>
            <a:endParaRPr lang="el-GR" b="1" baseline="0" dirty="0" smtClean="0">
              <a:solidFill>
                <a:srgbClr val="C00000"/>
              </a:solidFill>
              <a:effectLst>
                <a:outerShdw blurRad="38100" dist="38100" dir="2700000" algn="tl">
                  <a:srgbClr val="000000">
                    <a:alpha val="43137"/>
                  </a:srgbClr>
                </a:outerShdw>
              </a:effectLst>
            </a:endParaRPr>
          </a:p>
          <a:p>
            <a:pPr marL="342900" indent="-341313" algn="ctr">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smtClean="0">
                <a:solidFill>
                  <a:schemeClr val="accent1">
                    <a:lumMod val="75000"/>
                  </a:schemeClr>
                </a:solidFill>
              </a:rPr>
              <a:t>Για </a:t>
            </a:r>
            <a:r>
              <a:rPr lang="el-GR" b="1" baseline="0" dirty="0">
                <a:solidFill>
                  <a:schemeClr val="accent1">
                    <a:lumMod val="75000"/>
                  </a:schemeClr>
                </a:solidFill>
              </a:rPr>
              <a:t>να γίνει αυτό, συλλέγονται και μελετώνται στοιχεία σχετικά με:</a:t>
            </a:r>
          </a:p>
        </p:txBody>
      </p:sp>
      <p:sp>
        <p:nvSpPr>
          <p:cNvPr id="7170" name="Rectangle 2"/>
          <p:cNvSpPr>
            <a:spLocks noChangeArrowheads="1"/>
          </p:cNvSpPr>
          <p:nvPr/>
        </p:nvSpPr>
        <p:spPr bwMode="auto">
          <a:xfrm>
            <a:off x="0" y="0"/>
            <a:ext cx="9001125" cy="404813"/>
          </a:xfrm>
          <a:prstGeom prst="rect">
            <a:avLst/>
          </a:prstGeom>
          <a:noFill/>
          <a:ln w="9525" cap="flat">
            <a:noFill/>
            <a:round/>
            <a:headEnd/>
            <a:tailEnd/>
          </a:ln>
          <a:effectLst/>
        </p:spPr>
        <p:txBody>
          <a:bodyPr lIns="90000" tIns="46800" rIns="90000" bIns="46800" anchor="ctr"/>
          <a:lstStyle/>
          <a:p>
            <a:pPr algn="ctr">
              <a:spcBef>
                <a:spcPct val="0"/>
              </a:spcBef>
              <a:buClr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l-GR" sz="4400" baseline="0" dirty="0">
              <a:solidFill>
                <a:srgbClr val="000000"/>
              </a:solidFill>
              <a:latin typeface="Arial" charset="0"/>
            </a:endParaRPr>
          </a:p>
        </p:txBody>
      </p:sp>
      <p:sp>
        <p:nvSpPr>
          <p:cNvPr id="7173" name="Text Box 5"/>
          <p:cNvSpPr txBox="1">
            <a:spLocks noChangeArrowheads="1"/>
          </p:cNvSpPr>
          <p:nvPr/>
        </p:nvSpPr>
        <p:spPr bwMode="auto">
          <a:xfrm>
            <a:off x="866888" y="5084763"/>
            <a:ext cx="3563938" cy="101784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indent="1588" algn="ctr">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sz="2000" b="1" baseline="0" dirty="0" smtClean="0">
                <a:solidFill>
                  <a:srgbClr val="333399"/>
                </a:solidFill>
              </a:rPr>
              <a:t>Το </a:t>
            </a:r>
            <a:r>
              <a:rPr lang="el-GR" sz="2000" b="1" baseline="0" dirty="0">
                <a:solidFill>
                  <a:srgbClr val="333399"/>
                </a:solidFill>
              </a:rPr>
              <a:t>ποσοστό των γεννήσεων ανά 1.000 άτομα </a:t>
            </a:r>
            <a:endParaRPr lang="el-GR" sz="2000" b="1" baseline="0" dirty="0" smtClean="0">
              <a:solidFill>
                <a:srgbClr val="333399"/>
              </a:solidFill>
            </a:endParaRPr>
          </a:p>
          <a:p>
            <a:pPr indent="1588" algn="ctr">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sz="2000" b="1" baseline="0" dirty="0" smtClean="0">
                <a:solidFill>
                  <a:srgbClr val="C00000"/>
                </a:solidFill>
              </a:rPr>
              <a:t>γεννητικότητα</a:t>
            </a:r>
            <a:endParaRPr lang="el-GR" sz="2000" dirty="0">
              <a:solidFill>
                <a:srgbClr val="C00000"/>
              </a:solidFill>
            </a:endParaRPr>
          </a:p>
        </p:txBody>
      </p:sp>
      <p:sp>
        <p:nvSpPr>
          <p:cNvPr id="7174" name="Text Box 6"/>
          <p:cNvSpPr txBox="1">
            <a:spLocks noChangeArrowheads="1"/>
          </p:cNvSpPr>
          <p:nvPr/>
        </p:nvSpPr>
        <p:spPr bwMode="auto">
          <a:xfrm>
            <a:off x="4782679" y="5084763"/>
            <a:ext cx="3097213" cy="101784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0000" tIns="46800" rIns="90000" bIns="46800">
            <a:spAutoFit/>
          </a:bodyPr>
          <a:lstStyle/>
          <a:p>
            <a:pPr algn="ctr">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sz="2000" b="1" baseline="0" dirty="0">
                <a:solidFill>
                  <a:srgbClr val="333399"/>
                </a:solidFill>
              </a:rPr>
              <a:t>Το ποσοστό των θανάτων ανά 1.000 άτομα </a:t>
            </a:r>
            <a:r>
              <a:rPr lang="el-GR" sz="2000" b="1" baseline="0" dirty="0" smtClean="0">
                <a:solidFill>
                  <a:srgbClr val="C00000"/>
                </a:solidFill>
              </a:rPr>
              <a:t>θνησιμότητα</a:t>
            </a:r>
            <a:endParaRPr lang="el-GR" sz="2000" dirty="0">
              <a:solidFill>
                <a:srgbClr val="C00000"/>
              </a:solidFill>
            </a:endParaRPr>
          </a:p>
        </p:txBody>
      </p:sp>
      <p:sp>
        <p:nvSpPr>
          <p:cNvPr id="2" name="TextBox 1"/>
          <p:cNvSpPr txBox="1"/>
          <p:nvPr/>
        </p:nvSpPr>
        <p:spPr>
          <a:xfrm>
            <a:off x="1325104" y="202406"/>
            <a:ext cx="6915150" cy="461665"/>
          </a:xfrm>
          <a:prstGeom prst="rect">
            <a:avLst/>
          </a:prstGeom>
          <a:noFill/>
        </p:spPr>
        <p:txBody>
          <a:bodyPr wrap="square" rtlCol="0">
            <a:spAutoFit/>
          </a:bodyPr>
          <a:lstStyle/>
          <a:p>
            <a:r>
              <a:rPr lang="el-GR" sz="2400" b="1" dirty="0" smtClean="0">
                <a:solidFill>
                  <a:srgbClr val="C00000"/>
                </a:solidFill>
              </a:rPr>
              <a:t>Η χρησιμότητα της δημογραφίας…..</a:t>
            </a:r>
            <a:endParaRPr lang="el-GR" sz="2400" b="1" dirty="0">
              <a:solidFill>
                <a:srgbClr val="C0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888" y="957943"/>
            <a:ext cx="3576638" cy="26790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971" y="1143000"/>
            <a:ext cx="3435804" cy="2181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Επτάγωνο 2"/>
          <p:cNvSpPr/>
          <p:nvPr/>
        </p:nvSpPr>
        <p:spPr>
          <a:xfrm>
            <a:off x="204900" y="2877591"/>
            <a:ext cx="542925" cy="578644"/>
          </a:xfrm>
          <a:prstGeom prst="heptag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l-G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iterate type="lt">
                                    <p:tmPct val="0"/>
                                  </p:iterate>
                                  <p:childTnLst>
                                    <p:set>
                                      <p:cBhvr>
                                        <p:cTn id="11" dur="1" fill="hold">
                                          <p:stCondLst>
                                            <p:cond delay="0"/>
                                          </p:stCondLst>
                                        </p:cTn>
                                        <p:tgtEl>
                                          <p:spTgt spid="7169"/>
                                        </p:tgtEl>
                                        <p:attrNameLst>
                                          <p:attrName>style.visibility</p:attrName>
                                        </p:attrNameLst>
                                      </p:cBhvr>
                                      <p:to>
                                        <p:strVal val="visible"/>
                                      </p:to>
                                    </p:set>
                                    <p:animEffect transition="in" filter="blinds(horizontal)">
                                      <p:cBhvr>
                                        <p:cTn id="12" dur="500"/>
                                        <p:tgtEl>
                                          <p:spTgt spid="71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iterate type="lt">
                                    <p:tmPct val="0"/>
                                  </p:iterate>
                                  <p:childTnLst>
                                    <p:set>
                                      <p:cBhvr>
                                        <p:cTn id="16" dur="1" fill="hold">
                                          <p:stCondLst>
                                            <p:cond delay="0"/>
                                          </p:stCondLst>
                                        </p:cTn>
                                        <p:tgtEl>
                                          <p:spTgt spid="7173"/>
                                        </p:tgtEl>
                                        <p:attrNameLst>
                                          <p:attrName>style.visibility</p:attrName>
                                        </p:attrNameLst>
                                      </p:cBhvr>
                                      <p:to>
                                        <p:strVal val="visible"/>
                                      </p:to>
                                    </p:set>
                                    <p:animEffect transition="in" filter="blinds(horizontal)">
                                      <p:cBhvr>
                                        <p:cTn id="17" dur="500"/>
                                        <p:tgtEl>
                                          <p:spTgt spid="7173"/>
                                        </p:tgtEl>
                                      </p:cBhvr>
                                    </p:animEffect>
                                  </p:childTnLst>
                                </p:cTn>
                              </p:par>
                              <p:par>
                                <p:cTn id="18" presetID="16" presetClass="entr" presetSubtype="21" fill="hold" nodeType="withEffect">
                                  <p:stCondLst>
                                    <p:cond delay="0"/>
                                  </p:stCondLst>
                                  <p:childTnLst>
                                    <p:set>
                                      <p:cBhvr>
                                        <p:cTn id="19" dur="1" fill="hold">
                                          <p:stCondLst>
                                            <p:cond delay="0"/>
                                          </p:stCondLst>
                                        </p:cTn>
                                        <p:tgtEl>
                                          <p:spTgt spid="4099"/>
                                        </p:tgtEl>
                                        <p:attrNameLst>
                                          <p:attrName>style.visibility</p:attrName>
                                        </p:attrNameLst>
                                      </p:cBhvr>
                                      <p:to>
                                        <p:strVal val="visible"/>
                                      </p:to>
                                    </p:set>
                                    <p:animEffect transition="in" filter="barn(inVertical)">
                                      <p:cBhvr>
                                        <p:cTn id="20" dur="500"/>
                                        <p:tgtEl>
                                          <p:spTgt spid="409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iterate type="lt">
                                    <p:tmPct val="0"/>
                                  </p:iterate>
                                  <p:childTnLst>
                                    <p:set>
                                      <p:cBhvr>
                                        <p:cTn id="24" dur="1" fill="hold">
                                          <p:stCondLst>
                                            <p:cond delay="0"/>
                                          </p:stCondLst>
                                        </p:cTn>
                                        <p:tgtEl>
                                          <p:spTgt spid="7174"/>
                                        </p:tgtEl>
                                        <p:attrNameLst>
                                          <p:attrName>style.visibility</p:attrName>
                                        </p:attrNameLst>
                                      </p:cBhvr>
                                      <p:to>
                                        <p:strVal val="visible"/>
                                      </p:to>
                                    </p:set>
                                    <p:animEffect transition="in" filter="blinds(horizontal)">
                                      <p:cBhvr>
                                        <p:cTn id="25" dur="500"/>
                                        <p:tgtEl>
                                          <p:spTgt spid="7174"/>
                                        </p:tgtEl>
                                      </p:cBhvr>
                                    </p:animEffect>
                                  </p:childTnLst>
                                </p:cTn>
                              </p:par>
                              <p:par>
                                <p:cTn id="26" presetID="16" presetClass="entr" presetSubtype="21"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barn(inVertical)">
                                      <p:cBhvr>
                                        <p:cTn id="2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802804"/>
            <a:ext cx="9144000" cy="1325620"/>
          </a:xfrm>
          <a:prstGeom prst="rect">
            <a:avLst/>
          </a:prstGeom>
          <a:ln>
            <a:headEnd/>
            <a:tailEnd/>
          </a:ln>
        </p:spPr>
        <p:style>
          <a:lnRef idx="1">
            <a:schemeClr val="dk1"/>
          </a:lnRef>
          <a:fillRef idx="2">
            <a:schemeClr val="dk1"/>
          </a:fillRef>
          <a:effectRef idx="1">
            <a:schemeClr val="dk1"/>
          </a:effectRef>
          <a:fontRef idx="minor">
            <a:schemeClr val="dk1"/>
          </a:fontRef>
        </p:style>
        <p:txBody>
          <a:bodyPr lIns="90000" tIns="46800" rIns="90000" bIns="46800">
            <a:spAutoFit/>
          </a:bodyPr>
          <a:lstStyle/>
          <a:p>
            <a:pPr marL="1587" algn="ctr">
              <a:buClrTx/>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sz="2000" baseline="0" dirty="0" smtClean="0">
                <a:solidFill>
                  <a:srgbClr val="002060"/>
                </a:solidFill>
              </a:rPr>
              <a:t>Ας </a:t>
            </a:r>
            <a:r>
              <a:rPr lang="el-GR" sz="2000" baseline="0" dirty="0">
                <a:solidFill>
                  <a:srgbClr val="002060"/>
                </a:solidFill>
              </a:rPr>
              <a:t>υποθέσουμε ότι δουλεύεις στη Στατιστική Υπηρεσία του Ο.Η.Ε. Θα μπορούσες να προβλέψεις αν θα αυξηθεί ή θα μειωθεί ο πληθυσμός των παραπάνω χωρών με κριτήριο το ποσοστό των γεννήσεων και των θανάτων ανά 1.000 άτομα</a:t>
            </a:r>
            <a:r>
              <a:rPr lang="el-GR" sz="2000" baseline="0" dirty="0" smtClean="0">
                <a:solidFill>
                  <a:srgbClr val="002060"/>
                </a:solidFill>
              </a:rPr>
              <a:t>;</a:t>
            </a:r>
          </a:p>
          <a:p>
            <a:pPr marL="1587" algn="ctr">
              <a:buClrTx/>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sz="2000" dirty="0" smtClean="0">
                <a:solidFill>
                  <a:srgbClr val="002060"/>
                </a:solidFill>
              </a:rPr>
              <a:t>(Σελίδα 91 σχολικού βιβλίου)</a:t>
            </a:r>
            <a:endParaRPr lang="el-GR" sz="2000" baseline="0" dirty="0">
              <a:solidFill>
                <a:srgbClr val="002060"/>
              </a:solidFill>
            </a:endParaRPr>
          </a:p>
        </p:txBody>
      </p:sp>
      <p:graphicFrame>
        <p:nvGraphicFramePr>
          <p:cNvPr id="13" name="12 - Πίνακας"/>
          <p:cNvGraphicFramePr>
            <a:graphicFrameLocks noGrp="1"/>
          </p:cNvGraphicFramePr>
          <p:nvPr>
            <p:extLst>
              <p:ext uri="{D42A27DB-BD31-4B8C-83A1-F6EECF244321}">
                <p14:modId xmlns:p14="http://schemas.microsoft.com/office/powerpoint/2010/main" val="774706749"/>
              </p:ext>
            </p:extLst>
          </p:nvPr>
        </p:nvGraphicFramePr>
        <p:xfrm>
          <a:off x="251520" y="2636912"/>
          <a:ext cx="5436096" cy="3168353"/>
        </p:xfrm>
        <a:graphic>
          <a:graphicData uri="http://schemas.openxmlformats.org/drawingml/2006/table">
            <a:tbl>
              <a:tblPr/>
              <a:tblGrid>
                <a:gridCol w="1812032"/>
                <a:gridCol w="1812032"/>
                <a:gridCol w="1812032"/>
              </a:tblGrid>
              <a:tr h="1180931">
                <a:tc>
                  <a:txBody>
                    <a:bodyPr/>
                    <a:lstStyle/>
                    <a:p>
                      <a:pPr algn="ctr"/>
                      <a:r>
                        <a:rPr lang="el-GR" sz="2000" b="1" dirty="0">
                          <a:solidFill>
                            <a:schemeClr val="tx1"/>
                          </a:solidFill>
                          <a:latin typeface="+mn-lt"/>
                        </a:rPr>
                        <a:t>Χώρα</a:t>
                      </a:r>
                    </a:p>
                  </a:txBody>
                  <a:tcPr marL="38100" marR="38100" marT="38100" marB="38100" anchor="ctr">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b="1" dirty="0">
                          <a:solidFill>
                            <a:schemeClr val="tx1"/>
                          </a:solidFill>
                          <a:latin typeface="+mn-lt"/>
                        </a:rPr>
                        <a:t>Ποσοστό γεννήσεων</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b="1" dirty="0">
                          <a:solidFill>
                            <a:schemeClr val="tx1"/>
                          </a:solidFill>
                          <a:latin typeface="+mn-lt"/>
                        </a:rPr>
                        <a:t>Ποσοστό θανάτων</a:t>
                      </a:r>
                    </a:p>
                  </a:txBody>
                  <a:tcPr marL="38100" marR="38100" marT="38100" marB="38100" anchor="ctr">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solidFill>
                      <a:srgbClr val="FFFF99"/>
                    </a:solidFill>
                  </a:tcPr>
                </a:tc>
              </a:tr>
              <a:tr h="662474">
                <a:tc>
                  <a:txBody>
                    <a:bodyPr/>
                    <a:lstStyle/>
                    <a:p>
                      <a:pPr algn="ctr"/>
                      <a:r>
                        <a:rPr lang="el-GR" sz="2000" b="1" dirty="0">
                          <a:solidFill>
                            <a:schemeClr val="tx1"/>
                          </a:solidFill>
                          <a:latin typeface="+mn-lt"/>
                        </a:rPr>
                        <a:t>Ελλάδα</a:t>
                      </a:r>
                    </a:p>
                  </a:txBody>
                  <a:tcPr marL="38100" marR="38100" marT="38100" marB="3810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b="1" dirty="0">
                          <a:solidFill>
                            <a:schemeClr val="tx1"/>
                          </a:solidFill>
                          <a:latin typeface="+mn-lt"/>
                        </a:rPr>
                        <a:t>9,6</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b="1" dirty="0">
                          <a:solidFill>
                            <a:schemeClr val="tx1"/>
                          </a:solidFill>
                          <a:latin typeface="+mn-lt"/>
                        </a:rPr>
                        <a:t>10,3</a:t>
                      </a:r>
                    </a:p>
                  </a:txBody>
                  <a:tcPr marL="38100" marR="38100" marT="38100" marB="3810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662474">
                <a:tc>
                  <a:txBody>
                    <a:bodyPr/>
                    <a:lstStyle/>
                    <a:p>
                      <a:pPr algn="ctr"/>
                      <a:r>
                        <a:rPr lang="el-GR" sz="2000" b="1">
                          <a:solidFill>
                            <a:schemeClr val="tx1"/>
                          </a:solidFill>
                          <a:latin typeface="+mn-lt"/>
                        </a:rPr>
                        <a:t>Αφγανιστάν</a:t>
                      </a:r>
                    </a:p>
                  </a:txBody>
                  <a:tcPr marL="38100" marR="38100" marT="38100" marB="3810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b="1" dirty="0">
                          <a:solidFill>
                            <a:schemeClr val="tx1"/>
                          </a:solidFill>
                          <a:latin typeface="+mn-lt"/>
                        </a:rPr>
                        <a:t>46,2</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b="1" dirty="0">
                          <a:solidFill>
                            <a:schemeClr val="tx1"/>
                          </a:solidFill>
                          <a:latin typeface="+mn-lt"/>
                        </a:rPr>
                        <a:t>19,6</a:t>
                      </a:r>
                    </a:p>
                  </a:txBody>
                  <a:tcPr marL="38100" marR="38100" marT="38100" marB="3810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662474">
                <a:tc>
                  <a:txBody>
                    <a:bodyPr/>
                    <a:lstStyle/>
                    <a:p>
                      <a:pPr algn="ctr"/>
                      <a:r>
                        <a:rPr lang="el-GR" sz="2000" b="1">
                          <a:solidFill>
                            <a:schemeClr val="tx1"/>
                          </a:solidFill>
                          <a:latin typeface="+mn-lt"/>
                        </a:rPr>
                        <a:t>Κίνα</a:t>
                      </a:r>
                    </a:p>
                  </a:txBody>
                  <a:tcPr marL="38100" marR="38100" marT="38100" marB="3810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99"/>
                    </a:solidFill>
                  </a:tcPr>
                </a:tc>
                <a:tc>
                  <a:txBody>
                    <a:bodyPr/>
                    <a:lstStyle/>
                    <a:p>
                      <a:pPr algn="ctr"/>
                      <a:r>
                        <a:rPr lang="el-GR" sz="2000" b="1" dirty="0">
                          <a:solidFill>
                            <a:schemeClr val="tx1"/>
                          </a:solidFill>
                          <a:latin typeface="+mn-lt"/>
                        </a:rPr>
                        <a:t>13,4</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99"/>
                    </a:solidFill>
                  </a:tcPr>
                </a:tc>
                <a:tc>
                  <a:txBody>
                    <a:bodyPr/>
                    <a:lstStyle/>
                    <a:p>
                      <a:pPr algn="ctr"/>
                      <a:r>
                        <a:rPr lang="el-GR" sz="2000" b="1" dirty="0">
                          <a:solidFill>
                            <a:schemeClr val="tx1"/>
                          </a:solidFill>
                          <a:latin typeface="+mn-lt"/>
                        </a:rPr>
                        <a:t>7,0</a:t>
                      </a:r>
                    </a:p>
                  </a:txBody>
                  <a:tcPr marL="38100" marR="38100" marT="38100" marB="3810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solidFill>
                      <a:srgbClr val="FFFF99"/>
                    </a:solidFill>
                  </a:tcPr>
                </a:tc>
              </a:tr>
            </a:tbl>
          </a:graphicData>
        </a:graphic>
      </p:graphicFrame>
      <p:sp>
        <p:nvSpPr>
          <p:cNvPr id="2" name="Οδοντωτό δεξιό βέλος 1"/>
          <p:cNvSpPr/>
          <p:nvPr/>
        </p:nvSpPr>
        <p:spPr>
          <a:xfrm>
            <a:off x="5810250" y="3914775"/>
            <a:ext cx="647700" cy="400050"/>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4559300"/>
            <a:ext cx="6953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5197475"/>
            <a:ext cx="6953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72250" y="3914775"/>
            <a:ext cx="2428875" cy="338554"/>
          </a:xfrm>
          <a:prstGeom prst="rect">
            <a:avLst/>
          </a:prstGeom>
          <a:noFill/>
        </p:spPr>
        <p:txBody>
          <a:bodyPr wrap="square" rtlCol="0">
            <a:spAutoFit/>
          </a:bodyPr>
          <a:lstStyle/>
          <a:p>
            <a:r>
              <a:rPr lang="el-GR" sz="1600" b="1" dirty="0" smtClean="0">
                <a:solidFill>
                  <a:srgbClr val="C00000"/>
                </a:solidFill>
              </a:rPr>
              <a:t>Μείωση με αργό ρυθμό</a:t>
            </a:r>
            <a:endParaRPr lang="el-GR" sz="1600" b="1" dirty="0">
              <a:solidFill>
                <a:srgbClr val="C00000"/>
              </a:solidFill>
            </a:endParaRPr>
          </a:p>
        </p:txBody>
      </p:sp>
      <p:sp>
        <p:nvSpPr>
          <p:cNvPr id="10" name="TextBox 9"/>
          <p:cNvSpPr txBox="1"/>
          <p:nvPr/>
        </p:nvSpPr>
        <p:spPr>
          <a:xfrm>
            <a:off x="6572250" y="4621798"/>
            <a:ext cx="2505075" cy="338554"/>
          </a:xfrm>
          <a:prstGeom prst="rect">
            <a:avLst/>
          </a:prstGeom>
          <a:noFill/>
        </p:spPr>
        <p:txBody>
          <a:bodyPr wrap="square" rtlCol="0">
            <a:spAutoFit/>
          </a:bodyPr>
          <a:lstStyle/>
          <a:p>
            <a:r>
              <a:rPr lang="el-GR" sz="1600" b="1" dirty="0" smtClean="0">
                <a:solidFill>
                  <a:srgbClr val="C00000"/>
                </a:solidFill>
              </a:rPr>
              <a:t>Αύξηση με γρήγορο ρυθμό</a:t>
            </a:r>
            <a:endParaRPr lang="el-GR" sz="1600" b="1" dirty="0">
              <a:solidFill>
                <a:srgbClr val="C00000"/>
              </a:solidFill>
            </a:endParaRPr>
          </a:p>
        </p:txBody>
      </p:sp>
      <p:sp>
        <p:nvSpPr>
          <p:cNvPr id="11" name="TextBox 10"/>
          <p:cNvSpPr txBox="1"/>
          <p:nvPr/>
        </p:nvSpPr>
        <p:spPr>
          <a:xfrm>
            <a:off x="6610349" y="5281196"/>
            <a:ext cx="2428875" cy="338554"/>
          </a:xfrm>
          <a:prstGeom prst="rect">
            <a:avLst/>
          </a:prstGeom>
          <a:noFill/>
        </p:spPr>
        <p:txBody>
          <a:bodyPr wrap="square" rtlCol="0">
            <a:spAutoFit/>
          </a:bodyPr>
          <a:lstStyle/>
          <a:p>
            <a:r>
              <a:rPr lang="el-GR" sz="1600" b="1" dirty="0" smtClean="0">
                <a:solidFill>
                  <a:srgbClr val="C00000"/>
                </a:solidFill>
              </a:rPr>
              <a:t>Φυσιολογική αύξηση</a:t>
            </a:r>
            <a:endParaRPr lang="el-GR" sz="1600" b="1" dirty="0">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barn(inVertical)">
                                      <p:cBhvr>
                                        <p:cTn id="20" dur="500"/>
                                        <p:tgtEl>
                                          <p:spTgt spid="512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barn(inVertical)">
                                      <p:cBhvr>
                                        <p:cTn id="28" dur="500"/>
                                        <p:tgtEl>
                                          <p:spTgt spid="51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9144000" cy="620713"/>
          </a:xfrm>
          <a:prstGeom prst="rect">
            <a:avLst/>
          </a:prstGeom>
          <a:noFill/>
          <a:ln w="9525" cap="flat">
            <a:noFill/>
            <a:round/>
            <a:headEnd/>
            <a:tailEnd/>
          </a:ln>
          <a:effectLst/>
        </p:spPr>
        <p:txBody>
          <a:bodyPr lIns="90000" tIns="46800" rIns="90000" bIns="46800" anchor="ctr"/>
          <a:lstStyle/>
          <a:p>
            <a:pPr algn="ctr">
              <a:spcBef>
                <a:spcPct val="0"/>
              </a:spcBef>
              <a:buClr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l-GR" sz="4400" baseline="0" dirty="0">
              <a:solidFill>
                <a:srgbClr val="000000"/>
              </a:solidFill>
              <a:latin typeface="Arial" charset="0"/>
            </a:endParaRPr>
          </a:p>
        </p:txBody>
      </p:sp>
      <p:sp>
        <p:nvSpPr>
          <p:cNvPr id="9" name="Επτάγωνο 8"/>
          <p:cNvSpPr/>
          <p:nvPr/>
        </p:nvSpPr>
        <p:spPr>
          <a:xfrm>
            <a:off x="885824" y="173404"/>
            <a:ext cx="542925" cy="578644"/>
          </a:xfrm>
          <a:prstGeom prst="heptag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el-G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extBox 1"/>
          <p:cNvSpPr txBox="1"/>
          <p:nvPr/>
        </p:nvSpPr>
        <p:spPr>
          <a:xfrm>
            <a:off x="1157287" y="278060"/>
            <a:ext cx="6829425" cy="369332"/>
          </a:xfrm>
          <a:prstGeom prst="rect">
            <a:avLst/>
          </a:prstGeom>
          <a:noFill/>
        </p:spPr>
        <p:txBody>
          <a:bodyPr wrap="square" rtlCol="0">
            <a:spAutoFit/>
          </a:bodyPr>
          <a:lstStyle/>
          <a:p>
            <a:pPr marL="342900" indent="-341313" algn="ctr">
              <a:spcBef>
                <a:spcPts val="500"/>
              </a:spcBef>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dirty="0">
                <a:solidFill>
                  <a:srgbClr val="C00000"/>
                </a:solidFill>
                <a:effectLst>
                  <a:outerShdw blurRad="38100" dist="38100" dir="2700000" algn="tl">
                    <a:srgbClr val="000000">
                      <a:alpha val="43137"/>
                    </a:srgbClr>
                  </a:outerShdw>
                </a:effectLst>
              </a:rPr>
              <a:t>Μπορεί να υπολογιστεί η αριθμητική πυκνότητα μιας χώρας</a:t>
            </a:r>
          </a:p>
        </p:txBody>
      </p:sp>
      <p:sp>
        <p:nvSpPr>
          <p:cNvPr id="3" name="TextBox 2"/>
          <p:cNvSpPr txBox="1"/>
          <p:nvPr/>
        </p:nvSpPr>
        <p:spPr>
          <a:xfrm>
            <a:off x="2228850" y="971550"/>
            <a:ext cx="4600575" cy="369332"/>
          </a:xfrm>
          <a:prstGeom prst="rect">
            <a:avLst/>
          </a:prstGeom>
          <a:noFill/>
        </p:spPr>
        <p:txBody>
          <a:bodyPr wrap="square" rtlCol="0">
            <a:spAutoFit/>
          </a:bodyPr>
          <a:lstStyle/>
          <a:p>
            <a:pPr algn="ctr"/>
            <a:r>
              <a:rPr lang="el-GR" dirty="0" smtClean="0">
                <a:solidFill>
                  <a:srgbClr val="002060"/>
                </a:solidFill>
              </a:rPr>
              <a:t>Υπάρχουν δύο είδη πυκνότητας</a:t>
            </a:r>
            <a:endParaRPr lang="el-GR" dirty="0">
              <a:solidFill>
                <a:srgbClr val="002060"/>
              </a:solidFill>
            </a:endParaRPr>
          </a:p>
        </p:txBody>
      </p:sp>
      <p:sp>
        <p:nvSpPr>
          <p:cNvPr id="4" name="TextBox 3"/>
          <p:cNvSpPr txBox="1"/>
          <p:nvPr/>
        </p:nvSpPr>
        <p:spPr>
          <a:xfrm>
            <a:off x="-76200" y="1562100"/>
            <a:ext cx="9220200" cy="1674817"/>
          </a:xfrm>
          <a:prstGeom prst="rect">
            <a:avLst/>
          </a:prstGeom>
          <a:noFill/>
        </p:spPr>
        <p:txBody>
          <a:bodyPr wrap="square" rtlCol="0">
            <a:spAutoFit/>
          </a:bodyPr>
          <a:lstStyle/>
          <a:p>
            <a:pPr marL="342900" indent="-341313" algn="ctr">
              <a:spcBef>
                <a:spcPts val="500"/>
              </a:spcBef>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dirty="0" smtClean="0">
                <a:solidFill>
                  <a:srgbClr val="C00000"/>
                </a:solidFill>
                <a:effectLst>
                  <a:outerShdw blurRad="38100" dist="38100" dir="2700000" algn="tl">
                    <a:srgbClr val="000000"/>
                  </a:outerShdw>
                </a:effectLst>
              </a:rPr>
              <a:t>1. </a:t>
            </a:r>
            <a:r>
              <a:rPr lang="el-GR" b="1" u="sng" dirty="0" smtClean="0">
                <a:solidFill>
                  <a:srgbClr val="C00000"/>
                </a:solidFill>
                <a:effectLst>
                  <a:outerShdw blurRad="38100" dist="38100" dir="2700000" algn="tl">
                    <a:srgbClr val="000000"/>
                  </a:outerShdw>
                </a:effectLst>
              </a:rPr>
              <a:t>Αριθμητική </a:t>
            </a:r>
            <a:r>
              <a:rPr lang="el-GR" b="1" u="sng" dirty="0">
                <a:solidFill>
                  <a:srgbClr val="C00000"/>
                </a:solidFill>
                <a:effectLst>
                  <a:outerShdw blurRad="38100" dist="38100" dir="2700000" algn="tl">
                    <a:srgbClr val="000000"/>
                  </a:outerShdw>
                </a:effectLst>
              </a:rPr>
              <a:t>πυκνότητα μιας χώρας</a:t>
            </a:r>
          </a:p>
          <a:p>
            <a:pPr marL="342900" indent="-341313" algn="ctr">
              <a:lnSpc>
                <a:spcPct val="150000"/>
              </a:lnSpc>
              <a:spcBef>
                <a:spcPts val="500"/>
              </a:spcBef>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sz="1700" b="1" dirty="0">
                <a:solidFill>
                  <a:srgbClr val="333399"/>
                </a:solidFill>
              </a:rPr>
              <a:t>Με τη βοήθειά της υπολογίζουμε πόσοι άνθρωποι κατοικούν σε κάθε τετραγωνικό χιλιόμετρο. </a:t>
            </a:r>
            <a:r>
              <a:rPr lang="el-GR" b="1" dirty="0">
                <a:solidFill>
                  <a:srgbClr val="333399"/>
                </a:solidFill>
              </a:rPr>
              <a:t/>
            </a:r>
            <a:br>
              <a:rPr lang="el-GR" b="1" dirty="0">
                <a:solidFill>
                  <a:srgbClr val="333399"/>
                </a:solidFill>
              </a:rPr>
            </a:br>
            <a:r>
              <a:rPr lang="el-GR" sz="1700" b="1" dirty="0">
                <a:solidFill>
                  <a:srgbClr val="333399"/>
                </a:solidFill>
              </a:rPr>
              <a:t>(Αυτό γίνεται, αν διαιρέσουμε τον πληθυσμό της χώρας με την έκταση της</a:t>
            </a:r>
            <a:r>
              <a:rPr lang="el-GR" sz="1700" b="1" dirty="0" smtClean="0">
                <a:solidFill>
                  <a:srgbClr val="333399"/>
                </a:solidFill>
              </a:rPr>
              <a:t>.)</a:t>
            </a:r>
          </a:p>
          <a:p>
            <a:pPr marL="342900" indent="-341313" algn="ctr">
              <a:lnSpc>
                <a:spcPct val="150000"/>
              </a:lnSpc>
              <a:spcBef>
                <a:spcPts val="500"/>
              </a:spcBef>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sz="1700" b="1" dirty="0" smtClean="0">
                <a:solidFill>
                  <a:srgbClr val="333399"/>
                </a:solidFill>
              </a:rPr>
              <a:t> </a:t>
            </a:r>
            <a:r>
              <a:rPr lang="el-GR" sz="1700" b="1" dirty="0">
                <a:solidFill>
                  <a:srgbClr val="333399"/>
                </a:solidFill>
              </a:rPr>
              <a:t>Η αριθμητική πυκνότητα μιας χώρας δίνει μια εικόνα για την κατανομή των ανθρώπων σ' αυτή.</a:t>
            </a:r>
            <a:r>
              <a:rPr lang="el-GR" sz="1700" dirty="0">
                <a:solidFill>
                  <a:srgbClr val="333399"/>
                </a:solidFill>
              </a:rPr>
              <a:t> </a:t>
            </a:r>
            <a:endParaRPr lang="el-GR" sz="1700" dirty="0">
              <a:solidFill>
                <a:srgbClr val="333399"/>
              </a:solidFill>
            </a:endParaRPr>
          </a:p>
        </p:txBody>
      </p:sp>
      <p:sp>
        <p:nvSpPr>
          <p:cNvPr id="5" name="TextBox 4"/>
          <p:cNvSpPr txBox="1"/>
          <p:nvPr/>
        </p:nvSpPr>
        <p:spPr>
          <a:xfrm>
            <a:off x="266700" y="3676650"/>
            <a:ext cx="8686800" cy="2255105"/>
          </a:xfrm>
          <a:prstGeom prst="rect">
            <a:avLst/>
          </a:prstGeom>
          <a:noFill/>
        </p:spPr>
        <p:txBody>
          <a:bodyPr wrap="square" rtlCol="0">
            <a:spAutoFit/>
          </a:bodyPr>
          <a:lstStyle/>
          <a:p>
            <a:pPr marL="342900" indent="-341313" algn="ctr">
              <a:lnSpc>
                <a:spcPct val="150000"/>
              </a:lnSpc>
              <a:spcBef>
                <a:spcPts val="500"/>
              </a:spcBef>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dirty="0" smtClean="0">
                <a:solidFill>
                  <a:srgbClr val="C00000"/>
                </a:solidFill>
                <a:effectLst>
                  <a:outerShdw blurRad="38100" dist="38100" dir="2700000" algn="tl">
                    <a:srgbClr val="000000"/>
                  </a:outerShdw>
                </a:effectLst>
              </a:rPr>
              <a:t>2. </a:t>
            </a:r>
            <a:r>
              <a:rPr lang="el-GR" b="1" u="sng" dirty="0" smtClean="0">
                <a:solidFill>
                  <a:srgbClr val="C00000"/>
                </a:solidFill>
                <a:effectLst>
                  <a:outerShdw blurRad="38100" dist="38100" dir="2700000" algn="tl">
                    <a:srgbClr val="000000"/>
                  </a:outerShdw>
                </a:effectLst>
              </a:rPr>
              <a:t>Φυσιολογική </a:t>
            </a:r>
            <a:r>
              <a:rPr lang="el-GR" b="1" u="sng" dirty="0">
                <a:solidFill>
                  <a:srgbClr val="C00000"/>
                </a:solidFill>
                <a:effectLst>
                  <a:outerShdw blurRad="38100" dist="38100" dir="2700000" algn="tl">
                    <a:srgbClr val="000000"/>
                  </a:outerShdw>
                </a:effectLst>
              </a:rPr>
              <a:t>πυκνότητα μιας χώρας</a:t>
            </a:r>
          </a:p>
          <a:p>
            <a:pPr marL="342900" indent="-341313" algn="ctr">
              <a:lnSpc>
                <a:spcPct val="150000"/>
              </a:lnSpc>
              <a:spcBef>
                <a:spcPts val="500"/>
              </a:spcBef>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dirty="0" smtClean="0">
                <a:solidFill>
                  <a:srgbClr val="333399"/>
                </a:solidFill>
              </a:rPr>
              <a:t>Με τη βοήθειά της υπολογίζουμε </a:t>
            </a:r>
            <a:r>
              <a:rPr lang="el-GR" b="1" dirty="0">
                <a:solidFill>
                  <a:srgbClr val="333399"/>
                </a:solidFill>
              </a:rPr>
              <a:t>πόσοι άνθρωποι κατοικούν σε ένα τετραγωνικό χιλιόμετρο καλλιεργήσιμης γης</a:t>
            </a:r>
            <a:r>
              <a:rPr lang="el-GR" b="1" dirty="0" smtClean="0">
                <a:solidFill>
                  <a:srgbClr val="333399"/>
                </a:solidFill>
              </a:rPr>
              <a:t>.</a:t>
            </a:r>
          </a:p>
          <a:p>
            <a:pPr marL="342900" indent="-341313" algn="ctr">
              <a:lnSpc>
                <a:spcPct val="150000"/>
              </a:lnSpc>
              <a:spcBef>
                <a:spcPts val="500"/>
              </a:spcBef>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dirty="0" smtClean="0">
                <a:solidFill>
                  <a:srgbClr val="333399"/>
                </a:solidFill>
              </a:rPr>
              <a:t> </a:t>
            </a:r>
            <a:r>
              <a:rPr lang="el-GR" b="1" dirty="0">
                <a:solidFill>
                  <a:srgbClr val="333399"/>
                </a:solidFill>
              </a:rPr>
              <a:t>Οδηγούμαστε σε πιο σωστά συμπεράσματα γιατί οι άνθρωποι δεν κατανέμονται ομοιόμορφα σε όλη την έκταση της χώρας</a:t>
            </a:r>
            <a:endParaRPr lang="el-GR" b="1" dirty="0">
              <a:solidFill>
                <a:srgbClr val="333399"/>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arn(inVertical)">
                                      <p:cBhvr>
                                        <p:cTn id="23" dur="500"/>
                                        <p:tgtEl>
                                          <p:spTgt spid="5">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barn(inVertical)">
                                      <p:cBhvr>
                                        <p:cTn id="26" dur="500"/>
                                        <p:tgtEl>
                                          <p:spTgt spid="5">
                                            <p:txEl>
                                              <p:pRg st="1" end="1"/>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arn(inVertical)">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6"/>
          <p:cNvPicPr>
            <a:picLocks noChangeAspect="1" noChangeArrowheads="1"/>
          </p:cNvPicPr>
          <p:nvPr/>
        </p:nvPicPr>
        <p:blipFill>
          <a:blip r:embed="rId2" cstate="print"/>
          <a:srcRect/>
          <a:stretch>
            <a:fillRect/>
          </a:stretch>
        </p:blipFill>
        <p:spPr bwMode="auto">
          <a:xfrm>
            <a:off x="5669283" y="534182"/>
            <a:ext cx="3446778" cy="3894903"/>
          </a:xfrm>
          <a:prstGeom prst="rect">
            <a:avLst/>
          </a:prstGeom>
          <a:ln>
            <a:noFill/>
          </a:ln>
          <a:effectLst>
            <a:softEdge rad="112500"/>
          </a:effectLst>
        </p:spPr>
      </p:pic>
      <p:sp>
        <p:nvSpPr>
          <p:cNvPr id="4" name="Text Box 55"/>
          <p:cNvSpPr txBox="1">
            <a:spLocks noChangeArrowheads="1"/>
          </p:cNvSpPr>
          <p:nvPr/>
        </p:nvSpPr>
        <p:spPr bwMode="auto">
          <a:xfrm>
            <a:off x="179512" y="1216324"/>
            <a:ext cx="5203701" cy="2310505"/>
          </a:xfrm>
          <a:prstGeom prst="rect">
            <a:avLst/>
          </a:prstGeom>
          <a:solidFill>
            <a:srgbClr val="FBF3F3">
              <a:alpha val="89000"/>
            </a:srgbClr>
          </a:solidFill>
          <a:ln w="9525" cap="flat">
            <a:noFill/>
            <a:round/>
            <a:headEnd/>
            <a:tailEnd/>
          </a:ln>
          <a:effectLst>
            <a:glow rad="228600">
              <a:srgbClr val="FFAFAF"/>
            </a:glow>
          </a:effectLst>
        </p:spPr>
        <p:txBody>
          <a:bodyPr wrap="square" lIns="90000" tIns="46800" rIns="90000" bIns="46800">
            <a:spAutoFit/>
          </a:bodyPr>
          <a:lstStyle/>
          <a:p>
            <a:pPr marL="342900" indent="-341313" algn="ctr">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smtClean="0">
                <a:solidFill>
                  <a:srgbClr val="000000"/>
                </a:solidFill>
              </a:rPr>
              <a:t>Αριθμητική </a:t>
            </a:r>
            <a:r>
              <a:rPr lang="el-GR" b="1" baseline="0" dirty="0">
                <a:solidFill>
                  <a:srgbClr val="000000"/>
                </a:solidFill>
              </a:rPr>
              <a:t>πυκνότητα</a:t>
            </a:r>
            <a:r>
              <a:rPr lang="el-GR" b="1" baseline="0" dirty="0">
                <a:solidFill>
                  <a:srgbClr val="333399"/>
                </a:solidFill>
              </a:rPr>
              <a:t>: 338,8 κάτ./τετρ. χλμ. Κάθε κάτοικος έχει στη διάθεση του 3.000 τετρ. μ. γης, δηλαδή 3 στρέμματα.</a:t>
            </a:r>
          </a:p>
          <a:p>
            <a:pPr marL="342900" indent="-341313" algn="ctr">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a:solidFill>
                  <a:srgbClr val="000000"/>
                </a:solidFill>
              </a:rPr>
              <a:t>Φυσιολογική πυκνότητα</a:t>
            </a:r>
            <a:r>
              <a:rPr lang="el-GR" b="1" baseline="0" dirty="0">
                <a:solidFill>
                  <a:srgbClr val="333399"/>
                </a:solidFill>
              </a:rPr>
              <a:t>: 2.800 κάτ./τετρ. χλμ. Κάθε κάτοικος έχει στη διάθεση του 357 τετρ. μ. γης, δηλαδή το 1/3 στρέμματος (1.000 τετρ. μ.).</a:t>
            </a:r>
          </a:p>
          <a:p>
            <a:pPr marL="342900" indent="-341313" algn="ctr">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a:solidFill>
                  <a:srgbClr val="000000"/>
                </a:solidFill>
              </a:rPr>
              <a:t>Τόκυο</a:t>
            </a:r>
            <a:r>
              <a:rPr lang="el-GR" b="1" baseline="0" dirty="0">
                <a:solidFill>
                  <a:srgbClr val="333399"/>
                </a:solidFill>
              </a:rPr>
              <a:t>: 6.000 κάτ./ τετρ. χλμ. Κάθε κάτοικος έχει στη διάθεση του μόλις 166 τετρ. μ.</a:t>
            </a:r>
          </a:p>
        </p:txBody>
      </p:sp>
      <p:sp>
        <p:nvSpPr>
          <p:cNvPr id="5" name="Ορθογώνιο 4"/>
          <p:cNvSpPr/>
          <p:nvPr/>
        </p:nvSpPr>
        <p:spPr>
          <a:xfrm>
            <a:off x="609696" y="534182"/>
            <a:ext cx="3962303" cy="369332"/>
          </a:xfrm>
          <a:prstGeom prst="rect">
            <a:avLst/>
          </a:prstGeom>
        </p:spPr>
        <p:txBody>
          <a:bodyPr wrap="none">
            <a:spAutoFit/>
          </a:bodyPr>
          <a:lstStyle/>
          <a:p>
            <a:pPr marL="342900" indent="-341313" algn="ctr">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dirty="0">
                <a:solidFill>
                  <a:schemeClr val="tx2">
                    <a:lumMod val="75000"/>
                  </a:schemeClr>
                </a:solidFill>
                <a:effectLst>
                  <a:outerShdw blurRad="38100" dist="38100" dir="2700000" algn="tl">
                    <a:srgbClr val="000000"/>
                  </a:outerShdw>
                </a:effectLst>
              </a:rPr>
              <a:t>Ας δούμε το παράδειγμα της Ιαπωνίας.</a:t>
            </a:r>
          </a:p>
        </p:txBody>
      </p:sp>
      <p:sp>
        <p:nvSpPr>
          <p:cNvPr id="6" name="9 - Ορθογώνιο"/>
          <p:cNvSpPr/>
          <p:nvPr/>
        </p:nvSpPr>
        <p:spPr>
          <a:xfrm>
            <a:off x="-1" y="4750559"/>
            <a:ext cx="9144000" cy="2031325"/>
          </a:xfrm>
          <a:prstGeom prst="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marL="266700" indent="-266700" algn="just">
              <a:buFont typeface="Wingdings" pitchFamily="2" charset="2"/>
              <a:buChar char="v"/>
            </a:pPr>
            <a:r>
              <a:rPr lang="el-GR" dirty="0" smtClean="0">
                <a:solidFill>
                  <a:schemeClr val="tx2">
                    <a:lumMod val="75000"/>
                  </a:schemeClr>
                </a:solidFill>
              </a:rPr>
              <a:t>Η κατανόηση της πληθυσμιακής πυκνότητας έχει μεγάλη σημασία, επειδή δείχνει πόσο χώρο έχει περίπου στη διάθεσή του κάθε άνθρωπος. </a:t>
            </a:r>
          </a:p>
          <a:p>
            <a:pPr algn="just">
              <a:buFont typeface="Wingdings" pitchFamily="2" charset="2"/>
              <a:buChar char="v"/>
            </a:pPr>
            <a:endParaRPr lang="el-GR" dirty="0" smtClean="0">
              <a:solidFill>
                <a:schemeClr val="tx2">
                  <a:lumMod val="75000"/>
                </a:schemeClr>
              </a:solidFill>
            </a:endParaRPr>
          </a:p>
          <a:p>
            <a:pPr marL="266700" indent="-266700" algn="just">
              <a:buFont typeface="Wingdings" pitchFamily="2" charset="2"/>
              <a:buChar char="v"/>
            </a:pPr>
            <a:r>
              <a:rPr lang="el-GR" dirty="0" smtClean="0">
                <a:solidFill>
                  <a:schemeClr val="tx2">
                    <a:lumMod val="75000"/>
                  </a:schemeClr>
                </a:solidFill>
              </a:rPr>
              <a:t> Ο </a:t>
            </a:r>
            <a:r>
              <a:rPr lang="el-GR" dirty="0" smtClean="0">
                <a:solidFill>
                  <a:schemeClr val="tx2">
                    <a:lumMod val="75000"/>
                  </a:schemeClr>
                </a:solidFill>
              </a:rPr>
              <a:t>υπολογισμός αυτού του χώρου, σε συνδυασμό με ορισμένα οικονομικά στοιχεία, μας επιτρέπει να προβλέψουμε ποια είναι τα κύρια </a:t>
            </a:r>
            <a:r>
              <a:rPr lang="el-GR" b="1" dirty="0" smtClean="0">
                <a:solidFill>
                  <a:schemeClr val="tx2">
                    <a:lumMod val="75000"/>
                  </a:schemeClr>
                </a:solidFill>
              </a:rPr>
              <a:t>προβλήματα</a:t>
            </a:r>
            <a:r>
              <a:rPr lang="el-GR" dirty="0" smtClean="0">
                <a:solidFill>
                  <a:schemeClr val="tx2">
                    <a:lumMod val="75000"/>
                  </a:schemeClr>
                </a:solidFill>
              </a:rPr>
              <a:t> που θα αντιμετωπίσει στο μέλλον ο συγκεκριμένος πληθυσμός και ποιες </a:t>
            </a:r>
            <a:r>
              <a:rPr lang="el-GR" b="1" dirty="0" smtClean="0">
                <a:solidFill>
                  <a:schemeClr val="tx2">
                    <a:lumMod val="75000"/>
                  </a:schemeClr>
                </a:solidFill>
              </a:rPr>
              <a:t>ενέργειες</a:t>
            </a:r>
            <a:r>
              <a:rPr lang="el-GR" dirty="0" smtClean="0">
                <a:solidFill>
                  <a:schemeClr val="tx2">
                    <a:lumMod val="75000"/>
                  </a:schemeClr>
                </a:solidFill>
              </a:rPr>
              <a:t> πρέπει να κάνουμε, </a:t>
            </a:r>
            <a:r>
              <a:rPr lang="el-GR" b="1" dirty="0" smtClean="0">
                <a:solidFill>
                  <a:schemeClr val="tx2">
                    <a:lumMod val="75000"/>
                  </a:schemeClr>
                </a:solidFill>
              </a:rPr>
              <a:t>για να καλύψουμε τις ανάγκες του</a:t>
            </a:r>
            <a:r>
              <a:rPr lang="el-GR" dirty="0" smtClean="0">
                <a:solidFill>
                  <a:schemeClr val="tx2">
                    <a:lumMod val="75000"/>
                  </a:schemeClr>
                </a:solidFill>
              </a:rPr>
              <a:t>. </a:t>
            </a:r>
          </a:p>
        </p:txBody>
      </p:sp>
    </p:spTree>
    <p:extLst>
      <p:ext uri="{BB962C8B-B14F-4D97-AF65-F5344CB8AC3E}">
        <p14:creationId xmlns:p14="http://schemas.microsoft.com/office/powerpoint/2010/main" val="412753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82654" cy="3371850"/>
          </a:xfrm>
          <a:prstGeom prst="rect">
            <a:avLst/>
          </a:prstGeom>
        </p:spPr>
      </p:pic>
      <p:pic>
        <p:nvPicPr>
          <p:cNvPr id="3" name="Εικόνα 2" descr="Απόσπασμα οθόνης"/>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073" y="3457575"/>
            <a:ext cx="5677927" cy="3400425"/>
          </a:xfrm>
          <a:prstGeom prst="rect">
            <a:avLst/>
          </a:prstGeom>
        </p:spPr>
      </p:pic>
      <p:pic>
        <p:nvPicPr>
          <p:cNvPr id="4" name="Εικόνα 3" descr="Απόσπασμα οθόνης"/>
          <p:cNvPicPr>
            <a:picLocks noChangeAspect="1"/>
          </p:cNvPicPr>
          <p:nvPr/>
        </p:nvPicPr>
        <p:blipFill rotWithShape="1">
          <a:blip r:embed="rId4" cstate="print">
            <a:extLst>
              <a:ext uri="{28A0092B-C50C-407E-A947-70E740481C1C}">
                <a14:useLocalDpi xmlns:a14="http://schemas.microsoft.com/office/drawing/2010/main" val="0"/>
              </a:ext>
            </a:extLst>
          </a:blip>
          <a:srcRect t="7922" b="22337"/>
          <a:stretch/>
        </p:blipFill>
        <p:spPr>
          <a:xfrm>
            <a:off x="95250" y="4276724"/>
            <a:ext cx="3208117" cy="1497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39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δημογραφικό πρόβλημα"/>
          <p:cNvPicPr>
            <a:picLocks noChangeAspect="1" noChangeArrowheads="1"/>
          </p:cNvPicPr>
          <p:nvPr/>
        </p:nvPicPr>
        <p:blipFill rotWithShape="1">
          <a:blip r:embed="rId3">
            <a:extLst>
              <a:ext uri="{28A0092B-C50C-407E-A947-70E740481C1C}">
                <a14:useLocalDpi xmlns:a14="http://schemas.microsoft.com/office/drawing/2010/main" val="0"/>
              </a:ext>
            </a:extLst>
          </a:blip>
          <a:srcRect t="3658" b="7122"/>
          <a:stretch/>
        </p:blipFill>
        <p:spPr bwMode="auto">
          <a:xfrm>
            <a:off x="3170592" y="3667125"/>
            <a:ext cx="5721179" cy="2899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5275" y="114300"/>
            <a:ext cx="8210550" cy="3487108"/>
          </a:xfrm>
          <a:prstGeom prst="rect">
            <a:avLst/>
          </a:prstGeom>
          <a:noFill/>
        </p:spPr>
        <p:txBody>
          <a:bodyPr wrap="square" rtlCol="0">
            <a:spAutoFit/>
          </a:bodyPr>
          <a:lstStyle/>
          <a:p>
            <a:pPr marL="266700" indent="-266700" algn="just">
              <a:lnSpc>
                <a:spcPct val="130000"/>
              </a:lnSpc>
              <a:spcAft>
                <a:spcPts val="600"/>
              </a:spcAft>
              <a:buFont typeface="Wingdings" pitchFamily="2" charset="2"/>
              <a:buChar char="v"/>
            </a:pPr>
            <a:r>
              <a:rPr lang="el-GR" dirty="0">
                <a:solidFill>
                  <a:schemeClr val="tx2">
                    <a:lumMod val="75000"/>
                  </a:schemeClr>
                </a:solidFill>
              </a:rPr>
              <a:t>Σημασία δεν έχει μόνο ο διαθέσιμος χώρος, αλλά και η </a:t>
            </a:r>
            <a:r>
              <a:rPr lang="el-GR" b="1" dirty="0">
                <a:solidFill>
                  <a:srgbClr val="C00000"/>
                </a:solidFill>
              </a:rPr>
              <a:t>σύνθεση</a:t>
            </a:r>
            <a:r>
              <a:rPr lang="el-GR" dirty="0">
                <a:solidFill>
                  <a:srgbClr val="C00000"/>
                </a:solidFill>
              </a:rPr>
              <a:t> </a:t>
            </a:r>
            <a:r>
              <a:rPr lang="el-GR" b="1" dirty="0">
                <a:solidFill>
                  <a:srgbClr val="C00000"/>
                </a:solidFill>
              </a:rPr>
              <a:t>του πληθυσμού ως προς τις ηλικίες</a:t>
            </a:r>
            <a:r>
              <a:rPr lang="el-GR" dirty="0">
                <a:solidFill>
                  <a:schemeClr val="tx2">
                    <a:lumMod val="75000"/>
                  </a:schemeClr>
                </a:solidFill>
              </a:rPr>
              <a:t>. Τα παιδιά και οι ηλικιωμένοι, για παράδειγμα, χρειάζονται ιδιαίτερη φροντίδα και, αν αντιπροσωπεύουν μεγάλο ποσοστό του πληθυσμού μιας χώρας, τότε αυτή θα πρέπει να κατασκευάσει πολλά σχολεία, νηπιαγωγεία και νοσοκομεία. </a:t>
            </a:r>
          </a:p>
          <a:p>
            <a:pPr marL="266700" indent="-266700" algn="just">
              <a:lnSpc>
                <a:spcPct val="130000"/>
              </a:lnSpc>
              <a:spcAft>
                <a:spcPts val="600"/>
              </a:spcAft>
              <a:buFont typeface="Wingdings" pitchFamily="2" charset="2"/>
              <a:buChar char="v"/>
            </a:pPr>
            <a:r>
              <a:rPr lang="el-GR" dirty="0">
                <a:solidFill>
                  <a:schemeClr val="tx2">
                    <a:lumMod val="75000"/>
                  </a:schemeClr>
                </a:solidFill>
              </a:rPr>
              <a:t>Σε άλλες αναπτυγμένες χώρες παρατηρείται </a:t>
            </a:r>
            <a:r>
              <a:rPr lang="el-GR" b="1" dirty="0">
                <a:solidFill>
                  <a:srgbClr val="C00000"/>
                </a:solidFill>
                <a:effectLst>
                  <a:outerShdw blurRad="38100" dist="38100" dir="2700000" algn="tl">
                    <a:srgbClr val="000000">
                      <a:alpha val="43137"/>
                    </a:srgbClr>
                  </a:outerShdw>
                </a:effectLst>
              </a:rPr>
              <a:t>αύξηση του ποσοστού των ηλικιωμένων</a:t>
            </a:r>
            <a:r>
              <a:rPr lang="el-GR" dirty="0">
                <a:solidFill>
                  <a:schemeClr val="tx2">
                    <a:lumMod val="75000"/>
                  </a:schemeClr>
                </a:solidFill>
              </a:rPr>
              <a:t>, επειδή ο </a:t>
            </a:r>
            <a:r>
              <a:rPr lang="el-GR" u="sng" dirty="0">
                <a:solidFill>
                  <a:schemeClr val="tx2">
                    <a:lumMod val="75000"/>
                  </a:schemeClr>
                </a:solidFill>
              </a:rPr>
              <a:t>μέσος όρος ζωής αυξάνεται </a:t>
            </a:r>
            <a:r>
              <a:rPr lang="el-GR" dirty="0">
                <a:solidFill>
                  <a:schemeClr val="tx2">
                    <a:lumMod val="75000"/>
                  </a:schemeClr>
                </a:solidFill>
              </a:rPr>
              <a:t>και οι </a:t>
            </a:r>
            <a:r>
              <a:rPr lang="el-GR" u="sng" dirty="0">
                <a:solidFill>
                  <a:schemeClr val="tx2">
                    <a:lumMod val="75000"/>
                  </a:schemeClr>
                </a:solidFill>
              </a:rPr>
              <a:t>γεννήσεις μένουν σταθερές ή μειώνονται</a:t>
            </a:r>
            <a:r>
              <a:rPr lang="el-GR" dirty="0">
                <a:solidFill>
                  <a:schemeClr val="tx2">
                    <a:lumMod val="75000"/>
                  </a:schemeClr>
                </a:solidFill>
              </a:rPr>
              <a:t> </a:t>
            </a:r>
            <a:endParaRPr lang="el-GR" dirty="0" smtClean="0">
              <a:solidFill>
                <a:schemeClr val="tx2">
                  <a:lumMod val="75000"/>
                </a:schemeClr>
              </a:solidFill>
            </a:endParaRPr>
          </a:p>
          <a:p>
            <a:pPr algn="just">
              <a:lnSpc>
                <a:spcPct val="130000"/>
              </a:lnSpc>
              <a:spcAft>
                <a:spcPts val="600"/>
              </a:spcAft>
            </a:pPr>
            <a:r>
              <a:rPr lang="el-GR" b="1" dirty="0" smtClean="0">
                <a:solidFill>
                  <a:srgbClr val="C00000"/>
                </a:solidFill>
                <a:effectLst>
                  <a:outerShdw blurRad="38100" dist="38100" dir="2700000" algn="tl">
                    <a:srgbClr val="000000">
                      <a:alpha val="43137"/>
                    </a:srgbClr>
                  </a:outerShdw>
                </a:effectLst>
              </a:rPr>
              <a:t>(</a:t>
            </a:r>
            <a:r>
              <a:rPr lang="el-GR" b="1" dirty="0">
                <a:solidFill>
                  <a:srgbClr val="C00000"/>
                </a:solidFill>
                <a:effectLst>
                  <a:outerShdw blurRad="38100" dist="38100" dir="2700000" algn="tl">
                    <a:srgbClr val="000000">
                      <a:alpha val="43137"/>
                    </a:srgbClr>
                  </a:outerShdw>
                </a:effectLst>
              </a:rPr>
              <a:t>Δημογραφικό Πρόβλημα).</a:t>
            </a:r>
            <a:endParaRPr lang="el-GR" b="1" dirty="0">
              <a:solidFill>
                <a:srgbClr val="C00000"/>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990975"/>
            <a:ext cx="3064776" cy="18421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Καμπύλο αριστερό βέλος 3"/>
          <p:cNvSpPr/>
          <p:nvPr/>
        </p:nvSpPr>
        <p:spPr>
          <a:xfrm>
            <a:off x="3064775" y="2829882"/>
            <a:ext cx="942975" cy="771525"/>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par>
                                <p:cTn id="21" presetID="21" presetClass="entr" presetSubtype="1" fill="hold" nodeType="with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wheel(1)">
                                      <p:cBhvr>
                                        <p:cTn id="23" dur="20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barn(inVertical)">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44" y="142875"/>
            <a:ext cx="7991436" cy="41529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Στρογγυλεμένο ορθογώνιο 5"/>
          <p:cNvSpPr/>
          <p:nvPr/>
        </p:nvSpPr>
        <p:spPr>
          <a:xfrm>
            <a:off x="904875" y="4695825"/>
            <a:ext cx="7248525" cy="914400"/>
          </a:xfrm>
          <a:prstGeom prst="round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C00000"/>
                </a:solidFill>
                <a:effectLst>
                  <a:outerShdw blurRad="38100" dist="38100" dir="2700000" algn="tl">
                    <a:srgbClr val="000000">
                      <a:alpha val="43137"/>
                    </a:srgbClr>
                  </a:outerShdw>
                </a:effectLst>
              </a:rPr>
              <a:t>Για δείτε όμως στην επόμενη διαφάνεια τι ισχύει σήμερα για την Κίνα</a:t>
            </a:r>
            <a:endParaRPr lang="el-GR" b="1" dirty="0">
              <a:solidFill>
                <a:srgbClr val="C00000"/>
              </a:solidFill>
              <a:effectLst>
                <a:outerShdw blurRad="38100" dist="38100" dir="2700000" algn="tl">
                  <a:srgbClr val="000000">
                    <a:alpha val="43137"/>
                  </a:srgbClr>
                </a:outerShdw>
              </a:effectLst>
            </a:endParaRPr>
          </a:p>
        </p:txBody>
      </p:sp>
      <p:sp>
        <p:nvSpPr>
          <p:cNvPr id="7" name="Βέλος προς τα κάτω 6"/>
          <p:cNvSpPr/>
          <p:nvPr/>
        </p:nvSpPr>
        <p:spPr>
          <a:xfrm>
            <a:off x="3959212" y="5772150"/>
            <a:ext cx="952500" cy="838200"/>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7" y="504825"/>
            <a:ext cx="8791575" cy="6032421"/>
          </a:xfrm>
          <a:prstGeom prst="rect">
            <a:avLst/>
          </a:prstGeom>
          <a:noFill/>
        </p:spPr>
        <p:txBody>
          <a:bodyPr wrap="square" rtlCol="0">
            <a:spAutoFit/>
          </a:bodyPr>
          <a:lstStyle/>
          <a:p>
            <a:pPr algn="just">
              <a:tabLst>
                <a:tab pos="361950" algn="l"/>
              </a:tabLst>
            </a:pPr>
            <a:r>
              <a:rPr lang="el-GR" sz="1600" dirty="0" smtClean="0">
                <a:solidFill>
                  <a:schemeClr val="tx2">
                    <a:lumMod val="75000"/>
                  </a:schemeClr>
                </a:solidFill>
              </a:rPr>
              <a:t>	</a:t>
            </a:r>
            <a:r>
              <a:rPr lang="el-GR" sz="1600" b="1" dirty="0" smtClean="0">
                <a:solidFill>
                  <a:schemeClr val="tx2">
                    <a:lumMod val="75000"/>
                  </a:schemeClr>
                </a:solidFill>
              </a:rPr>
              <a:t>Μολονότι </a:t>
            </a:r>
            <a:r>
              <a:rPr lang="el-GR" sz="1600" b="1" dirty="0">
                <a:solidFill>
                  <a:schemeClr val="tx2">
                    <a:lumMod val="75000"/>
                  </a:schemeClr>
                </a:solidFill>
              </a:rPr>
              <a:t>ήταν ευρέως γνωστή ως </a:t>
            </a:r>
            <a:r>
              <a:rPr lang="el-GR" sz="1600" b="1" dirty="0">
                <a:solidFill>
                  <a:srgbClr val="C00000"/>
                </a:solidFill>
              </a:rPr>
              <a:t>η πολιτική του ενός παιδιού</a:t>
            </a:r>
            <a:r>
              <a:rPr lang="el-GR" sz="1600" b="1" dirty="0">
                <a:solidFill>
                  <a:schemeClr val="tx2">
                    <a:lumMod val="75000"/>
                  </a:schemeClr>
                </a:solidFill>
              </a:rPr>
              <a:t>, στην πραγματικότητα ήταν μια πολιτική για… ενάμισι παιδί. Στην επαρχία δηλαδή όπου τα παιδιά ήταν απαραίτητα για να βοηθάνε στις αγροτικές εργασίες, τα ζευγάρια μπορούσαν να κάνουν και δεύτερο παιδί σε περίπτωση που το πρώτο είχε κάποια αναπηρία. </a:t>
            </a:r>
            <a:r>
              <a:rPr lang="el-GR" sz="1600" b="1" dirty="0">
                <a:solidFill>
                  <a:srgbClr val="C00000"/>
                </a:solidFill>
              </a:rPr>
              <a:t>Η πολιτική λοιπόν εφαρμόστηκε με μεγαλύτερη αυστηρότητα στις πόλεις.</a:t>
            </a:r>
            <a:r>
              <a:rPr lang="el-GR" sz="1600" b="1" dirty="0">
                <a:solidFill>
                  <a:schemeClr val="tx2">
                    <a:lumMod val="75000"/>
                  </a:schemeClr>
                </a:solidFill>
              </a:rPr>
              <a:t> Το να έχει ένα ζευγάρι δεύτερο παιδί σήμαινε ότι το παιδί δεν θα μπορούσε να πάει στο δημόσιο σχολείο ή να έχει δωρεάν υγειονομική περίθαλψη</a:t>
            </a:r>
            <a:r>
              <a:rPr lang="el-GR" sz="1600" b="1" dirty="0" smtClean="0">
                <a:solidFill>
                  <a:schemeClr val="tx2">
                    <a:lumMod val="75000"/>
                  </a:schemeClr>
                </a:solidFill>
              </a:rPr>
              <a:t>.</a:t>
            </a:r>
          </a:p>
          <a:p>
            <a:pPr algn="just">
              <a:tabLst>
                <a:tab pos="361950" algn="l"/>
              </a:tabLst>
            </a:pPr>
            <a:r>
              <a:rPr lang="el-GR" sz="1600" b="1" dirty="0">
                <a:solidFill>
                  <a:schemeClr val="tx2">
                    <a:lumMod val="75000"/>
                  </a:schemeClr>
                </a:solidFill>
              </a:rPr>
              <a:t>	</a:t>
            </a:r>
            <a:r>
              <a:rPr lang="el-GR" sz="1600" b="1" dirty="0" smtClean="0">
                <a:solidFill>
                  <a:schemeClr val="tx2">
                    <a:lumMod val="75000"/>
                  </a:schemeClr>
                </a:solidFill>
              </a:rPr>
              <a:t>Όταν </a:t>
            </a:r>
            <a:r>
              <a:rPr lang="el-GR" sz="1600" b="1" dirty="0">
                <a:solidFill>
                  <a:schemeClr val="tx2">
                    <a:lumMod val="75000"/>
                  </a:schemeClr>
                </a:solidFill>
              </a:rPr>
              <a:t>κάποτε η Κίνα θεωρούσε πως όλα της τα προβλήματα εκπορεύονται από το γεγονός ότι ο πληθυσμός είναι μεγάλος, </a:t>
            </a:r>
            <a:r>
              <a:rPr lang="el-GR" sz="1600" b="1" dirty="0">
                <a:solidFill>
                  <a:srgbClr val="C00000"/>
                </a:solidFill>
              </a:rPr>
              <a:t>σήμερα</a:t>
            </a:r>
            <a:r>
              <a:rPr lang="el-GR" sz="1600" b="1" dirty="0">
                <a:solidFill>
                  <a:schemeClr val="tx2">
                    <a:lumMod val="75000"/>
                  </a:schemeClr>
                </a:solidFill>
              </a:rPr>
              <a:t> αντιμετωπίζει νέα προβλήματα που συνδέονται με το γεγονός πως </a:t>
            </a:r>
            <a:r>
              <a:rPr lang="el-GR" sz="1600" b="1" dirty="0">
                <a:solidFill>
                  <a:srgbClr val="C00000"/>
                </a:solidFill>
              </a:rPr>
              <a:t>οι νέοι άνθρωποι είναι λίγοι. </a:t>
            </a:r>
            <a:r>
              <a:rPr lang="el-GR" sz="1600" b="1" dirty="0">
                <a:solidFill>
                  <a:schemeClr val="tx2">
                    <a:lumMod val="75000"/>
                  </a:schemeClr>
                </a:solidFill>
              </a:rPr>
              <a:t>Ποιος θα τροφοδοτήσει την οικονομία; Ποιος θα φροντίσει τους ηλικιωμένους; Ποιος θα πληρώσει τους φόρους για να χρηματοδοτήσει τις συντάξεις τους</a:t>
            </a:r>
            <a:r>
              <a:rPr lang="el-GR" sz="1600" b="1" dirty="0" smtClean="0">
                <a:solidFill>
                  <a:schemeClr val="tx2">
                    <a:lumMod val="75000"/>
                  </a:schemeClr>
                </a:solidFill>
              </a:rPr>
              <a:t>;</a:t>
            </a:r>
          </a:p>
          <a:p>
            <a:pPr algn="just">
              <a:tabLst>
                <a:tab pos="361950" algn="l"/>
              </a:tabLst>
            </a:pPr>
            <a:r>
              <a:rPr lang="el-GR" sz="1600" b="1" dirty="0" smtClean="0">
                <a:solidFill>
                  <a:schemeClr val="tx2">
                    <a:lumMod val="75000"/>
                  </a:schemeClr>
                </a:solidFill>
              </a:rPr>
              <a:t>	Οπότε η Κίνα εγκατέλειψε την πολιτική του ενός παιδιού (το </a:t>
            </a:r>
            <a:r>
              <a:rPr lang="el-GR" sz="1600" b="1" dirty="0">
                <a:solidFill>
                  <a:schemeClr val="tx2">
                    <a:lumMod val="75000"/>
                  </a:schemeClr>
                </a:solidFill>
              </a:rPr>
              <a:t>2016 μετακινήθηκαν σε μια </a:t>
            </a:r>
            <a:r>
              <a:rPr lang="el-GR" sz="1600" b="1" dirty="0">
                <a:solidFill>
                  <a:srgbClr val="C00000"/>
                </a:solidFill>
              </a:rPr>
              <a:t>πολιτική για δύο παιδιά και </a:t>
            </a:r>
            <a:r>
              <a:rPr lang="el-GR" sz="1600" b="1" dirty="0" smtClean="0">
                <a:solidFill>
                  <a:srgbClr val="C00000"/>
                </a:solidFill>
              </a:rPr>
              <a:t>στη συνέχεια </a:t>
            </a:r>
            <a:r>
              <a:rPr lang="el-GR" sz="1600" b="1" dirty="0">
                <a:solidFill>
                  <a:srgbClr val="C00000"/>
                </a:solidFill>
              </a:rPr>
              <a:t>αποφάσισαν να μην υπάρχει καν όριο</a:t>
            </a:r>
            <a:r>
              <a:rPr lang="el-GR" sz="1600" b="1" dirty="0" smtClean="0">
                <a:solidFill>
                  <a:schemeClr val="tx2">
                    <a:lumMod val="75000"/>
                  </a:schemeClr>
                </a:solidFill>
              </a:rPr>
              <a:t>) χωρίς όμως τα αναμενόμενα αποτελέσματα.</a:t>
            </a:r>
          </a:p>
          <a:p>
            <a:pPr algn="just">
              <a:tabLst>
                <a:tab pos="361950" algn="l"/>
              </a:tabLst>
            </a:pPr>
            <a:r>
              <a:rPr lang="el-GR" sz="1600" b="1" dirty="0" smtClean="0">
                <a:solidFill>
                  <a:schemeClr val="tx2">
                    <a:lumMod val="75000"/>
                  </a:schemeClr>
                </a:solidFill>
              </a:rPr>
              <a:t>	Καθώς </a:t>
            </a:r>
            <a:r>
              <a:rPr lang="el-GR" sz="1600" b="1" dirty="0">
                <a:solidFill>
                  <a:schemeClr val="tx2">
                    <a:lumMod val="75000"/>
                  </a:schemeClr>
                </a:solidFill>
              </a:rPr>
              <a:t>η Κίνα έχει μεταμορφωθεί, το κόστος ζωής έχει αυξηθεί στα ύψη, ειδικά στις μεγάλες πόλεις, και οι πολλές ώρες εργασίας έχουν γίνει ο κανόνας. Οι κινέζοι εικοσάρηδες σήμερα, γνωρίζοντας ότι η ποιότητα ζωής τους είναι καλύτερη από αυτήν τον γονιών τους, επιθυμούν τα παιδιά τους να έχουν ακόμα καλύτερο βιοτικό επίπεδο από αυτούς και να μπορούν να τους προσφέρουν πιο πολλές ευκαιρίες.</a:t>
            </a:r>
          </a:p>
          <a:p>
            <a:pPr algn="just">
              <a:tabLst>
                <a:tab pos="361950" algn="l"/>
              </a:tabLst>
            </a:pPr>
            <a:r>
              <a:rPr lang="el-GR" sz="1600" b="1" dirty="0" smtClean="0">
                <a:solidFill>
                  <a:schemeClr val="tx2">
                    <a:lumMod val="75000"/>
                  </a:schemeClr>
                </a:solidFill>
              </a:rPr>
              <a:t>	Περισσότερα </a:t>
            </a:r>
            <a:r>
              <a:rPr lang="el-GR" sz="1600" b="1" dirty="0">
                <a:solidFill>
                  <a:schemeClr val="tx2">
                    <a:lumMod val="75000"/>
                  </a:schemeClr>
                </a:solidFill>
              </a:rPr>
              <a:t>από ένα ή δύο παιδιά αυξάνουν τα οικογενειακά έξοδα. Ως εκ τούτου μειώνονται οι δυνατότητες και παροχές που μπορούν και θέλουν να προσφέρουν στα παιδιά τους, άρα εκ των πραγμάτων οι Κινέζοι γυρίζουν πάλι πίσω στο μοντέλο του ενός παιδιού</a:t>
            </a:r>
            <a:r>
              <a:rPr lang="el-GR" sz="1600" b="1" dirty="0" smtClean="0">
                <a:solidFill>
                  <a:schemeClr val="tx2">
                    <a:lumMod val="75000"/>
                  </a:schemeClr>
                </a:solidFill>
              </a:rPr>
              <a:t>.</a:t>
            </a:r>
          </a:p>
          <a:p>
            <a:pPr algn="just">
              <a:tabLst>
                <a:tab pos="361950" algn="l"/>
              </a:tabLst>
            </a:pPr>
            <a:r>
              <a:rPr lang="el-GR" sz="1600" b="1" dirty="0" smtClean="0">
                <a:solidFill>
                  <a:schemeClr val="tx2">
                    <a:lumMod val="75000"/>
                  </a:schemeClr>
                </a:solidFill>
              </a:rPr>
              <a:t>	Ένα μοντέλο που δυστυχώς ακολουθείται σε πολλές αναπτυγμένες χώρες του κόσμου με αποτέλεσμα το </a:t>
            </a:r>
            <a:r>
              <a:rPr lang="el-GR" sz="1600" b="1" dirty="0" smtClean="0">
                <a:solidFill>
                  <a:srgbClr val="C00000"/>
                </a:solidFill>
                <a:effectLst>
                  <a:outerShdw blurRad="38100" dist="38100" dir="2700000" algn="tl">
                    <a:srgbClr val="000000">
                      <a:alpha val="43137"/>
                    </a:srgbClr>
                  </a:outerShdw>
                </a:effectLst>
              </a:rPr>
              <a:t>Δημογραφικό πρόβλημα </a:t>
            </a:r>
            <a:r>
              <a:rPr lang="el-GR" sz="1600" b="1" dirty="0" smtClean="0">
                <a:solidFill>
                  <a:schemeClr val="tx2">
                    <a:lumMod val="75000"/>
                  </a:schemeClr>
                </a:solidFill>
              </a:rPr>
              <a:t>που αναφέραμε παραπάνω</a:t>
            </a:r>
            <a:endParaRPr lang="el-GR" sz="1600" b="1" dirty="0">
              <a:solidFill>
                <a:schemeClr val="tx2">
                  <a:lumMod val="75000"/>
                </a:schemeClr>
              </a:solidFill>
            </a:endParaRPr>
          </a:p>
          <a:p>
            <a:pPr algn="just"/>
            <a:endParaRPr lang="el-GR" dirty="0"/>
          </a:p>
        </p:txBody>
      </p:sp>
    </p:spTree>
    <p:extLst>
      <p:ext uri="{BB962C8B-B14F-4D97-AF65-F5344CB8AC3E}">
        <p14:creationId xmlns:p14="http://schemas.microsoft.com/office/powerpoint/2010/main" val="2047279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0" y="5234820"/>
            <a:ext cx="9144000" cy="925511"/>
          </a:xfrm>
          <a:prstGeom prst="rect">
            <a:avLst/>
          </a:prstGeom>
          <a:gradFill flip="none" rotWithShape="1">
            <a:gsLst>
              <a:gs pos="0">
                <a:srgbClr val="FFE69F">
                  <a:shade val="30000"/>
                  <a:satMod val="115000"/>
                </a:srgbClr>
              </a:gs>
              <a:gs pos="50000">
                <a:srgbClr val="FFE69F">
                  <a:shade val="67500"/>
                  <a:satMod val="115000"/>
                </a:srgbClr>
              </a:gs>
              <a:gs pos="100000">
                <a:srgbClr val="FFE69F">
                  <a:shade val="100000"/>
                  <a:satMod val="115000"/>
                </a:srgbClr>
              </a:gs>
            </a:gsLst>
            <a:path path="circle">
              <a:fillToRect l="100000" t="100000"/>
            </a:path>
            <a:tileRect r="-100000" b="-100000"/>
          </a:gradFill>
          <a:ln>
            <a:headEnd/>
            <a:tailEnd/>
          </a:ln>
        </p:spPr>
        <p:style>
          <a:lnRef idx="1">
            <a:schemeClr val="accent6"/>
          </a:lnRef>
          <a:fillRef idx="2">
            <a:schemeClr val="accent6"/>
          </a:fillRef>
          <a:effectRef idx="1">
            <a:schemeClr val="accent6"/>
          </a:effectRef>
          <a:fontRef idx="minor">
            <a:schemeClr val="dk1"/>
          </a:fontRef>
        </p:style>
        <p:txBody>
          <a:bodyPr lIns="90000" tIns="46800" rIns="90000" bIns="46800">
            <a:spAutoFit/>
          </a:bodyPr>
          <a:lstStyle/>
          <a:p>
            <a:pPr marL="342900" indent="-341313">
              <a:buClrTx/>
              <a:buFont typeface="Wingdings" pitchFamily="2" charset="2"/>
              <a:buChar char="Ø"/>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a:solidFill>
                  <a:srgbClr val="C00000"/>
                </a:solidFill>
              </a:rPr>
              <a:t>Σχολίασε το γράφημα:</a:t>
            </a:r>
          </a:p>
          <a:p>
            <a:pPr marL="342900" indent="-341313">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smtClean="0">
                <a:solidFill>
                  <a:srgbClr val="C00000"/>
                </a:solidFill>
              </a:rPr>
              <a:t>	Μπορείς </a:t>
            </a:r>
            <a:r>
              <a:rPr lang="el-GR" b="1" baseline="0" dirty="0">
                <a:solidFill>
                  <a:srgbClr val="C00000"/>
                </a:solidFill>
              </a:rPr>
              <a:t>να αναφέρεις αιτίες που είναι δυνατόν να επιταχύνουν ή να επιβραδύνουν την αύξηση του αριθμού των ανθρώπων σε μια μικρή ή μεγάλη περιοχή;</a:t>
            </a:r>
          </a:p>
        </p:txBody>
      </p:sp>
      <p:pic>
        <p:nvPicPr>
          <p:cNvPr id="6" name="Picture 3"/>
          <p:cNvPicPr>
            <a:picLocks noChangeAspect="1" noChangeArrowheads="1"/>
          </p:cNvPicPr>
          <p:nvPr/>
        </p:nvPicPr>
        <p:blipFill>
          <a:blip r:embed="rId3" cstate="print"/>
          <a:srcRect/>
          <a:stretch>
            <a:fillRect/>
          </a:stretch>
        </p:blipFill>
        <p:spPr bwMode="auto">
          <a:xfrm>
            <a:off x="3275856" y="878568"/>
            <a:ext cx="5868144" cy="4248472"/>
          </a:xfrm>
          <a:prstGeom prst="rect">
            <a:avLst/>
          </a:prstGeom>
          <a:noFill/>
          <a:ln w="9525" cap="flat">
            <a:noFill/>
            <a:round/>
            <a:headEnd/>
            <a:tailEnd/>
          </a:ln>
          <a:effectLst/>
        </p:spPr>
      </p:pic>
      <p:graphicFrame>
        <p:nvGraphicFramePr>
          <p:cNvPr id="7" name="13 - Πίνακας"/>
          <p:cNvGraphicFramePr>
            <a:graphicFrameLocks noGrp="1"/>
          </p:cNvGraphicFramePr>
          <p:nvPr>
            <p:extLst>
              <p:ext uri="{D42A27DB-BD31-4B8C-83A1-F6EECF244321}">
                <p14:modId xmlns:p14="http://schemas.microsoft.com/office/powerpoint/2010/main" val="4037106432"/>
              </p:ext>
            </p:extLst>
          </p:nvPr>
        </p:nvGraphicFramePr>
        <p:xfrm>
          <a:off x="0" y="1196752"/>
          <a:ext cx="3239344" cy="3733800"/>
        </p:xfrm>
        <a:graphic>
          <a:graphicData uri="http://schemas.openxmlformats.org/drawingml/2006/table">
            <a:tbl>
              <a:tblPr>
                <a:effectLst>
                  <a:outerShdw blurRad="50800" dist="177800" dir="2700000" algn="tl" rotWithShape="0">
                    <a:srgbClr val="FFC000">
                      <a:alpha val="40000"/>
                    </a:srgbClr>
                  </a:outerShdw>
                </a:effectLst>
              </a:tblPr>
              <a:tblGrid>
                <a:gridCol w="1403648"/>
                <a:gridCol w="1835696"/>
              </a:tblGrid>
              <a:tr h="596730">
                <a:tc>
                  <a:txBody>
                    <a:bodyPr/>
                    <a:lstStyle/>
                    <a:p>
                      <a:pPr algn="ctr"/>
                      <a:r>
                        <a:rPr lang="el-GR" sz="2000" b="1" dirty="0" smtClean="0">
                          <a:latin typeface="+mn-lt"/>
                        </a:rPr>
                        <a:t>ΕΤΟΣ</a:t>
                      </a:r>
                      <a:endParaRPr lang="el-GR" sz="2000" dirty="0">
                        <a:latin typeface="+mn-lt"/>
                      </a:endParaRPr>
                    </a:p>
                  </a:txBody>
                  <a:tcPr marL="19050" marR="19050" marT="19050" marB="19050" anchor="ctr">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b="1" dirty="0">
                          <a:latin typeface="+mn-lt"/>
                        </a:rPr>
                        <a:t>ΠΛΗΘ</a:t>
                      </a:r>
                      <a:r>
                        <a:rPr lang="en-US" sz="2000" b="1" dirty="0">
                          <a:latin typeface="+mn-lt"/>
                        </a:rPr>
                        <a:t>Y</a:t>
                      </a:r>
                      <a:r>
                        <a:rPr lang="el-GR" sz="2000" b="1" dirty="0">
                          <a:latin typeface="+mn-lt"/>
                        </a:rPr>
                        <a:t>ΣΜΟΣ (περίπου)</a:t>
                      </a:r>
                      <a:endParaRPr lang="el-GR" sz="2000" dirty="0">
                        <a:latin typeface="+mn-lt"/>
                      </a:endParaRPr>
                    </a:p>
                  </a:txBody>
                  <a:tcPr marL="19050" marR="19050" marT="19050" marB="19050" anchor="ctr">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1650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500.000.000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1804</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1.000.000.000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1930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2.000.000.000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1960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3.000.000.000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1980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4.000.000.000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1990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5.000.000.000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2000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6.000.000.000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a:latin typeface="+mn-lt"/>
                        </a:rPr>
                        <a:t>2010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smtClean="0">
                          <a:latin typeface="+mn-lt"/>
                        </a:rPr>
                        <a:t>6.500.000.000</a:t>
                      </a:r>
                      <a:endParaRPr lang="el-GR" sz="2000" dirty="0">
                        <a:latin typeface="+mn-lt"/>
                      </a:endParaRP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r>
                        <a:rPr lang="el-GR" sz="2000">
                          <a:latin typeface="+mn-lt"/>
                        </a:rPr>
                        <a:t>(πρόβλεψη)</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99"/>
                    </a:solidFill>
                  </a:tcPr>
                </a:tc>
                <a:tc>
                  <a:txBody>
                    <a:bodyPr/>
                    <a:lstStyle/>
                    <a:p>
                      <a:r>
                        <a:rPr lang="el-GR" sz="2000" dirty="0">
                          <a:latin typeface="+mn-lt"/>
                        </a:rPr>
                        <a:t> </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solidFill>
                      <a:srgbClr val="FFFF99"/>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iterate type="lt">
                                    <p:tmPct val="0"/>
                                  </p:iterate>
                                  <p:childTnLst>
                                    <p:set>
                                      <p:cBhvr>
                                        <p:cTn id="6" dur="1" fill="hold">
                                          <p:stCondLst>
                                            <p:cond delay="0"/>
                                          </p:stCondLst>
                                        </p:cTn>
                                        <p:tgtEl>
                                          <p:spTgt spid="5125"/>
                                        </p:tgtEl>
                                        <p:attrNameLst>
                                          <p:attrName>style.visibility</p:attrName>
                                        </p:attrNameLst>
                                      </p:cBhvr>
                                      <p:to>
                                        <p:strVal val="visible"/>
                                      </p:to>
                                    </p:set>
                                    <p:animEffect transition="in" filter="blinds(horizontal)">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idx="1"/>
          </p:nvPr>
        </p:nvSpPr>
        <p:spPr>
          <a:xfrm>
            <a:off x="278861" y="1368672"/>
            <a:ext cx="8436513" cy="5005387"/>
          </a:xfrm>
          <a:gradFill flip="none" rotWithShape="1">
            <a:gsLst>
              <a:gs pos="0">
                <a:srgbClr val="FFFFDD">
                  <a:shade val="30000"/>
                  <a:satMod val="115000"/>
                </a:srgbClr>
              </a:gs>
              <a:gs pos="50000">
                <a:srgbClr val="FFFFDD">
                  <a:shade val="67500"/>
                  <a:satMod val="115000"/>
                </a:srgbClr>
              </a:gs>
              <a:gs pos="100000">
                <a:srgbClr val="FFFFDD">
                  <a:shade val="100000"/>
                  <a:satMod val="115000"/>
                </a:srgbClr>
              </a:gs>
            </a:gsLst>
            <a:lin ang="13500000" scaled="1"/>
            <a:tileRect/>
          </a:gradFill>
        </p:spPr>
        <p:style>
          <a:lnRef idx="1">
            <a:schemeClr val="accent3"/>
          </a:lnRef>
          <a:fillRef idx="2">
            <a:schemeClr val="accent3"/>
          </a:fillRef>
          <a:effectRef idx="1">
            <a:schemeClr val="accent3"/>
          </a:effectRef>
          <a:fontRef idx="minor">
            <a:schemeClr val="dk1"/>
          </a:fontRef>
        </p:style>
        <p:txBody>
          <a:bodyPr>
            <a:normAutofit/>
          </a:bodyPr>
          <a:lstStyle/>
          <a:p>
            <a:pPr>
              <a:lnSpc>
                <a:spcPct val="90000"/>
              </a:lnSpc>
            </a:pPr>
            <a:r>
              <a:rPr lang="el-GR" sz="2200" dirty="0"/>
              <a:t>Μείωση βρεφικής-παιδικής θνησιμότητας</a:t>
            </a:r>
            <a:r>
              <a:rPr lang="en-US" sz="2200" dirty="0"/>
              <a:t/>
            </a:r>
            <a:br>
              <a:rPr lang="en-US" sz="2200" dirty="0"/>
            </a:br>
            <a:endParaRPr lang="el-GR" sz="1800" dirty="0"/>
          </a:p>
          <a:p>
            <a:pPr>
              <a:lnSpc>
                <a:spcPct val="90000"/>
              </a:lnSpc>
            </a:pPr>
            <a:r>
              <a:rPr lang="el-GR" sz="2200" dirty="0"/>
              <a:t>Αύξηση προσδόκιμου ζωής </a:t>
            </a:r>
            <a:r>
              <a:rPr lang="el-GR" sz="2200" dirty="0" smtClean="0"/>
              <a:t>(ιατροφαρμακευτική περίθαλψη)</a:t>
            </a:r>
            <a:r>
              <a:rPr lang="en-US" sz="2200" dirty="0"/>
              <a:t/>
            </a:r>
            <a:br>
              <a:rPr lang="en-US" sz="2200" dirty="0"/>
            </a:br>
            <a:endParaRPr lang="el-GR" sz="1800" dirty="0"/>
          </a:p>
          <a:p>
            <a:pPr>
              <a:lnSpc>
                <a:spcPct val="90000"/>
              </a:lnSpc>
            </a:pPr>
            <a:r>
              <a:rPr lang="el-GR" sz="2200" dirty="0"/>
              <a:t>Μείωση θυμάτων από εχθροπραξίες</a:t>
            </a:r>
            <a:r>
              <a:rPr lang="en-US" sz="2200" dirty="0"/>
              <a:t/>
            </a:r>
            <a:br>
              <a:rPr lang="en-US" sz="2200" dirty="0"/>
            </a:br>
            <a:endParaRPr lang="el-GR" sz="1800" dirty="0"/>
          </a:p>
          <a:p>
            <a:pPr>
              <a:lnSpc>
                <a:spcPct val="90000"/>
              </a:lnSpc>
            </a:pPr>
            <a:r>
              <a:rPr lang="el-GR" sz="2200" dirty="0"/>
              <a:t>Βελτίωση εκμετάλλευσης φυσικών </a:t>
            </a:r>
            <a:r>
              <a:rPr lang="el-GR" sz="2200" dirty="0" smtClean="0"/>
              <a:t>πόρων</a:t>
            </a:r>
          </a:p>
          <a:p>
            <a:pPr marL="0" indent="0">
              <a:lnSpc>
                <a:spcPct val="90000"/>
              </a:lnSpc>
              <a:buNone/>
            </a:pPr>
            <a:endParaRPr lang="el-GR" sz="2200" dirty="0" smtClean="0"/>
          </a:p>
          <a:p>
            <a:pPr>
              <a:lnSpc>
                <a:spcPct val="90000"/>
              </a:lnSpc>
            </a:pPr>
            <a:r>
              <a:rPr lang="el-GR" sz="2200" dirty="0" smtClean="0"/>
              <a:t>Επάρκεια σε τρόφιμα και νερό</a:t>
            </a:r>
            <a:r>
              <a:rPr lang="en-US" sz="2200" dirty="0"/>
              <a:t/>
            </a:r>
            <a:br>
              <a:rPr lang="en-US" sz="2200" dirty="0"/>
            </a:br>
            <a:endParaRPr lang="el-GR" sz="1800" dirty="0"/>
          </a:p>
          <a:p>
            <a:pPr>
              <a:lnSpc>
                <a:spcPct val="90000"/>
              </a:lnSpc>
            </a:pPr>
            <a:r>
              <a:rPr lang="el-GR" sz="2200" dirty="0"/>
              <a:t>Ευκολότερη μετακίνηση πληθυσμών και μεταφορές αγαθών</a:t>
            </a:r>
            <a:r>
              <a:rPr lang="en-US" sz="2200" dirty="0"/>
              <a:t/>
            </a:r>
            <a:br>
              <a:rPr lang="en-US" sz="2200" dirty="0"/>
            </a:br>
            <a:endParaRPr lang="el-GR" sz="2200" dirty="0"/>
          </a:p>
          <a:p>
            <a:pPr>
              <a:lnSpc>
                <a:spcPct val="90000"/>
              </a:lnSpc>
            </a:pPr>
            <a:r>
              <a:rPr lang="el-GR" sz="2200" dirty="0"/>
              <a:t>Προστασία από φυσικά φαινόμενα και καταστροφές χάρη στην ανάπτυξη της τεχνολογίας</a:t>
            </a:r>
            <a:r>
              <a:rPr lang="el-GR" sz="2200" dirty="0" smtClean="0"/>
              <a:t>.</a:t>
            </a:r>
          </a:p>
          <a:p>
            <a:pPr>
              <a:lnSpc>
                <a:spcPct val="90000"/>
              </a:lnSpc>
            </a:pPr>
            <a:endParaRPr lang="el-GR" sz="2200" dirty="0"/>
          </a:p>
        </p:txBody>
      </p:sp>
      <p:sp>
        <p:nvSpPr>
          <p:cNvPr id="9" name="8 - Ορθογώνιο"/>
          <p:cNvSpPr/>
          <p:nvPr/>
        </p:nvSpPr>
        <p:spPr>
          <a:xfrm>
            <a:off x="76200" y="114300"/>
            <a:ext cx="8515350" cy="830997"/>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wrap="square">
            <a:spAutoFit/>
          </a:bodyPr>
          <a:lstStyle/>
          <a:p>
            <a:pPr marL="542925" indent="-542925" algn="just"/>
            <a:r>
              <a:rPr lang="el-GR" sz="2400" dirty="0" smtClean="0">
                <a:solidFill>
                  <a:schemeClr val="accent1">
                    <a:lumMod val="50000"/>
                  </a:schemeClr>
                </a:solidFill>
              </a:rPr>
              <a:t>Α</a:t>
            </a:r>
            <a:r>
              <a:rPr lang="el-GR" sz="2400" dirty="0" smtClean="0">
                <a:solidFill>
                  <a:schemeClr val="accent1">
                    <a:lumMod val="50000"/>
                  </a:schemeClr>
                </a:solidFill>
              </a:rPr>
              <a:t>)  Αιτίες </a:t>
            </a:r>
            <a:r>
              <a:rPr lang="el-GR" sz="2400" dirty="0" smtClean="0">
                <a:solidFill>
                  <a:schemeClr val="accent1">
                    <a:lumMod val="50000"/>
                  </a:schemeClr>
                </a:solidFill>
              </a:rPr>
              <a:t>που είναι δυνατόν να </a:t>
            </a:r>
            <a:r>
              <a:rPr lang="el-GR" sz="2400" b="1" dirty="0" smtClean="0">
                <a:solidFill>
                  <a:srgbClr val="C00000"/>
                </a:solidFill>
                <a:effectLst>
                  <a:outerShdw blurRad="38100" dist="38100" dir="2700000" algn="tl">
                    <a:srgbClr val="000000">
                      <a:alpha val="43137"/>
                    </a:srgbClr>
                  </a:outerShdw>
                </a:effectLst>
              </a:rPr>
              <a:t>επιταχύνουν</a:t>
            </a:r>
            <a:r>
              <a:rPr lang="el-GR" sz="2400" dirty="0" smtClean="0">
                <a:solidFill>
                  <a:schemeClr val="accent1">
                    <a:lumMod val="50000"/>
                  </a:schemeClr>
                </a:solidFill>
              </a:rPr>
              <a:t> την αύξηση του αριθμού των ανθρώπων</a:t>
            </a:r>
            <a:endParaRPr lang="el-GR" sz="2400"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9">
                                            <p:bg/>
                                          </p:spTgt>
                                        </p:tgtEl>
                                        <p:attrNameLst>
                                          <p:attrName>style.visibility</p:attrName>
                                        </p:attrNameLst>
                                      </p:cBhvr>
                                      <p:to>
                                        <p:strVal val="visible"/>
                                      </p:to>
                                    </p:set>
                                    <p:animEffect transition="in" filter="fade">
                                      <p:cBhvr>
                                        <p:cTn id="7" dur="500"/>
                                        <p:tgtEl>
                                          <p:spTgt spid="14233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339">
                                            <p:txEl>
                                              <p:pRg st="0" end="0"/>
                                            </p:txEl>
                                          </p:spTgt>
                                        </p:tgtEl>
                                        <p:attrNameLst>
                                          <p:attrName>style.visibility</p:attrName>
                                        </p:attrNameLst>
                                      </p:cBhvr>
                                      <p:to>
                                        <p:strVal val="visible"/>
                                      </p:to>
                                    </p:set>
                                    <p:animEffect transition="in" filter="fade">
                                      <p:cBhvr>
                                        <p:cTn id="10" dur="500"/>
                                        <p:tgtEl>
                                          <p:spTgt spid="1423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2339">
                                            <p:txEl>
                                              <p:pRg st="1" end="1"/>
                                            </p:txEl>
                                          </p:spTgt>
                                        </p:tgtEl>
                                        <p:attrNameLst>
                                          <p:attrName>style.visibility</p:attrName>
                                        </p:attrNameLst>
                                      </p:cBhvr>
                                      <p:to>
                                        <p:strVal val="visible"/>
                                      </p:to>
                                    </p:set>
                                    <p:animEffect transition="in" filter="fade">
                                      <p:cBhvr>
                                        <p:cTn id="15" dur="500"/>
                                        <p:tgtEl>
                                          <p:spTgt spid="14233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2339">
                                            <p:txEl>
                                              <p:pRg st="2" end="2"/>
                                            </p:txEl>
                                          </p:spTgt>
                                        </p:tgtEl>
                                        <p:attrNameLst>
                                          <p:attrName>style.visibility</p:attrName>
                                        </p:attrNameLst>
                                      </p:cBhvr>
                                      <p:to>
                                        <p:strVal val="visible"/>
                                      </p:to>
                                    </p:set>
                                    <p:animEffect transition="in" filter="fade">
                                      <p:cBhvr>
                                        <p:cTn id="20" dur="500"/>
                                        <p:tgtEl>
                                          <p:spTgt spid="14233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2339">
                                            <p:txEl>
                                              <p:pRg st="3" end="3"/>
                                            </p:txEl>
                                          </p:spTgt>
                                        </p:tgtEl>
                                        <p:attrNameLst>
                                          <p:attrName>style.visibility</p:attrName>
                                        </p:attrNameLst>
                                      </p:cBhvr>
                                      <p:to>
                                        <p:strVal val="visible"/>
                                      </p:to>
                                    </p:set>
                                    <p:animEffect transition="in" filter="fade">
                                      <p:cBhvr>
                                        <p:cTn id="25" dur="500"/>
                                        <p:tgtEl>
                                          <p:spTgt spid="14233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2339">
                                            <p:txEl>
                                              <p:pRg st="5" end="5"/>
                                            </p:txEl>
                                          </p:spTgt>
                                        </p:tgtEl>
                                        <p:attrNameLst>
                                          <p:attrName>style.visibility</p:attrName>
                                        </p:attrNameLst>
                                      </p:cBhvr>
                                      <p:to>
                                        <p:strVal val="visible"/>
                                      </p:to>
                                    </p:set>
                                    <p:animEffect transition="in" filter="fade">
                                      <p:cBhvr>
                                        <p:cTn id="30" dur="500"/>
                                        <p:tgtEl>
                                          <p:spTgt spid="14233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2339">
                                            <p:txEl>
                                              <p:pRg st="6" end="6"/>
                                            </p:txEl>
                                          </p:spTgt>
                                        </p:tgtEl>
                                        <p:attrNameLst>
                                          <p:attrName>style.visibility</p:attrName>
                                        </p:attrNameLst>
                                      </p:cBhvr>
                                      <p:to>
                                        <p:strVal val="visible"/>
                                      </p:to>
                                    </p:set>
                                    <p:animEffect transition="in" filter="fade">
                                      <p:cBhvr>
                                        <p:cTn id="35" dur="500"/>
                                        <p:tgtEl>
                                          <p:spTgt spid="14233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2339">
                                            <p:txEl>
                                              <p:pRg st="7" end="7"/>
                                            </p:txEl>
                                          </p:spTgt>
                                        </p:tgtEl>
                                        <p:attrNameLst>
                                          <p:attrName>style.visibility</p:attrName>
                                        </p:attrNameLst>
                                      </p:cBhvr>
                                      <p:to>
                                        <p:strVal val="visible"/>
                                      </p:to>
                                    </p:set>
                                    <p:animEffect transition="in" filter="fade">
                                      <p:cBhvr>
                                        <p:cTn id="40" dur="500"/>
                                        <p:tgtEl>
                                          <p:spTgt spid="142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 Ορθογώνιο"/>
          <p:cNvSpPr/>
          <p:nvPr/>
        </p:nvSpPr>
        <p:spPr>
          <a:xfrm>
            <a:off x="200026" y="295275"/>
            <a:ext cx="8335848" cy="830997"/>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wrap="square">
            <a:spAutoFit/>
          </a:bodyPr>
          <a:lstStyle/>
          <a:p>
            <a:pPr marL="361950" indent="-361950"/>
            <a:r>
              <a:rPr lang="el-GR" sz="2400" dirty="0" smtClean="0">
                <a:solidFill>
                  <a:schemeClr val="accent1">
                    <a:lumMod val="50000"/>
                  </a:schemeClr>
                </a:solidFill>
              </a:rPr>
              <a:t>Β</a:t>
            </a:r>
            <a:r>
              <a:rPr lang="el-GR" sz="2400" dirty="0" smtClean="0">
                <a:solidFill>
                  <a:schemeClr val="accent1">
                    <a:lumMod val="50000"/>
                  </a:schemeClr>
                </a:solidFill>
              </a:rPr>
              <a:t>)  Αιτίες </a:t>
            </a:r>
            <a:r>
              <a:rPr lang="el-GR" sz="2400" dirty="0" smtClean="0">
                <a:solidFill>
                  <a:schemeClr val="accent1">
                    <a:lumMod val="50000"/>
                  </a:schemeClr>
                </a:solidFill>
              </a:rPr>
              <a:t>που είναι δυνατόν να </a:t>
            </a:r>
            <a:r>
              <a:rPr lang="el-GR" sz="2400" b="1" dirty="0" smtClean="0">
                <a:solidFill>
                  <a:srgbClr val="C00000"/>
                </a:solidFill>
                <a:effectLst>
                  <a:outerShdw blurRad="38100" dist="38100" dir="2700000" algn="tl">
                    <a:srgbClr val="000000">
                      <a:alpha val="43137"/>
                    </a:srgbClr>
                  </a:outerShdw>
                </a:effectLst>
              </a:rPr>
              <a:t>επιβραδύνουν </a:t>
            </a:r>
            <a:r>
              <a:rPr lang="el-GR" sz="2400" dirty="0" smtClean="0">
                <a:solidFill>
                  <a:schemeClr val="accent1">
                    <a:lumMod val="50000"/>
                  </a:schemeClr>
                </a:solidFill>
              </a:rPr>
              <a:t>την αύξηση του αριθμού των ανθρώπων</a:t>
            </a:r>
            <a:endParaRPr lang="el-GR" sz="2400" dirty="0">
              <a:solidFill>
                <a:schemeClr val="accent1">
                  <a:lumMod val="50000"/>
                </a:scheme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454" y="1793410"/>
            <a:ext cx="3353091" cy="413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36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3203848" y="0"/>
            <a:ext cx="5940152" cy="3861048"/>
          </a:xfrm>
          <a:prstGeom prst="rect">
            <a:avLst/>
          </a:prstGeom>
          <a:noFill/>
          <a:ln w="9525" cap="flat">
            <a:noFill/>
            <a:round/>
            <a:headEnd/>
            <a:tailEnd/>
          </a:ln>
          <a:effectLst/>
        </p:spPr>
      </p:pic>
      <p:sp>
        <p:nvSpPr>
          <p:cNvPr id="5126" name="Text Box 6"/>
          <p:cNvSpPr txBox="1">
            <a:spLocks noChangeArrowheads="1"/>
          </p:cNvSpPr>
          <p:nvPr/>
        </p:nvSpPr>
        <p:spPr bwMode="auto">
          <a:xfrm>
            <a:off x="0" y="4063682"/>
            <a:ext cx="9144000" cy="1202510"/>
          </a:xfrm>
          <a:prstGeom prst="rect">
            <a:avLst/>
          </a:prstGeom>
          <a:gradFill flip="none" rotWithShape="1">
            <a:gsLst>
              <a:gs pos="0">
                <a:srgbClr val="FFE69F">
                  <a:shade val="30000"/>
                  <a:satMod val="115000"/>
                </a:srgbClr>
              </a:gs>
              <a:gs pos="50000">
                <a:srgbClr val="FFE69F">
                  <a:shade val="67500"/>
                  <a:satMod val="115000"/>
                </a:srgbClr>
              </a:gs>
              <a:gs pos="100000">
                <a:srgbClr val="FFE69F">
                  <a:shade val="100000"/>
                  <a:satMod val="115000"/>
                </a:srgbClr>
              </a:gs>
            </a:gsLst>
            <a:path path="circle">
              <a:fillToRect l="100000" t="100000"/>
            </a:path>
            <a:tileRect r="-100000" b="-100000"/>
          </a:gradFill>
          <a:ln>
            <a:headEnd/>
            <a:tailEnd/>
          </a:ln>
        </p:spPr>
        <p:style>
          <a:lnRef idx="1">
            <a:schemeClr val="accent6"/>
          </a:lnRef>
          <a:fillRef idx="2">
            <a:schemeClr val="accent6"/>
          </a:fillRef>
          <a:effectRef idx="1">
            <a:schemeClr val="accent6"/>
          </a:effectRef>
          <a:fontRef idx="minor">
            <a:schemeClr val="dk1"/>
          </a:fontRef>
        </p:style>
        <p:txBody>
          <a:bodyPr wrap="square" lIns="90000" tIns="46800" rIns="90000" bIns="46800">
            <a:spAutoFit/>
          </a:bodyPr>
          <a:lstStyle/>
          <a:p>
            <a:pPr marL="342900" indent="-341313">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a:solidFill>
                  <a:srgbClr val="C00000"/>
                </a:solidFill>
              </a:rPr>
              <a:t>Σχολίασε το γράφημα:</a:t>
            </a:r>
          </a:p>
          <a:p>
            <a:pPr marL="342900" indent="-341313">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smtClean="0">
                <a:solidFill>
                  <a:srgbClr val="C00000"/>
                </a:solidFill>
              </a:rPr>
              <a:t>	Αν </a:t>
            </a:r>
            <a:r>
              <a:rPr lang="el-GR" b="1" baseline="0" dirty="0">
                <a:solidFill>
                  <a:srgbClr val="C00000"/>
                </a:solidFill>
              </a:rPr>
              <a:t>υποθέσουμε ότι ο πληθυσμός της Γης θα συνεχίσει να αυξάνεται με τον προβλεπόμενο ρυθμό για τα τελευταία 10 χρόνια (2000-2010), τι περιμένεις να συμβεί το 2100; Να μειωθεί ο πληθυσμός, να αυξηθεί ή να παραμείνει σταθερός;</a:t>
            </a:r>
          </a:p>
        </p:txBody>
      </p:sp>
      <p:sp>
        <p:nvSpPr>
          <p:cNvPr id="15" name="14 - TextBox"/>
          <p:cNvSpPr txBox="1"/>
          <p:nvPr/>
        </p:nvSpPr>
        <p:spPr>
          <a:xfrm>
            <a:off x="0" y="5359825"/>
            <a:ext cx="9144000" cy="1200329"/>
          </a:xfrm>
          <a:prstGeom prst="rect">
            <a:avLst/>
          </a:prstGeom>
          <a:gradFill flip="none" rotWithShape="1">
            <a:gsLst>
              <a:gs pos="0">
                <a:srgbClr val="FDDBBF">
                  <a:shade val="30000"/>
                  <a:satMod val="115000"/>
                </a:srgbClr>
              </a:gs>
              <a:gs pos="50000">
                <a:srgbClr val="FDDBBF">
                  <a:shade val="67500"/>
                  <a:satMod val="115000"/>
                </a:srgbClr>
              </a:gs>
              <a:gs pos="100000">
                <a:srgbClr val="FDDBBF">
                  <a:shade val="100000"/>
                  <a:satMod val="115000"/>
                </a:srgbClr>
              </a:gs>
            </a:gsLst>
            <a:path path="circle">
              <a:fillToRect r="100000" b="100000"/>
            </a:path>
            <a:tileRect l="-100000" t="-100000"/>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l-GR" b="1" dirty="0" smtClean="0">
                <a:solidFill>
                  <a:srgbClr val="0070C0"/>
                </a:solidFill>
              </a:rPr>
              <a:t>Απάντηση:  </a:t>
            </a:r>
            <a:r>
              <a:rPr lang="el-GR" b="1" dirty="0" smtClean="0">
                <a:solidFill>
                  <a:schemeClr val="accent3">
                    <a:lumMod val="50000"/>
                  </a:schemeClr>
                </a:solidFill>
              </a:rPr>
              <a:t>Στα τελευταία 10 χρόνια η αύξηση ήταν  0.5 δισ.  κατοίκων. </a:t>
            </a:r>
          </a:p>
          <a:p>
            <a:r>
              <a:rPr lang="el-GR" b="1" dirty="0" smtClean="0">
                <a:solidFill>
                  <a:schemeClr val="accent3">
                    <a:lumMod val="50000"/>
                  </a:schemeClr>
                </a:solidFill>
              </a:rPr>
              <a:t>                                  Άρα  σε 100 χρόνια η αύξηση θα είναι 5 δισ. κατοίκων</a:t>
            </a:r>
          </a:p>
          <a:p>
            <a:endParaRPr lang="el-GR" b="1" dirty="0" smtClean="0">
              <a:solidFill>
                <a:schemeClr val="accent3">
                  <a:lumMod val="50000"/>
                </a:schemeClr>
              </a:solidFill>
            </a:endParaRPr>
          </a:p>
          <a:p>
            <a:r>
              <a:rPr lang="el-GR" b="1" dirty="0" smtClean="0">
                <a:solidFill>
                  <a:schemeClr val="accent3">
                    <a:lumMod val="50000"/>
                  </a:schemeClr>
                </a:solidFill>
              </a:rPr>
              <a:t>                              Συνεπώς ο πληθυσμός το 2100 θα είναι  6+ 5=11 δισ.   </a:t>
            </a:r>
            <a:endParaRPr lang="el-GR" b="1" dirty="0">
              <a:solidFill>
                <a:schemeClr val="accent3">
                  <a:lumMod val="50000"/>
                </a:schemeClr>
              </a:solidFill>
            </a:endParaRPr>
          </a:p>
        </p:txBody>
      </p:sp>
      <p:graphicFrame>
        <p:nvGraphicFramePr>
          <p:cNvPr id="6" name="13 - Πίνακας"/>
          <p:cNvGraphicFramePr>
            <a:graphicFrameLocks noGrp="1"/>
          </p:cNvGraphicFramePr>
          <p:nvPr>
            <p:extLst>
              <p:ext uri="{D42A27DB-BD31-4B8C-83A1-F6EECF244321}">
                <p14:modId xmlns:p14="http://schemas.microsoft.com/office/powerpoint/2010/main" val="1406932192"/>
              </p:ext>
            </p:extLst>
          </p:nvPr>
        </p:nvGraphicFramePr>
        <p:xfrm>
          <a:off x="0" y="79174"/>
          <a:ext cx="3108717" cy="3733800"/>
        </p:xfrm>
        <a:graphic>
          <a:graphicData uri="http://schemas.openxmlformats.org/drawingml/2006/table">
            <a:tbl>
              <a:tblPr>
                <a:effectLst>
                  <a:outerShdw blurRad="50800" dist="177800" dir="2700000" algn="tl" rotWithShape="0">
                    <a:srgbClr val="FFC000">
                      <a:alpha val="40000"/>
                    </a:srgbClr>
                  </a:outerShdw>
                </a:effectLst>
              </a:tblPr>
              <a:tblGrid>
                <a:gridCol w="1347046"/>
                <a:gridCol w="1761671"/>
              </a:tblGrid>
              <a:tr h="596730">
                <a:tc>
                  <a:txBody>
                    <a:bodyPr/>
                    <a:lstStyle/>
                    <a:p>
                      <a:pPr algn="ctr"/>
                      <a:r>
                        <a:rPr lang="el-GR" sz="2000" b="1" dirty="0" smtClean="0">
                          <a:latin typeface="+mn-lt"/>
                        </a:rPr>
                        <a:t>ΕΤΟΣ</a:t>
                      </a:r>
                      <a:endParaRPr lang="el-GR" sz="2000" dirty="0">
                        <a:latin typeface="+mn-lt"/>
                      </a:endParaRPr>
                    </a:p>
                  </a:txBody>
                  <a:tcPr marL="19050" marR="19050" marT="19050" marB="19050" anchor="ctr">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b="1" dirty="0">
                          <a:latin typeface="+mn-lt"/>
                        </a:rPr>
                        <a:t>ΠΛΗΘ</a:t>
                      </a:r>
                      <a:r>
                        <a:rPr lang="en-US" sz="2000" b="1" dirty="0">
                          <a:latin typeface="+mn-lt"/>
                        </a:rPr>
                        <a:t>Y</a:t>
                      </a:r>
                      <a:r>
                        <a:rPr lang="el-GR" sz="2000" b="1" dirty="0">
                          <a:latin typeface="+mn-lt"/>
                        </a:rPr>
                        <a:t>ΣΜΟΣ (περίπου)</a:t>
                      </a:r>
                      <a:endParaRPr lang="el-GR" sz="2000" dirty="0">
                        <a:latin typeface="+mn-lt"/>
                      </a:endParaRPr>
                    </a:p>
                  </a:txBody>
                  <a:tcPr marL="19050" marR="19050" marT="19050" marB="19050" anchor="ctr">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1650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500.000.000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1804</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1.000.000.000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1930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2.000.000.000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1960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3.000.000.000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1980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4.000.000.000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1990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5.000.000.000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dirty="0">
                          <a:latin typeface="+mn-lt"/>
                        </a:rPr>
                        <a:t>2000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a:latin typeface="+mn-lt"/>
                        </a:rPr>
                        <a:t>6.000.000.000</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pPr algn="ctr"/>
                      <a:r>
                        <a:rPr lang="el-GR" sz="2000">
                          <a:latin typeface="+mn-lt"/>
                        </a:rPr>
                        <a:t>2010</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c>
                  <a:txBody>
                    <a:bodyPr/>
                    <a:lstStyle/>
                    <a:p>
                      <a:pPr algn="ctr"/>
                      <a:r>
                        <a:rPr lang="el-GR" sz="2000" dirty="0" smtClean="0">
                          <a:latin typeface="+mn-lt"/>
                        </a:rPr>
                        <a:t>6.500.000.000</a:t>
                      </a:r>
                      <a:endParaRPr lang="el-GR" sz="2000" dirty="0">
                        <a:latin typeface="+mn-lt"/>
                      </a:endParaRP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99"/>
                    </a:solidFill>
                  </a:tcPr>
                </a:tc>
              </a:tr>
              <a:tr h="317739">
                <a:tc>
                  <a:txBody>
                    <a:bodyPr/>
                    <a:lstStyle/>
                    <a:p>
                      <a:r>
                        <a:rPr lang="el-GR" sz="2000" dirty="0">
                          <a:latin typeface="+mn-lt"/>
                        </a:rPr>
                        <a:t>(πρόβλεψη)</a:t>
                      </a:r>
                    </a:p>
                  </a:txBody>
                  <a:tcPr marL="19050" marR="19050" marT="19050" marB="1905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99"/>
                    </a:solidFill>
                  </a:tcPr>
                </a:tc>
                <a:tc>
                  <a:txBody>
                    <a:bodyPr/>
                    <a:lstStyle/>
                    <a:p>
                      <a:r>
                        <a:rPr lang="el-GR" sz="2000" dirty="0">
                          <a:latin typeface="+mn-lt"/>
                        </a:rPr>
                        <a:t> </a:t>
                      </a:r>
                    </a:p>
                  </a:txBody>
                  <a:tcPr marL="19050" marR="19050" marT="19050" marB="1905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solidFill>
                      <a:srgbClr val="FFFF99"/>
                    </a:solidFill>
                  </a:tcPr>
                </a:tc>
              </a:tr>
            </a:tbl>
          </a:graphicData>
        </a:graphic>
      </p:graphicFrame>
      <p:cxnSp>
        <p:nvCxnSpPr>
          <p:cNvPr id="7" name="Ευθεία γραμμή σύνδεσης 6"/>
          <p:cNvCxnSpPr/>
          <p:nvPr/>
        </p:nvCxnSpPr>
        <p:spPr>
          <a:xfrm flipV="1">
            <a:off x="6871883" y="812800"/>
            <a:ext cx="1793146" cy="11177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0" y="476672"/>
            <a:ext cx="9144000" cy="956288"/>
          </a:xfrm>
          <a:prstGeom prst="rect">
            <a:avLst/>
          </a:prstGeom>
          <a:noFill/>
          <a:ln>
            <a:headEnd/>
            <a:tailEnd/>
          </a:ln>
        </p:spPr>
        <p:style>
          <a:lnRef idx="1">
            <a:schemeClr val="accent2"/>
          </a:lnRef>
          <a:fillRef idx="2">
            <a:schemeClr val="accent2"/>
          </a:fillRef>
          <a:effectRef idx="1">
            <a:schemeClr val="accent2"/>
          </a:effectRef>
          <a:fontRef idx="minor">
            <a:schemeClr val="dk1"/>
          </a:fontRef>
        </p:style>
        <p:txBody>
          <a:bodyPr wrap="square" lIns="90000" tIns="46800" rIns="90000" bIns="46800">
            <a:spAutoFit/>
          </a:bodyPr>
          <a:lstStyle/>
          <a:p>
            <a:pPr marL="342900" indent="-341313" algn="ctr">
              <a:buClrTx/>
              <a:buFont typeface="Wingdings" pitchFamily="2" charset="2"/>
              <a:buChar char="Ø"/>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a:solidFill>
                  <a:srgbClr val="333399"/>
                </a:solidFill>
              </a:rPr>
              <a:t>Οι επιστήμονες που ασχολούνται με την εξέλιξη του πληθυσμού της Γης </a:t>
            </a:r>
            <a:endParaRPr lang="el-GR" b="1" baseline="0" dirty="0" smtClean="0">
              <a:solidFill>
                <a:srgbClr val="333399"/>
              </a:solidFill>
            </a:endParaRPr>
          </a:p>
          <a:p>
            <a:pPr marL="1587" algn="ctr">
              <a:buClrTx/>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smtClean="0">
                <a:solidFill>
                  <a:srgbClr val="333399"/>
                </a:solidFill>
                <a:sym typeface="Wingdings" pitchFamily="2" charset="2"/>
              </a:rPr>
              <a:t> </a:t>
            </a:r>
            <a:r>
              <a:rPr lang="el-GR" sz="2000" b="1" baseline="0" dirty="0" smtClean="0">
                <a:solidFill>
                  <a:srgbClr val="C00000"/>
                </a:solidFill>
                <a:effectLst>
                  <a:outerShdw blurRad="38100" dist="38100" dir="2700000" algn="tl">
                    <a:srgbClr val="000000">
                      <a:alpha val="43137"/>
                    </a:srgbClr>
                  </a:outerShdw>
                </a:effectLst>
                <a:sym typeface="Wingdings" pitchFamily="2" charset="2"/>
              </a:rPr>
              <a:t>ΔΗΜΟΓΡΑΦΟΙ </a:t>
            </a:r>
          </a:p>
          <a:p>
            <a:pPr marL="1587" algn="ctr">
              <a:buClrTx/>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smtClean="0">
                <a:solidFill>
                  <a:srgbClr val="333399"/>
                </a:solidFill>
              </a:rPr>
              <a:t>λένε</a:t>
            </a:r>
            <a:r>
              <a:rPr lang="el-GR" b="1" baseline="0" dirty="0">
                <a:solidFill>
                  <a:srgbClr val="333399"/>
                </a:solidFill>
              </a:rPr>
              <a:t>:</a:t>
            </a:r>
          </a:p>
        </p:txBody>
      </p:sp>
      <p:sp>
        <p:nvSpPr>
          <p:cNvPr id="5128" name="Text Box 8"/>
          <p:cNvSpPr txBox="1">
            <a:spLocks noChangeArrowheads="1"/>
          </p:cNvSpPr>
          <p:nvPr/>
        </p:nvSpPr>
        <p:spPr bwMode="auto">
          <a:xfrm>
            <a:off x="252661" y="2593527"/>
            <a:ext cx="3240360" cy="1479509"/>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headEnd/>
            <a:tailEnd/>
          </a:ln>
          <a:effectLst>
            <a:outerShdw dist="38100" dir="15600000" sx="103000" sy="103000" algn="r" rotWithShape="0">
              <a:srgbClr val="663300">
                <a:alpha val="81961"/>
              </a:srgbClr>
            </a:outerShdw>
          </a:effectLst>
        </p:spPr>
        <p:style>
          <a:lnRef idx="1">
            <a:schemeClr val="accent4"/>
          </a:lnRef>
          <a:fillRef idx="2">
            <a:schemeClr val="accent4"/>
          </a:fillRef>
          <a:effectRef idx="1">
            <a:schemeClr val="accent4"/>
          </a:effectRef>
          <a:fontRef idx="minor">
            <a:schemeClr val="dk1"/>
          </a:fontRef>
        </p:style>
        <p:txBody>
          <a:bodyPr wrap="square" lIns="90000" tIns="46800" rIns="90000" bIns="46800">
            <a:spAutoFit/>
          </a:bodyPr>
          <a:lstStyle/>
          <a:p>
            <a:pPr>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aseline="0" dirty="0">
                <a:solidFill>
                  <a:schemeClr val="tx1"/>
                </a:solidFill>
              </a:rPr>
              <a:t>«Ο πληθυσμός αυξάνεται όταν οι γεννήσεις είναι περισσότερες από τους θανάτους. Σήμερα κάθε λεπτό μετράμε 240 γεννήσεις και 120 θανάτους».</a:t>
            </a:r>
          </a:p>
        </p:txBody>
      </p:sp>
      <p:sp>
        <p:nvSpPr>
          <p:cNvPr id="15" name="14 - Ορθογώνιο"/>
          <p:cNvSpPr/>
          <p:nvPr/>
        </p:nvSpPr>
        <p:spPr>
          <a:xfrm>
            <a:off x="3888432" y="2310532"/>
            <a:ext cx="5148064" cy="2308324"/>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solidFill>
              <a:srgbClr val="FFE69F"/>
            </a:solidFill>
          </a:ln>
          <a:effectLst>
            <a:outerShdw dist="190500" dir="13500000" algn="br" rotWithShape="0">
              <a:srgbClr val="FFE69F"/>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r>
              <a:rPr lang="el-GR" dirty="0" smtClean="0"/>
              <a:t>«Ο παγκόσμιος πληθυσμός θα μπορούσε να ανέλθει στα 10 δισεκατομμύρια το 2100, με την </a:t>
            </a:r>
            <a:r>
              <a:rPr lang="el-GR" dirty="0" smtClean="0"/>
              <a:t>προϋπόθεση </a:t>
            </a:r>
            <a:r>
              <a:rPr lang="el-GR" dirty="0" smtClean="0"/>
              <a:t>σε κάθε οικογένεια να μην υπάρχουν πάνω από 2 παιδιά. Με μέσο όρο 1,5 παιδιά ανά οικογένεια, ο πληθυσμός το 2100 θα μειωνόταν και δε θα ξεπερνούσε τα 5,5 δισεκατομμύρια. Με μέσο όρο 2,5 παιδιά ανά οικογένεια, ο πληθυσμός το 2100 θα αυξανόταν και θα έφτανε τα 17 δισεκατομμύρια».</a:t>
            </a:r>
            <a:endParaRPr lang="el-G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blinds(horizontal)">
                                      <p:cBhvr>
                                        <p:cTn id="7" dur="500"/>
                                        <p:tgtEl>
                                          <p:spTgt spid="51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0" y="1602582"/>
            <a:ext cx="9144000" cy="5259896"/>
          </a:xfrm>
          <a:prstGeom prst="rect">
            <a:avLst/>
          </a:prstGeom>
          <a:noFill/>
          <a:ln w="9525" cap="flat">
            <a:noFill/>
            <a:round/>
            <a:headEnd/>
            <a:tailEnd/>
          </a:ln>
          <a:effectLst/>
        </p:spPr>
      </p:pic>
      <p:sp>
        <p:nvSpPr>
          <p:cNvPr id="2" name="Text Box 11"/>
          <p:cNvSpPr txBox="1">
            <a:spLocks noChangeArrowheads="1"/>
          </p:cNvSpPr>
          <p:nvPr/>
        </p:nvSpPr>
        <p:spPr bwMode="auto">
          <a:xfrm>
            <a:off x="0" y="43500"/>
            <a:ext cx="5580112" cy="1479509"/>
          </a:xfrm>
          <a:prstGeom prst="rect">
            <a:avLst/>
          </a:prstGeom>
          <a:gradFill flip="none" rotWithShape="1">
            <a:gsLst>
              <a:gs pos="0">
                <a:srgbClr val="FFFFDD">
                  <a:shade val="30000"/>
                  <a:satMod val="115000"/>
                </a:srgbClr>
              </a:gs>
              <a:gs pos="50000">
                <a:srgbClr val="FFFFDD">
                  <a:shade val="67500"/>
                  <a:satMod val="115000"/>
                </a:srgbClr>
              </a:gs>
              <a:gs pos="100000">
                <a:srgbClr val="FFFFDD">
                  <a:shade val="100000"/>
                  <a:satMod val="115000"/>
                </a:srgbClr>
              </a:gs>
            </a:gsLst>
            <a:path path="circle">
              <a:fillToRect l="100000" b="100000"/>
            </a:path>
            <a:tileRect t="-100000" r="-100000"/>
          </a:gradFill>
          <a:ln>
            <a:headEnd/>
            <a:tailEnd/>
          </a:ln>
        </p:spPr>
        <p:style>
          <a:lnRef idx="1">
            <a:schemeClr val="accent3"/>
          </a:lnRef>
          <a:fillRef idx="2">
            <a:schemeClr val="accent3"/>
          </a:fillRef>
          <a:effectRef idx="1">
            <a:schemeClr val="accent3"/>
          </a:effectRef>
          <a:fontRef idx="minor">
            <a:schemeClr val="dk1"/>
          </a:fontRef>
        </p:style>
        <p:txBody>
          <a:bodyPr wrap="square" lIns="90000" tIns="46800" rIns="90000" bIns="46800">
            <a:spAutoFit/>
          </a:bodyPr>
          <a:lstStyle/>
          <a:p>
            <a:pPr marL="342900" indent="-341313" algn="ctr">
              <a:buClrTx/>
              <a:buFont typeface="Wingdings" pitchFamily="2" charset="2"/>
              <a:buChar char="Ø"/>
              <a:tabLst>
                <a:tab pos="1257300" algn="l"/>
                <a:tab pos="2171700" algn="l"/>
                <a:tab pos="3086100" algn="l"/>
                <a:tab pos="4000500" algn="l"/>
                <a:tab pos="4914900" algn="l"/>
                <a:tab pos="5829300" algn="l"/>
                <a:tab pos="6743700" algn="l"/>
                <a:tab pos="7658100" algn="l"/>
                <a:tab pos="8572500" algn="l"/>
                <a:tab pos="9486900" algn="l"/>
                <a:tab pos="10401300" algn="l"/>
              </a:tabLst>
            </a:pPr>
            <a:r>
              <a:rPr lang="el-GR" b="1" baseline="0" dirty="0">
                <a:solidFill>
                  <a:schemeClr val="accent3">
                    <a:lumMod val="50000"/>
                  </a:schemeClr>
                </a:solidFill>
              </a:rPr>
              <a:t>Υπολόγισε και απεικόνισε στο γράφημα σου την πρόβλεψη των επιστημόνων, χρησιμοποιώντας </a:t>
            </a:r>
            <a:r>
              <a:rPr lang="el-GR" b="1" baseline="0" dirty="0">
                <a:solidFill>
                  <a:srgbClr val="0070C0"/>
                </a:solidFill>
              </a:rPr>
              <a:t>μπλε χρώμα </a:t>
            </a:r>
            <a:r>
              <a:rPr lang="el-GR" b="1" baseline="0" dirty="0">
                <a:solidFill>
                  <a:schemeClr val="accent3">
                    <a:lumMod val="50000"/>
                  </a:schemeClr>
                </a:solidFill>
              </a:rPr>
              <a:t>στην περίπτωση του </a:t>
            </a:r>
            <a:r>
              <a:rPr lang="el-GR" b="1" baseline="0" dirty="0">
                <a:solidFill>
                  <a:srgbClr val="0070C0"/>
                </a:solidFill>
              </a:rPr>
              <a:t>1,5 παιδιού </a:t>
            </a:r>
            <a:r>
              <a:rPr lang="el-GR" b="1" baseline="0" dirty="0">
                <a:solidFill>
                  <a:schemeClr val="accent3">
                    <a:lumMod val="50000"/>
                  </a:schemeClr>
                </a:solidFill>
              </a:rPr>
              <a:t>και </a:t>
            </a:r>
            <a:r>
              <a:rPr lang="el-GR" b="1" baseline="0" dirty="0">
                <a:solidFill>
                  <a:srgbClr val="FF0000"/>
                </a:solidFill>
              </a:rPr>
              <a:t>κόκκινο χρώμα </a:t>
            </a:r>
            <a:r>
              <a:rPr lang="el-GR" b="1" baseline="0" dirty="0">
                <a:solidFill>
                  <a:schemeClr val="accent3">
                    <a:lumMod val="50000"/>
                  </a:schemeClr>
                </a:solidFill>
              </a:rPr>
              <a:t>στην περίπτωση των </a:t>
            </a:r>
            <a:r>
              <a:rPr lang="el-GR" b="1" baseline="0" dirty="0">
                <a:solidFill>
                  <a:srgbClr val="FF0000"/>
                </a:solidFill>
              </a:rPr>
              <a:t>2,5 παιδιών </a:t>
            </a:r>
            <a:r>
              <a:rPr lang="el-GR" b="1" baseline="0" dirty="0">
                <a:solidFill>
                  <a:schemeClr val="accent3">
                    <a:lumMod val="50000"/>
                  </a:schemeClr>
                </a:solidFill>
              </a:rPr>
              <a:t>αντίστοιχα.</a:t>
            </a:r>
            <a:r>
              <a:rPr lang="el-GR" baseline="0" dirty="0">
                <a:solidFill>
                  <a:schemeClr val="accent3">
                    <a:lumMod val="50000"/>
                  </a:schemeClr>
                </a:solidFill>
              </a:rPr>
              <a:t> </a:t>
            </a:r>
          </a:p>
        </p:txBody>
      </p:sp>
      <p:cxnSp>
        <p:nvCxnSpPr>
          <p:cNvPr id="4" name="Ευθεία γραμμή σύνδεσης 3"/>
          <p:cNvCxnSpPr/>
          <p:nvPr/>
        </p:nvCxnSpPr>
        <p:spPr>
          <a:xfrm flipV="1">
            <a:off x="5580112" y="3042742"/>
            <a:ext cx="2808312" cy="1189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5580112" y="4232530"/>
            <a:ext cx="2808312" cy="3943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5580112" y="594470"/>
            <a:ext cx="2880320" cy="36380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Ομάδα 24"/>
          <p:cNvGrpSpPr/>
          <p:nvPr/>
        </p:nvGrpSpPr>
        <p:grpSpPr>
          <a:xfrm>
            <a:off x="5652120" y="594470"/>
            <a:ext cx="2808312" cy="1656184"/>
            <a:chOff x="5652120" y="260648"/>
            <a:chExt cx="2808312" cy="1656184"/>
          </a:xfrm>
        </p:grpSpPr>
        <p:cxnSp>
          <p:nvCxnSpPr>
            <p:cNvPr id="13" name="Ευθεία γραμμή σύνδεσης 12"/>
            <p:cNvCxnSpPr/>
            <p:nvPr/>
          </p:nvCxnSpPr>
          <p:spPr>
            <a:xfrm flipH="1">
              <a:off x="5652120" y="260648"/>
              <a:ext cx="2808312"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H="1">
              <a:off x="5652120" y="1340768"/>
              <a:ext cx="2808312"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H="1">
              <a:off x="5652120" y="980728"/>
              <a:ext cx="2808312"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H="1">
              <a:off x="5652120" y="620688"/>
              <a:ext cx="2808312"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8418904" y="260648"/>
              <a:ext cx="0" cy="16561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14 - Ορθογώνιο"/>
          <p:cNvSpPr/>
          <p:nvPr/>
        </p:nvSpPr>
        <p:spPr>
          <a:xfrm>
            <a:off x="601960" y="2157009"/>
            <a:ext cx="5148064" cy="646331"/>
          </a:xfrm>
          <a:prstGeom prst="rect">
            <a:avLst/>
          </a:prstGeom>
          <a:gradFill flip="none" rotWithShape="1">
            <a:gsLst>
              <a:gs pos="0">
                <a:srgbClr val="FFE69F">
                  <a:shade val="30000"/>
                  <a:satMod val="115000"/>
                </a:srgbClr>
              </a:gs>
              <a:gs pos="50000">
                <a:srgbClr val="FFE69F">
                  <a:shade val="67500"/>
                  <a:satMod val="115000"/>
                </a:srgbClr>
              </a:gs>
              <a:gs pos="100000">
                <a:srgbClr val="FFE69F">
                  <a:shade val="100000"/>
                  <a:satMod val="115000"/>
                </a:srgbClr>
              </a:gs>
            </a:gsLst>
            <a:path path="circle">
              <a:fillToRect l="100000" t="100000"/>
            </a:path>
            <a:tileRect r="-100000" b="-100000"/>
          </a:gradFill>
          <a:ln>
            <a:solidFill>
              <a:srgbClr val="FFE69F"/>
            </a:solidFill>
          </a:ln>
          <a:effectLst>
            <a:outerShdw dist="190500" dir="13500000" algn="br" rotWithShape="0">
              <a:srgbClr val="FFE69F"/>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r>
              <a:rPr lang="el-GR" dirty="0" smtClean="0"/>
              <a:t>«</a:t>
            </a:r>
            <a:r>
              <a:rPr lang="en-US" dirty="0" smtClean="0"/>
              <a:t>…</a:t>
            </a:r>
            <a:r>
              <a:rPr lang="el-GR" dirty="0" smtClean="0"/>
              <a:t>1,5 παιδιά ανά οικογένεια </a:t>
            </a:r>
            <a:r>
              <a:rPr lang="en-US" dirty="0" smtClean="0"/>
              <a:t>…</a:t>
            </a:r>
            <a:r>
              <a:rPr lang="el-GR" dirty="0" smtClean="0"/>
              <a:t> 5,5 δισ. </a:t>
            </a:r>
            <a:r>
              <a:rPr lang="en-US" dirty="0" smtClean="0"/>
              <a:t/>
            </a:r>
            <a:br>
              <a:rPr lang="en-US" dirty="0" smtClean="0"/>
            </a:br>
            <a:r>
              <a:rPr lang="en-US" dirty="0" smtClean="0"/>
              <a:t>… </a:t>
            </a:r>
            <a:r>
              <a:rPr lang="el-GR" dirty="0" smtClean="0"/>
              <a:t>2,5 παιδιά ανά οικογένεια </a:t>
            </a:r>
            <a:r>
              <a:rPr lang="en-US" dirty="0" smtClean="0"/>
              <a:t>… </a:t>
            </a:r>
            <a:r>
              <a:rPr lang="el-GR" dirty="0" smtClean="0"/>
              <a:t>17 </a:t>
            </a:r>
            <a:r>
              <a:rPr lang="el-GR" dirty="0" err="1" smtClean="0"/>
              <a:t>δισ</a:t>
            </a:r>
            <a:r>
              <a:rPr lang="en-US" dirty="0" smtClean="0"/>
              <a:t>.</a:t>
            </a:r>
            <a:r>
              <a:rPr lang="el-GR" dirty="0" smtClean="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04800" y="133772"/>
            <a:ext cx="8229600" cy="1143000"/>
          </a:xfrm>
        </p:spPr>
        <p:txBody>
          <a:bodyPr/>
          <a:lstStyle/>
          <a:p>
            <a:r>
              <a:rPr lang="el-GR" sz="4800" b="1" dirty="0" smtClean="0">
                <a:solidFill>
                  <a:srgbClr val="C00000"/>
                </a:solidFill>
                <a:effectLst>
                  <a:outerShdw blurRad="38100" dist="38100" dir="2700000" algn="tl">
                    <a:srgbClr val="000000">
                      <a:alpha val="43137"/>
                    </a:srgbClr>
                  </a:outerShdw>
                </a:effectLst>
              </a:rPr>
              <a:t>ΔΗΜΟΓΡΑΦΙΑ</a:t>
            </a:r>
            <a:endParaRPr lang="el-GR" sz="3200" b="1" u="sng" dirty="0">
              <a:solidFill>
                <a:srgbClr val="C00000"/>
              </a:solidFill>
              <a:effectLst>
                <a:outerShdw blurRad="38100" dist="38100" dir="2700000" algn="tl">
                  <a:srgbClr val="000000">
                    <a:alpha val="43137"/>
                  </a:srgbClr>
                </a:outerShdw>
              </a:effectLst>
            </a:endParaRPr>
          </a:p>
        </p:txBody>
      </p:sp>
      <p:sp>
        <p:nvSpPr>
          <p:cNvPr id="143363" name="Rectangle 3"/>
          <p:cNvSpPr>
            <a:spLocks noGrp="1" noChangeArrowheads="1"/>
          </p:cNvSpPr>
          <p:nvPr>
            <p:ph idx="1"/>
          </p:nvPr>
        </p:nvSpPr>
        <p:spPr>
          <a:xfrm>
            <a:off x="92075" y="4629150"/>
            <a:ext cx="5213350" cy="1676400"/>
          </a:xfrm>
        </p:spPr>
        <p:txBody>
          <a:bodyPr>
            <a:normAutofit/>
          </a:bodyPr>
          <a:lstStyle/>
          <a:p>
            <a:pPr>
              <a:buFont typeface="Wingdings" pitchFamily="2" charset="2"/>
              <a:buNone/>
            </a:pPr>
            <a:r>
              <a:rPr lang="el-GR" sz="2200" dirty="0" smtClean="0">
                <a:solidFill>
                  <a:srgbClr val="002060"/>
                </a:solidFill>
              </a:rPr>
              <a:t>Στην </a:t>
            </a:r>
            <a:r>
              <a:rPr lang="el-GR" sz="2200" dirty="0">
                <a:solidFill>
                  <a:srgbClr val="002060"/>
                </a:solidFill>
              </a:rPr>
              <a:t>Ελλάδα υπεύθυνη </a:t>
            </a:r>
            <a:r>
              <a:rPr lang="el-GR" sz="2200" dirty="0" smtClean="0">
                <a:solidFill>
                  <a:srgbClr val="002060"/>
                </a:solidFill>
              </a:rPr>
              <a:t>για δημογραφικές</a:t>
            </a:r>
          </a:p>
          <a:p>
            <a:pPr>
              <a:buFont typeface="Wingdings" pitchFamily="2" charset="2"/>
              <a:buNone/>
            </a:pPr>
            <a:r>
              <a:rPr lang="el-GR" sz="2200" dirty="0" smtClean="0">
                <a:solidFill>
                  <a:srgbClr val="002060"/>
                </a:solidFill>
              </a:rPr>
              <a:t>έρευνες είναι η </a:t>
            </a:r>
            <a:r>
              <a:rPr lang="el-GR" sz="2200" dirty="0" smtClean="0">
                <a:solidFill>
                  <a:srgbClr val="C00000"/>
                </a:solidFill>
              </a:rPr>
              <a:t>Εθνική </a:t>
            </a:r>
            <a:r>
              <a:rPr lang="el-GR" sz="2200" dirty="0">
                <a:solidFill>
                  <a:srgbClr val="C00000"/>
                </a:solidFill>
              </a:rPr>
              <a:t>Στατιστική Υπηρεσία</a:t>
            </a:r>
          </a:p>
        </p:txBody>
      </p:sp>
      <p:sp>
        <p:nvSpPr>
          <p:cNvPr id="143366" name="AutoShape 6" descr="2Q=="/>
          <p:cNvSpPr>
            <a:spLocks noChangeAspect="1" noChangeArrowheads="1"/>
          </p:cNvSpPr>
          <p:nvPr/>
        </p:nvSpPr>
        <p:spPr bwMode="auto">
          <a:xfrm>
            <a:off x="4419600" y="3276600"/>
            <a:ext cx="304800" cy="304800"/>
          </a:xfrm>
          <a:prstGeom prst="rect">
            <a:avLst/>
          </a:prstGeom>
          <a:noFill/>
        </p:spPr>
        <p:txBody>
          <a:bodyPr/>
          <a:lstStyle/>
          <a:p>
            <a:endParaRPr lang="el-GR"/>
          </a:p>
        </p:txBody>
      </p:sp>
      <p:sp>
        <p:nvSpPr>
          <p:cNvPr id="2" name="TextBox 1"/>
          <p:cNvSpPr txBox="1"/>
          <p:nvPr/>
        </p:nvSpPr>
        <p:spPr>
          <a:xfrm>
            <a:off x="1095375" y="1195655"/>
            <a:ext cx="3810000" cy="2554545"/>
          </a:xfrm>
          <a:prstGeom prst="rect">
            <a:avLst/>
          </a:prstGeom>
          <a:noFill/>
        </p:spPr>
        <p:txBody>
          <a:bodyPr wrap="square" rtlCol="0">
            <a:spAutoFit/>
          </a:bodyPr>
          <a:lstStyle/>
          <a:p>
            <a:pPr algn="ctr">
              <a:lnSpc>
                <a:spcPct val="200000"/>
              </a:lnSpc>
            </a:pPr>
            <a:r>
              <a:rPr lang="el-GR" sz="2000" dirty="0">
                <a:solidFill>
                  <a:srgbClr val="002060"/>
                </a:solidFill>
              </a:rPr>
              <a:t>Είναι η επιστήμη που ασχολείται με τη</a:t>
            </a:r>
            <a:r>
              <a:rPr lang="el-GR" sz="2000" dirty="0">
                <a:solidFill>
                  <a:schemeClr val="accent1">
                    <a:lumMod val="75000"/>
                  </a:schemeClr>
                </a:solidFill>
              </a:rPr>
              <a:t> </a:t>
            </a:r>
            <a:r>
              <a:rPr lang="el-GR" sz="2000" b="1" dirty="0" smtClean="0">
                <a:solidFill>
                  <a:srgbClr val="C00000"/>
                </a:solidFill>
              </a:rPr>
              <a:t>μελέτη </a:t>
            </a:r>
            <a:r>
              <a:rPr lang="el-GR" sz="2000" b="1" dirty="0">
                <a:solidFill>
                  <a:srgbClr val="C00000"/>
                </a:solidFill>
              </a:rPr>
              <a:t>των πληθυσμών</a:t>
            </a:r>
            <a:r>
              <a:rPr lang="el-GR" sz="2000" dirty="0">
                <a:solidFill>
                  <a:srgbClr val="C00000"/>
                </a:solidFill>
              </a:rPr>
              <a:t> </a:t>
            </a:r>
            <a:r>
              <a:rPr lang="el-GR" sz="2000" dirty="0">
                <a:solidFill>
                  <a:srgbClr val="002060"/>
                </a:solidFill>
              </a:rPr>
              <a:t>και παρέχει πολύτιμες πληροφορίες για τις μελλοντικές ενέργειές μας.</a:t>
            </a:r>
            <a:endParaRPr lang="el-GR" sz="2000"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1066263"/>
            <a:ext cx="3314700" cy="2505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3876674"/>
            <a:ext cx="3780538" cy="24669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363">
                                            <p:txEl>
                                              <p:pRg st="0" end="0"/>
                                            </p:txEl>
                                          </p:spTgt>
                                        </p:tgtEl>
                                        <p:attrNameLst>
                                          <p:attrName>style.visibility</p:attrName>
                                        </p:attrNameLst>
                                      </p:cBhvr>
                                      <p:to>
                                        <p:strVal val="visible"/>
                                      </p:to>
                                    </p:set>
                                    <p:animEffect transition="in" filter="barn(inVertical)">
                                      <p:cBhvr>
                                        <p:cTn id="12" dur="500"/>
                                        <p:tgtEl>
                                          <p:spTgt spid="14336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3363">
                                            <p:txEl>
                                              <p:pRg st="1" end="1"/>
                                            </p:txEl>
                                          </p:spTgt>
                                        </p:tgtEl>
                                        <p:attrNameLst>
                                          <p:attrName>style.visibility</p:attrName>
                                        </p:attrNameLst>
                                      </p:cBhvr>
                                      <p:to>
                                        <p:strVal val="visible"/>
                                      </p:to>
                                    </p:set>
                                    <p:animEffect transition="in" filter="barn(inVertical)">
                                      <p:cBhvr>
                                        <p:cTn id="15" dur="500"/>
                                        <p:tgtEl>
                                          <p:spTgt spid="14336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arn(inVertical)">
                                      <p:cBhvr>
                                        <p:cTn id="1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0850" y="160338"/>
            <a:ext cx="8229600" cy="382587"/>
          </a:xfrm>
        </p:spPr>
        <p:txBody>
          <a:bodyPr>
            <a:normAutofit fontScale="90000"/>
          </a:bodyPr>
          <a:lstStyle/>
          <a:p>
            <a:r>
              <a:rPr lang="el-GR" sz="2800" b="1" u="sng" dirty="0">
                <a:solidFill>
                  <a:srgbClr val="C00000"/>
                </a:solidFill>
              </a:rPr>
              <a:t>Σε τι χρησιμεύει η Δημογραφία;</a:t>
            </a:r>
          </a:p>
        </p:txBody>
      </p:sp>
      <p:sp>
        <p:nvSpPr>
          <p:cNvPr id="146435" name="Rectangle 3"/>
          <p:cNvSpPr>
            <a:spLocks noGrp="1" noChangeArrowheads="1"/>
          </p:cNvSpPr>
          <p:nvPr>
            <p:ph idx="1"/>
          </p:nvPr>
        </p:nvSpPr>
        <p:spPr>
          <a:xfrm>
            <a:off x="80963" y="1453246"/>
            <a:ext cx="5903912" cy="4968875"/>
          </a:xfrm>
        </p:spPr>
        <p:txBody>
          <a:bodyPr>
            <a:normAutofit fontScale="92500" lnSpcReduction="20000"/>
          </a:bodyPr>
          <a:lstStyle/>
          <a:p>
            <a:pPr algn="just">
              <a:lnSpc>
                <a:spcPct val="90000"/>
              </a:lnSpc>
            </a:pPr>
            <a:r>
              <a:rPr lang="el-GR" sz="2400" dirty="0" smtClean="0">
                <a:solidFill>
                  <a:srgbClr val="002060"/>
                </a:solidFill>
              </a:rPr>
              <a:t>Να καταλάβουμε </a:t>
            </a:r>
            <a:r>
              <a:rPr lang="el-GR" sz="2400" u="sng" dirty="0">
                <a:solidFill>
                  <a:srgbClr val="002060"/>
                </a:solidFill>
              </a:rPr>
              <a:t>γιατί αλλάζει συνεχώς ο χώρος</a:t>
            </a:r>
            <a:r>
              <a:rPr lang="el-GR" sz="2400" dirty="0">
                <a:solidFill>
                  <a:srgbClr val="002060"/>
                </a:solidFill>
              </a:rPr>
              <a:t> </a:t>
            </a:r>
            <a:r>
              <a:rPr lang="el-GR" sz="2400" dirty="0" smtClean="0">
                <a:solidFill>
                  <a:srgbClr val="002060"/>
                </a:solidFill>
              </a:rPr>
              <a:t>που βρίσκεται γύρω μας</a:t>
            </a:r>
          </a:p>
          <a:p>
            <a:pPr algn="just">
              <a:lnSpc>
                <a:spcPct val="90000"/>
              </a:lnSpc>
            </a:pPr>
            <a:endParaRPr lang="el-GR" sz="2400" dirty="0" smtClean="0">
              <a:solidFill>
                <a:srgbClr val="002060"/>
              </a:solidFill>
            </a:endParaRPr>
          </a:p>
          <a:p>
            <a:pPr algn="just">
              <a:lnSpc>
                <a:spcPct val="90000"/>
              </a:lnSpc>
            </a:pPr>
            <a:r>
              <a:rPr lang="el-GR" sz="2400" dirty="0" smtClean="0">
                <a:solidFill>
                  <a:srgbClr val="002060"/>
                </a:solidFill>
              </a:rPr>
              <a:t>Να </a:t>
            </a:r>
            <a:r>
              <a:rPr lang="el-GR" sz="2400" dirty="0">
                <a:solidFill>
                  <a:srgbClr val="002060"/>
                </a:solidFill>
              </a:rPr>
              <a:t>κατανοήσουμε ότι οι άνθρωποι, προσπαθώντας να καλύψουν τις ανάγκες τους, </a:t>
            </a:r>
            <a:r>
              <a:rPr lang="el-GR" sz="2400" u="sng" dirty="0">
                <a:solidFill>
                  <a:srgbClr val="002060"/>
                </a:solidFill>
              </a:rPr>
              <a:t>αλλάζουν το περιβάλλον τους </a:t>
            </a:r>
            <a:r>
              <a:rPr lang="el-GR" sz="2400" dirty="0">
                <a:solidFill>
                  <a:srgbClr val="002060"/>
                </a:solidFill>
              </a:rPr>
              <a:t>και επομένως όσο περισσότεροι γίνονται οι άνθρωποι τόσο μεγαλύτερες </a:t>
            </a:r>
            <a:r>
              <a:rPr lang="el-GR" sz="2400" u="sng" dirty="0">
                <a:solidFill>
                  <a:srgbClr val="002060"/>
                </a:solidFill>
              </a:rPr>
              <a:t>μεταβολές επιφέρουν στο </a:t>
            </a:r>
            <a:r>
              <a:rPr lang="el-GR" sz="2400" u="sng" dirty="0" smtClean="0">
                <a:solidFill>
                  <a:srgbClr val="002060"/>
                </a:solidFill>
              </a:rPr>
              <a:t>περιβάλλον</a:t>
            </a:r>
          </a:p>
          <a:p>
            <a:pPr marL="0" indent="0" algn="just">
              <a:lnSpc>
                <a:spcPct val="90000"/>
              </a:lnSpc>
              <a:buNone/>
            </a:pPr>
            <a:endParaRPr lang="el-GR" sz="2400" dirty="0">
              <a:solidFill>
                <a:srgbClr val="002060"/>
              </a:solidFill>
            </a:endParaRPr>
          </a:p>
          <a:p>
            <a:pPr algn="just">
              <a:lnSpc>
                <a:spcPct val="90000"/>
              </a:lnSpc>
            </a:pPr>
            <a:r>
              <a:rPr lang="el-GR" sz="2400" dirty="0">
                <a:solidFill>
                  <a:srgbClr val="002060"/>
                </a:solidFill>
              </a:rPr>
              <a:t>Να προγραμματίσουμε τις απαραίτητες </a:t>
            </a:r>
            <a:r>
              <a:rPr lang="el-GR" sz="2400" u="sng" dirty="0">
                <a:solidFill>
                  <a:srgbClr val="002060"/>
                </a:solidFill>
              </a:rPr>
              <a:t>ενέργειες για την κάλυψη των ανθρώπινων αναγκών</a:t>
            </a:r>
            <a:r>
              <a:rPr lang="el-GR" sz="2600" dirty="0">
                <a:solidFill>
                  <a:srgbClr val="002060"/>
                </a:solidFill>
              </a:rPr>
              <a:t> </a:t>
            </a:r>
            <a:r>
              <a:rPr lang="el-GR" sz="2200" dirty="0" smtClean="0">
                <a:solidFill>
                  <a:srgbClr val="002060"/>
                </a:solidFill>
              </a:rPr>
              <a:t>(εκπαίδευση, περίθαλψη, </a:t>
            </a:r>
            <a:r>
              <a:rPr lang="el-GR" sz="2200" dirty="0">
                <a:solidFill>
                  <a:srgbClr val="002060"/>
                </a:solidFill>
              </a:rPr>
              <a:t>καλλιέργειες, ενεργειακοί πόροι, πόσιμο νερό κλπ)</a:t>
            </a:r>
            <a:endParaRPr lang="en-US" sz="2200" dirty="0">
              <a:solidFill>
                <a:srgbClr val="002060"/>
              </a:solidFill>
            </a:endParaRPr>
          </a:p>
          <a:p>
            <a:pPr algn="just">
              <a:lnSpc>
                <a:spcPct val="90000"/>
              </a:lnSpc>
              <a:buFont typeface="Wingdings" pitchFamily="2" charset="2"/>
              <a:buNone/>
            </a:pPr>
            <a:endParaRPr lang="el-GR" sz="2200" dirty="0">
              <a:solidFill>
                <a:srgbClr val="002060"/>
              </a:solidFill>
            </a:endParaRPr>
          </a:p>
          <a:p>
            <a:pPr algn="just">
              <a:lnSpc>
                <a:spcPct val="90000"/>
              </a:lnSpc>
            </a:pPr>
            <a:r>
              <a:rPr lang="el-GR" sz="2400" u="sng" dirty="0" smtClean="0">
                <a:solidFill>
                  <a:srgbClr val="002060"/>
                </a:solidFill>
              </a:rPr>
              <a:t>Να διαχειριστούμε σωστά τον πλανήτη</a:t>
            </a:r>
            <a:r>
              <a:rPr lang="el-GR" sz="2400" dirty="0" smtClean="0">
                <a:solidFill>
                  <a:srgbClr val="002060"/>
                </a:solidFill>
              </a:rPr>
              <a:t>, ώστε να μη δημιουργήσουμε προβλήματα στις επόμενες γενιές (ρύπανση, ελάττωση φυσικών πόρων, έλλειψη τροφής κλπ)</a:t>
            </a:r>
            <a:endParaRPr lang="el-GR" sz="2400" dirty="0">
              <a:solidFill>
                <a:srgbClr val="002060"/>
              </a:solidFill>
            </a:endParaRPr>
          </a:p>
        </p:txBody>
      </p:sp>
      <p:sp>
        <p:nvSpPr>
          <p:cNvPr id="146439" name="AutoShape 7" descr="Z"/>
          <p:cNvSpPr>
            <a:spLocks noChangeAspect="1" noChangeArrowheads="1"/>
          </p:cNvSpPr>
          <p:nvPr/>
        </p:nvSpPr>
        <p:spPr bwMode="auto">
          <a:xfrm>
            <a:off x="4419600" y="3276600"/>
            <a:ext cx="304800" cy="304800"/>
          </a:xfrm>
          <a:prstGeom prst="rect">
            <a:avLst/>
          </a:prstGeom>
          <a:noFill/>
        </p:spPr>
        <p:txBody>
          <a:bodyPr/>
          <a:lstStyle/>
          <a:p>
            <a:endParaRPr lang="el-G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638175"/>
            <a:ext cx="2857500"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2238375"/>
            <a:ext cx="2705100" cy="1685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319" y="3924300"/>
            <a:ext cx="1376362" cy="13763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6" descr="Τέσσερις πυλώνες για ανάπτυξη - αειφορί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5" y="5268866"/>
            <a:ext cx="2476500" cy="16843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barn(inVertical)">
                                      <p:cBhvr>
                                        <p:cTn id="7" dur="500"/>
                                        <p:tgtEl>
                                          <p:spTgt spid="14643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6435">
                                            <p:txEl>
                                              <p:pRg st="2" end="2"/>
                                            </p:txEl>
                                          </p:spTgt>
                                        </p:tgtEl>
                                        <p:attrNameLst>
                                          <p:attrName>style.visibility</p:attrName>
                                        </p:attrNameLst>
                                      </p:cBhvr>
                                      <p:to>
                                        <p:strVal val="visible"/>
                                      </p:to>
                                    </p:set>
                                    <p:animEffect transition="in" filter="barn(inVertical)">
                                      <p:cBhvr>
                                        <p:cTn id="15" dur="500"/>
                                        <p:tgtEl>
                                          <p:spTgt spid="146435">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barn(inVertical)">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6435">
                                            <p:txEl>
                                              <p:pRg st="4" end="4"/>
                                            </p:txEl>
                                          </p:spTgt>
                                        </p:tgtEl>
                                        <p:attrNameLst>
                                          <p:attrName>style.visibility</p:attrName>
                                        </p:attrNameLst>
                                      </p:cBhvr>
                                      <p:to>
                                        <p:strVal val="visible"/>
                                      </p:to>
                                    </p:set>
                                    <p:animEffect transition="in" filter="barn(inVertical)">
                                      <p:cBhvr>
                                        <p:cTn id="23" dur="500"/>
                                        <p:tgtEl>
                                          <p:spTgt spid="146435">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arn(inVertic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6435">
                                            <p:txEl>
                                              <p:pRg st="6" end="6"/>
                                            </p:txEl>
                                          </p:spTgt>
                                        </p:tgtEl>
                                        <p:attrNameLst>
                                          <p:attrName>style.visibility</p:attrName>
                                        </p:attrNameLst>
                                      </p:cBhvr>
                                      <p:to>
                                        <p:strVal val="visible"/>
                                      </p:to>
                                    </p:set>
                                    <p:animEffect transition="in" filter="barn(inVertical)">
                                      <p:cBhvr>
                                        <p:cTn id="31" dur="500"/>
                                        <p:tgtEl>
                                          <p:spTgt spid="146435">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079"/>
                                        </p:tgtEl>
                                        <p:attrNameLst>
                                          <p:attrName>style.visibility</p:attrName>
                                        </p:attrNameLst>
                                      </p:cBhvr>
                                      <p:to>
                                        <p:strVal val="visible"/>
                                      </p:to>
                                    </p:set>
                                    <p:animEffect transition="in" filter="barn(inVertical)">
                                      <p:cBhvr>
                                        <p:cTn id="34"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695</TotalTime>
  <Words>877</Words>
  <Application>Microsoft Office PowerPoint</Application>
  <PresentationFormat>Προβολή στην οθόνη (4:3)</PresentationFormat>
  <Paragraphs>159</Paragraphs>
  <Slides>17</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ΔΗΜΟΓΡΑΦΙΑ</vt:lpstr>
      <vt:lpstr>Σε τι χρησιμεύει η Δημογραφία;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gx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george</dc:creator>
  <cp:lastModifiedBy>YianFan</cp:lastModifiedBy>
  <cp:revision>72</cp:revision>
  <dcterms:created xsi:type="dcterms:W3CDTF">2014-08-25T07:34:50Z</dcterms:created>
  <dcterms:modified xsi:type="dcterms:W3CDTF">2020-05-04T14:01:18Z</dcterms:modified>
</cp:coreProperties>
</file>