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2" r:id="rId8"/>
    <p:sldId id="260" r:id="rId9"/>
    <p:sldId id="264" r:id="rId10"/>
    <p:sldId id="265" r:id="rId11"/>
    <p:sldId id="266"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0BF8F3-8B9F-5E2E-0BDE-D33FF4BE62A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F2672253-696C-6C6C-D8DE-57561C874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8B4DED4-1184-DB26-0292-0ABEA614F634}"/>
              </a:ext>
            </a:extLst>
          </p:cNvPr>
          <p:cNvSpPr>
            <a:spLocks noGrp="1"/>
          </p:cNvSpPr>
          <p:nvPr>
            <p:ph type="dt" sz="half" idx="10"/>
          </p:nvPr>
        </p:nvSpPr>
        <p:spPr/>
        <p:txBody>
          <a:bodyPr/>
          <a:lstStyle/>
          <a:p>
            <a:fld id="{008CD713-1708-4F89-A85D-D379A0BB3166}" type="datetimeFigureOut">
              <a:rPr lang="el-GR" smtClean="0"/>
              <a:t>9/12/2025</a:t>
            </a:fld>
            <a:endParaRPr lang="el-GR"/>
          </a:p>
        </p:txBody>
      </p:sp>
      <p:sp>
        <p:nvSpPr>
          <p:cNvPr id="5" name="Θέση υποσέλιδου 4">
            <a:extLst>
              <a:ext uri="{FF2B5EF4-FFF2-40B4-BE49-F238E27FC236}">
                <a16:creationId xmlns:a16="http://schemas.microsoft.com/office/drawing/2014/main" id="{431D4D8A-064D-B8E8-2E2E-49282FDAF33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872C3BC-8D99-2BB5-B8B1-FDF420E85501}"/>
              </a:ext>
            </a:extLst>
          </p:cNvPr>
          <p:cNvSpPr>
            <a:spLocks noGrp="1"/>
          </p:cNvSpPr>
          <p:nvPr>
            <p:ph type="sldNum" sz="quarter" idx="12"/>
          </p:nvPr>
        </p:nvSpPr>
        <p:spPr/>
        <p:txBody>
          <a:bodyPr/>
          <a:lstStyle/>
          <a:p>
            <a:fld id="{63E77003-B9C7-46AF-BBEC-1E3EF51F32ED}" type="slidenum">
              <a:rPr lang="el-GR" smtClean="0"/>
              <a:t>‹#›</a:t>
            </a:fld>
            <a:endParaRPr lang="el-GR"/>
          </a:p>
        </p:txBody>
      </p:sp>
    </p:spTree>
    <p:extLst>
      <p:ext uri="{BB962C8B-B14F-4D97-AF65-F5344CB8AC3E}">
        <p14:creationId xmlns:p14="http://schemas.microsoft.com/office/powerpoint/2010/main" val="157778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245C46-6127-E58D-4AA9-6504F2352AE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5C5EF5B-2EBC-6111-4AF9-D6109D90BBC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BD301B5-503A-5FA1-BE56-A81F03D5812D}"/>
              </a:ext>
            </a:extLst>
          </p:cNvPr>
          <p:cNvSpPr>
            <a:spLocks noGrp="1"/>
          </p:cNvSpPr>
          <p:nvPr>
            <p:ph type="dt" sz="half" idx="10"/>
          </p:nvPr>
        </p:nvSpPr>
        <p:spPr/>
        <p:txBody>
          <a:bodyPr/>
          <a:lstStyle/>
          <a:p>
            <a:fld id="{008CD713-1708-4F89-A85D-D379A0BB3166}" type="datetimeFigureOut">
              <a:rPr lang="el-GR" smtClean="0"/>
              <a:t>9/12/2025</a:t>
            </a:fld>
            <a:endParaRPr lang="el-GR"/>
          </a:p>
        </p:txBody>
      </p:sp>
      <p:sp>
        <p:nvSpPr>
          <p:cNvPr id="5" name="Θέση υποσέλιδου 4">
            <a:extLst>
              <a:ext uri="{FF2B5EF4-FFF2-40B4-BE49-F238E27FC236}">
                <a16:creationId xmlns:a16="http://schemas.microsoft.com/office/drawing/2014/main" id="{7BF4C17A-54C1-6924-CC7E-C5C9DC01F59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47BE71-0297-2DFE-C417-DC1D70859D75}"/>
              </a:ext>
            </a:extLst>
          </p:cNvPr>
          <p:cNvSpPr>
            <a:spLocks noGrp="1"/>
          </p:cNvSpPr>
          <p:nvPr>
            <p:ph type="sldNum" sz="quarter" idx="12"/>
          </p:nvPr>
        </p:nvSpPr>
        <p:spPr/>
        <p:txBody>
          <a:bodyPr/>
          <a:lstStyle/>
          <a:p>
            <a:fld id="{63E77003-B9C7-46AF-BBEC-1E3EF51F32ED}" type="slidenum">
              <a:rPr lang="el-GR" smtClean="0"/>
              <a:t>‹#›</a:t>
            </a:fld>
            <a:endParaRPr lang="el-GR"/>
          </a:p>
        </p:txBody>
      </p:sp>
    </p:spTree>
    <p:extLst>
      <p:ext uri="{BB962C8B-B14F-4D97-AF65-F5344CB8AC3E}">
        <p14:creationId xmlns:p14="http://schemas.microsoft.com/office/powerpoint/2010/main" val="247202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F9C3E2B-CCF7-07EB-2F0D-9A3E0C898F5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12044CB-B97A-FA34-EB82-1F48C767FDC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DB668A8-07AA-DE33-8332-5D182DECEB95}"/>
              </a:ext>
            </a:extLst>
          </p:cNvPr>
          <p:cNvSpPr>
            <a:spLocks noGrp="1"/>
          </p:cNvSpPr>
          <p:nvPr>
            <p:ph type="dt" sz="half" idx="10"/>
          </p:nvPr>
        </p:nvSpPr>
        <p:spPr/>
        <p:txBody>
          <a:bodyPr/>
          <a:lstStyle/>
          <a:p>
            <a:fld id="{008CD713-1708-4F89-A85D-D379A0BB3166}" type="datetimeFigureOut">
              <a:rPr lang="el-GR" smtClean="0"/>
              <a:t>9/12/2025</a:t>
            </a:fld>
            <a:endParaRPr lang="el-GR"/>
          </a:p>
        </p:txBody>
      </p:sp>
      <p:sp>
        <p:nvSpPr>
          <p:cNvPr id="5" name="Θέση υποσέλιδου 4">
            <a:extLst>
              <a:ext uri="{FF2B5EF4-FFF2-40B4-BE49-F238E27FC236}">
                <a16:creationId xmlns:a16="http://schemas.microsoft.com/office/drawing/2014/main" id="{C9EE4409-49F2-DDDE-7F43-7E740D001A8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F0CD115-7754-DF77-29D8-33B4373EA1CE}"/>
              </a:ext>
            </a:extLst>
          </p:cNvPr>
          <p:cNvSpPr>
            <a:spLocks noGrp="1"/>
          </p:cNvSpPr>
          <p:nvPr>
            <p:ph type="sldNum" sz="quarter" idx="12"/>
          </p:nvPr>
        </p:nvSpPr>
        <p:spPr/>
        <p:txBody>
          <a:bodyPr/>
          <a:lstStyle/>
          <a:p>
            <a:fld id="{63E77003-B9C7-46AF-BBEC-1E3EF51F32ED}" type="slidenum">
              <a:rPr lang="el-GR" smtClean="0"/>
              <a:t>‹#›</a:t>
            </a:fld>
            <a:endParaRPr lang="el-GR"/>
          </a:p>
        </p:txBody>
      </p:sp>
    </p:spTree>
    <p:extLst>
      <p:ext uri="{BB962C8B-B14F-4D97-AF65-F5344CB8AC3E}">
        <p14:creationId xmlns:p14="http://schemas.microsoft.com/office/powerpoint/2010/main" val="90290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492600-138F-B507-A307-45B1DB156E8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C5B185A-7FDF-24CA-C218-67BABD1C4D3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7C5EFD-C06D-B9FA-09F9-55A5A299D5AA}"/>
              </a:ext>
            </a:extLst>
          </p:cNvPr>
          <p:cNvSpPr>
            <a:spLocks noGrp="1"/>
          </p:cNvSpPr>
          <p:nvPr>
            <p:ph type="dt" sz="half" idx="10"/>
          </p:nvPr>
        </p:nvSpPr>
        <p:spPr/>
        <p:txBody>
          <a:bodyPr/>
          <a:lstStyle/>
          <a:p>
            <a:fld id="{008CD713-1708-4F89-A85D-D379A0BB3166}" type="datetimeFigureOut">
              <a:rPr lang="el-GR" smtClean="0"/>
              <a:t>9/12/2025</a:t>
            </a:fld>
            <a:endParaRPr lang="el-GR"/>
          </a:p>
        </p:txBody>
      </p:sp>
      <p:sp>
        <p:nvSpPr>
          <p:cNvPr id="5" name="Θέση υποσέλιδου 4">
            <a:extLst>
              <a:ext uri="{FF2B5EF4-FFF2-40B4-BE49-F238E27FC236}">
                <a16:creationId xmlns:a16="http://schemas.microsoft.com/office/drawing/2014/main" id="{235A8696-FEA0-AD53-5C48-E66F97AF73C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7798CE4-7186-130C-9103-D3FB610DDE67}"/>
              </a:ext>
            </a:extLst>
          </p:cNvPr>
          <p:cNvSpPr>
            <a:spLocks noGrp="1"/>
          </p:cNvSpPr>
          <p:nvPr>
            <p:ph type="sldNum" sz="quarter" idx="12"/>
          </p:nvPr>
        </p:nvSpPr>
        <p:spPr/>
        <p:txBody>
          <a:bodyPr/>
          <a:lstStyle/>
          <a:p>
            <a:fld id="{63E77003-B9C7-46AF-BBEC-1E3EF51F32ED}" type="slidenum">
              <a:rPr lang="el-GR" smtClean="0"/>
              <a:t>‹#›</a:t>
            </a:fld>
            <a:endParaRPr lang="el-GR"/>
          </a:p>
        </p:txBody>
      </p:sp>
    </p:spTree>
    <p:extLst>
      <p:ext uri="{BB962C8B-B14F-4D97-AF65-F5344CB8AC3E}">
        <p14:creationId xmlns:p14="http://schemas.microsoft.com/office/powerpoint/2010/main" val="383392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F1F106-3D09-2361-9419-0C1209CE7A2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084065A-B86F-B148-ADFA-C450501DDE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CA3B97E-4F59-1294-0E34-D6D61758B79D}"/>
              </a:ext>
            </a:extLst>
          </p:cNvPr>
          <p:cNvSpPr>
            <a:spLocks noGrp="1"/>
          </p:cNvSpPr>
          <p:nvPr>
            <p:ph type="dt" sz="half" idx="10"/>
          </p:nvPr>
        </p:nvSpPr>
        <p:spPr/>
        <p:txBody>
          <a:bodyPr/>
          <a:lstStyle/>
          <a:p>
            <a:fld id="{008CD713-1708-4F89-A85D-D379A0BB3166}" type="datetimeFigureOut">
              <a:rPr lang="el-GR" smtClean="0"/>
              <a:t>9/12/2025</a:t>
            </a:fld>
            <a:endParaRPr lang="el-GR"/>
          </a:p>
        </p:txBody>
      </p:sp>
      <p:sp>
        <p:nvSpPr>
          <p:cNvPr id="5" name="Θέση υποσέλιδου 4">
            <a:extLst>
              <a:ext uri="{FF2B5EF4-FFF2-40B4-BE49-F238E27FC236}">
                <a16:creationId xmlns:a16="http://schemas.microsoft.com/office/drawing/2014/main" id="{C771AFD3-9EB4-598C-BF39-5ADCE488243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D4D818D-B612-20C1-EE0F-21DD90B86291}"/>
              </a:ext>
            </a:extLst>
          </p:cNvPr>
          <p:cNvSpPr>
            <a:spLocks noGrp="1"/>
          </p:cNvSpPr>
          <p:nvPr>
            <p:ph type="sldNum" sz="quarter" idx="12"/>
          </p:nvPr>
        </p:nvSpPr>
        <p:spPr/>
        <p:txBody>
          <a:bodyPr/>
          <a:lstStyle/>
          <a:p>
            <a:fld id="{63E77003-B9C7-46AF-BBEC-1E3EF51F32ED}" type="slidenum">
              <a:rPr lang="el-GR" smtClean="0"/>
              <a:t>‹#›</a:t>
            </a:fld>
            <a:endParaRPr lang="el-GR"/>
          </a:p>
        </p:txBody>
      </p:sp>
    </p:spTree>
    <p:extLst>
      <p:ext uri="{BB962C8B-B14F-4D97-AF65-F5344CB8AC3E}">
        <p14:creationId xmlns:p14="http://schemas.microsoft.com/office/powerpoint/2010/main" val="4868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1B1C54-AF22-AD10-C0F9-6EAAF640EEE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37D5535-5EB2-5F79-0C68-38CF2F74E7A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090B2D9-7818-E2CB-D488-7B0A05FAE69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B43CBEA-7371-78B0-CD3A-DDDACB036C6C}"/>
              </a:ext>
            </a:extLst>
          </p:cNvPr>
          <p:cNvSpPr>
            <a:spLocks noGrp="1"/>
          </p:cNvSpPr>
          <p:nvPr>
            <p:ph type="dt" sz="half" idx="10"/>
          </p:nvPr>
        </p:nvSpPr>
        <p:spPr/>
        <p:txBody>
          <a:bodyPr/>
          <a:lstStyle/>
          <a:p>
            <a:fld id="{008CD713-1708-4F89-A85D-D379A0BB3166}" type="datetimeFigureOut">
              <a:rPr lang="el-GR" smtClean="0"/>
              <a:t>9/12/2025</a:t>
            </a:fld>
            <a:endParaRPr lang="el-GR"/>
          </a:p>
        </p:txBody>
      </p:sp>
      <p:sp>
        <p:nvSpPr>
          <p:cNvPr id="6" name="Θέση υποσέλιδου 5">
            <a:extLst>
              <a:ext uri="{FF2B5EF4-FFF2-40B4-BE49-F238E27FC236}">
                <a16:creationId xmlns:a16="http://schemas.microsoft.com/office/drawing/2014/main" id="{C261259D-2B06-6E5A-A337-9B0BC332539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D0BCA04-24BD-1992-6DA2-68C81B07DA8A}"/>
              </a:ext>
            </a:extLst>
          </p:cNvPr>
          <p:cNvSpPr>
            <a:spLocks noGrp="1"/>
          </p:cNvSpPr>
          <p:nvPr>
            <p:ph type="sldNum" sz="quarter" idx="12"/>
          </p:nvPr>
        </p:nvSpPr>
        <p:spPr/>
        <p:txBody>
          <a:bodyPr/>
          <a:lstStyle/>
          <a:p>
            <a:fld id="{63E77003-B9C7-46AF-BBEC-1E3EF51F32ED}" type="slidenum">
              <a:rPr lang="el-GR" smtClean="0"/>
              <a:t>‹#›</a:t>
            </a:fld>
            <a:endParaRPr lang="el-GR"/>
          </a:p>
        </p:txBody>
      </p:sp>
    </p:spTree>
    <p:extLst>
      <p:ext uri="{BB962C8B-B14F-4D97-AF65-F5344CB8AC3E}">
        <p14:creationId xmlns:p14="http://schemas.microsoft.com/office/powerpoint/2010/main" val="211371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14B84D-5AD4-022B-C732-CC89EBB488C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E8ABB28-FE54-5CF4-24F8-617617A12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B85030D-A437-306D-93DA-C6536739021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1741BB2-0D67-45EE-2885-EC8687B91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DC6591C-5EB0-EE86-5CFC-6451631DD9E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A59CBD4-A2C4-0000-48E9-5F4EFA37321D}"/>
              </a:ext>
            </a:extLst>
          </p:cNvPr>
          <p:cNvSpPr>
            <a:spLocks noGrp="1"/>
          </p:cNvSpPr>
          <p:nvPr>
            <p:ph type="dt" sz="half" idx="10"/>
          </p:nvPr>
        </p:nvSpPr>
        <p:spPr/>
        <p:txBody>
          <a:bodyPr/>
          <a:lstStyle/>
          <a:p>
            <a:fld id="{008CD713-1708-4F89-A85D-D379A0BB3166}" type="datetimeFigureOut">
              <a:rPr lang="el-GR" smtClean="0"/>
              <a:t>9/12/2025</a:t>
            </a:fld>
            <a:endParaRPr lang="el-GR"/>
          </a:p>
        </p:txBody>
      </p:sp>
      <p:sp>
        <p:nvSpPr>
          <p:cNvPr id="8" name="Θέση υποσέλιδου 7">
            <a:extLst>
              <a:ext uri="{FF2B5EF4-FFF2-40B4-BE49-F238E27FC236}">
                <a16:creationId xmlns:a16="http://schemas.microsoft.com/office/drawing/2014/main" id="{17D7715A-C4FE-2FEA-1C00-272C9AEE098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ECD0DA04-D78E-4B61-5AD4-0A99BDA152BC}"/>
              </a:ext>
            </a:extLst>
          </p:cNvPr>
          <p:cNvSpPr>
            <a:spLocks noGrp="1"/>
          </p:cNvSpPr>
          <p:nvPr>
            <p:ph type="sldNum" sz="quarter" idx="12"/>
          </p:nvPr>
        </p:nvSpPr>
        <p:spPr/>
        <p:txBody>
          <a:bodyPr/>
          <a:lstStyle/>
          <a:p>
            <a:fld id="{63E77003-B9C7-46AF-BBEC-1E3EF51F32ED}" type="slidenum">
              <a:rPr lang="el-GR" smtClean="0"/>
              <a:t>‹#›</a:t>
            </a:fld>
            <a:endParaRPr lang="el-GR"/>
          </a:p>
        </p:txBody>
      </p:sp>
    </p:spTree>
    <p:extLst>
      <p:ext uri="{BB962C8B-B14F-4D97-AF65-F5344CB8AC3E}">
        <p14:creationId xmlns:p14="http://schemas.microsoft.com/office/powerpoint/2010/main" val="56267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7F182F-F804-1450-3C5C-C0A165C8526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530D9D8-CDA8-8101-BBA5-DFA33FEDAEF1}"/>
              </a:ext>
            </a:extLst>
          </p:cNvPr>
          <p:cNvSpPr>
            <a:spLocks noGrp="1"/>
          </p:cNvSpPr>
          <p:nvPr>
            <p:ph type="dt" sz="half" idx="10"/>
          </p:nvPr>
        </p:nvSpPr>
        <p:spPr/>
        <p:txBody>
          <a:bodyPr/>
          <a:lstStyle/>
          <a:p>
            <a:fld id="{008CD713-1708-4F89-A85D-D379A0BB3166}" type="datetimeFigureOut">
              <a:rPr lang="el-GR" smtClean="0"/>
              <a:t>9/12/2025</a:t>
            </a:fld>
            <a:endParaRPr lang="el-GR"/>
          </a:p>
        </p:txBody>
      </p:sp>
      <p:sp>
        <p:nvSpPr>
          <p:cNvPr id="4" name="Θέση υποσέλιδου 3">
            <a:extLst>
              <a:ext uri="{FF2B5EF4-FFF2-40B4-BE49-F238E27FC236}">
                <a16:creationId xmlns:a16="http://schemas.microsoft.com/office/drawing/2014/main" id="{A6CD7558-A7F8-C6B6-F05F-273BEF1890A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EB02020-BCF0-9C74-2790-476B0ACE4208}"/>
              </a:ext>
            </a:extLst>
          </p:cNvPr>
          <p:cNvSpPr>
            <a:spLocks noGrp="1"/>
          </p:cNvSpPr>
          <p:nvPr>
            <p:ph type="sldNum" sz="quarter" idx="12"/>
          </p:nvPr>
        </p:nvSpPr>
        <p:spPr/>
        <p:txBody>
          <a:bodyPr/>
          <a:lstStyle/>
          <a:p>
            <a:fld id="{63E77003-B9C7-46AF-BBEC-1E3EF51F32ED}" type="slidenum">
              <a:rPr lang="el-GR" smtClean="0"/>
              <a:t>‹#›</a:t>
            </a:fld>
            <a:endParaRPr lang="el-GR"/>
          </a:p>
        </p:txBody>
      </p:sp>
    </p:spTree>
    <p:extLst>
      <p:ext uri="{BB962C8B-B14F-4D97-AF65-F5344CB8AC3E}">
        <p14:creationId xmlns:p14="http://schemas.microsoft.com/office/powerpoint/2010/main" val="444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7EEBD1F-8DDB-14DB-8E0A-7A0D67F10BE9}"/>
              </a:ext>
            </a:extLst>
          </p:cNvPr>
          <p:cNvSpPr>
            <a:spLocks noGrp="1"/>
          </p:cNvSpPr>
          <p:nvPr>
            <p:ph type="dt" sz="half" idx="10"/>
          </p:nvPr>
        </p:nvSpPr>
        <p:spPr/>
        <p:txBody>
          <a:bodyPr/>
          <a:lstStyle/>
          <a:p>
            <a:fld id="{008CD713-1708-4F89-A85D-D379A0BB3166}" type="datetimeFigureOut">
              <a:rPr lang="el-GR" smtClean="0"/>
              <a:t>9/12/2025</a:t>
            </a:fld>
            <a:endParaRPr lang="el-GR"/>
          </a:p>
        </p:txBody>
      </p:sp>
      <p:sp>
        <p:nvSpPr>
          <p:cNvPr id="3" name="Θέση υποσέλιδου 2">
            <a:extLst>
              <a:ext uri="{FF2B5EF4-FFF2-40B4-BE49-F238E27FC236}">
                <a16:creationId xmlns:a16="http://schemas.microsoft.com/office/drawing/2014/main" id="{C6DF054A-DC4F-6E75-6D4B-D893D10FAB8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5E81460-38F0-48EE-45C4-5F1E23D0EB0B}"/>
              </a:ext>
            </a:extLst>
          </p:cNvPr>
          <p:cNvSpPr>
            <a:spLocks noGrp="1"/>
          </p:cNvSpPr>
          <p:nvPr>
            <p:ph type="sldNum" sz="quarter" idx="12"/>
          </p:nvPr>
        </p:nvSpPr>
        <p:spPr/>
        <p:txBody>
          <a:bodyPr/>
          <a:lstStyle/>
          <a:p>
            <a:fld id="{63E77003-B9C7-46AF-BBEC-1E3EF51F32ED}" type="slidenum">
              <a:rPr lang="el-GR" smtClean="0"/>
              <a:t>‹#›</a:t>
            </a:fld>
            <a:endParaRPr lang="el-GR"/>
          </a:p>
        </p:txBody>
      </p:sp>
    </p:spTree>
    <p:extLst>
      <p:ext uri="{BB962C8B-B14F-4D97-AF65-F5344CB8AC3E}">
        <p14:creationId xmlns:p14="http://schemas.microsoft.com/office/powerpoint/2010/main" val="306918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1A049D-EB94-324C-9482-D94641BCFE9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8A14657-7EFE-8EDD-5400-B5434E2E5F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97B4C95-1BD5-8FCF-9DD5-8E76745A8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A99B0F8-4E20-9D83-15A7-7CABD75AD72E}"/>
              </a:ext>
            </a:extLst>
          </p:cNvPr>
          <p:cNvSpPr>
            <a:spLocks noGrp="1"/>
          </p:cNvSpPr>
          <p:nvPr>
            <p:ph type="dt" sz="half" idx="10"/>
          </p:nvPr>
        </p:nvSpPr>
        <p:spPr/>
        <p:txBody>
          <a:bodyPr/>
          <a:lstStyle/>
          <a:p>
            <a:fld id="{008CD713-1708-4F89-A85D-D379A0BB3166}" type="datetimeFigureOut">
              <a:rPr lang="el-GR" smtClean="0"/>
              <a:t>9/12/2025</a:t>
            </a:fld>
            <a:endParaRPr lang="el-GR"/>
          </a:p>
        </p:txBody>
      </p:sp>
      <p:sp>
        <p:nvSpPr>
          <p:cNvPr id="6" name="Θέση υποσέλιδου 5">
            <a:extLst>
              <a:ext uri="{FF2B5EF4-FFF2-40B4-BE49-F238E27FC236}">
                <a16:creationId xmlns:a16="http://schemas.microsoft.com/office/drawing/2014/main" id="{7E8E84CC-A135-848D-5851-2B3B90C7FF1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DDB5303-A45A-E1E1-8188-CE17BDA17279}"/>
              </a:ext>
            </a:extLst>
          </p:cNvPr>
          <p:cNvSpPr>
            <a:spLocks noGrp="1"/>
          </p:cNvSpPr>
          <p:nvPr>
            <p:ph type="sldNum" sz="quarter" idx="12"/>
          </p:nvPr>
        </p:nvSpPr>
        <p:spPr/>
        <p:txBody>
          <a:bodyPr/>
          <a:lstStyle/>
          <a:p>
            <a:fld id="{63E77003-B9C7-46AF-BBEC-1E3EF51F32ED}" type="slidenum">
              <a:rPr lang="el-GR" smtClean="0"/>
              <a:t>‹#›</a:t>
            </a:fld>
            <a:endParaRPr lang="el-GR"/>
          </a:p>
        </p:txBody>
      </p:sp>
    </p:spTree>
    <p:extLst>
      <p:ext uri="{BB962C8B-B14F-4D97-AF65-F5344CB8AC3E}">
        <p14:creationId xmlns:p14="http://schemas.microsoft.com/office/powerpoint/2010/main" val="221108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39C782-D260-B9DD-26B8-2B450C0FF7A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6F0AAE5-95AC-479B-964F-82F48FFAB9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B960B99-8ACC-E62F-EA93-3853DBF2C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72AE907-A13C-B2E3-6C1B-1F62ADE50E99}"/>
              </a:ext>
            </a:extLst>
          </p:cNvPr>
          <p:cNvSpPr>
            <a:spLocks noGrp="1"/>
          </p:cNvSpPr>
          <p:nvPr>
            <p:ph type="dt" sz="half" idx="10"/>
          </p:nvPr>
        </p:nvSpPr>
        <p:spPr/>
        <p:txBody>
          <a:bodyPr/>
          <a:lstStyle/>
          <a:p>
            <a:fld id="{008CD713-1708-4F89-A85D-D379A0BB3166}" type="datetimeFigureOut">
              <a:rPr lang="el-GR" smtClean="0"/>
              <a:t>9/12/2025</a:t>
            </a:fld>
            <a:endParaRPr lang="el-GR"/>
          </a:p>
        </p:txBody>
      </p:sp>
      <p:sp>
        <p:nvSpPr>
          <p:cNvPr id="6" name="Θέση υποσέλιδου 5">
            <a:extLst>
              <a:ext uri="{FF2B5EF4-FFF2-40B4-BE49-F238E27FC236}">
                <a16:creationId xmlns:a16="http://schemas.microsoft.com/office/drawing/2014/main" id="{23BF8ED7-D0F5-406D-E21E-35CE09369DC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241E499-8E53-2F46-0A2A-E3FDEE3F4B24}"/>
              </a:ext>
            </a:extLst>
          </p:cNvPr>
          <p:cNvSpPr>
            <a:spLocks noGrp="1"/>
          </p:cNvSpPr>
          <p:nvPr>
            <p:ph type="sldNum" sz="quarter" idx="12"/>
          </p:nvPr>
        </p:nvSpPr>
        <p:spPr/>
        <p:txBody>
          <a:bodyPr/>
          <a:lstStyle/>
          <a:p>
            <a:fld id="{63E77003-B9C7-46AF-BBEC-1E3EF51F32ED}" type="slidenum">
              <a:rPr lang="el-GR" smtClean="0"/>
              <a:t>‹#›</a:t>
            </a:fld>
            <a:endParaRPr lang="el-GR"/>
          </a:p>
        </p:txBody>
      </p:sp>
    </p:spTree>
    <p:extLst>
      <p:ext uri="{BB962C8B-B14F-4D97-AF65-F5344CB8AC3E}">
        <p14:creationId xmlns:p14="http://schemas.microsoft.com/office/powerpoint/2010/main" val="262752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2545AC1-E87A-8DE1-6EA7-426DC53A8F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7AF93CA-89EB-7E0A-74C2-FEE912B3B2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551A047-27AD-00ED-1A8F-93ECD65E81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CD713-1708-4F89-A85D-D379A0BB3166}" type="datetimeFigureOut">
              <a:rPr lang="el-GR" smtClean="0"/>
              <a:t>9/12/2025</a:t>
            </a:fld>
            <a:endParaRPr lang="el-GR"/>
          </a:p>
        </p:txBody>
      </p:sp>
      <p:sp>
        <p:nvSpPr>
          <p:cNvPr id="5" name="Θέση υποσέλιδου 4">
            <a:extLst>
              <a:ext uri="{FF2B5EF4-FFF2-40B4-BE49-F238E27FC236}">
                <a16:creationId xmlns:a16="http://schemas.microsoft.com/office/drawing/2014/main" id="{31FA71F8-4C25-2F4D-B58A-D31CE971A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3DC19F6-9D8D-9AD2-42AC-64DB6079AB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77003-B9C7-46AF-BBEC-1E3EF51F32ED}" type="slidenum">
              <a:rPr lang="el-GR" smtClean="0"/>
              <a:t>‹#›</a:t>
            </a:fld>
            <a:endParaRPr lang="el-GR"/>
          </a:p>
        </p:txBody>
      </p:sp>
    </p:spTree>
    <p:extLst>
      <p:ext uri="{BB962C8B-B14F-4D97-AF65-F5344CB8AC3E}">
        <p14:creationId xmlns:p14="http://schemas.microsoft.com/office/powerpoint/2010/main" val="4009865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BA66AE-BCF1-1DA5-0EB6-F9EEB24633C3}"/>
              </a:ext>
            </a:extLst>
          </p:cNvPr>
          <p:cNvSpPr>
            <a:spLocks noGrp="1"/>
          </p:cNvSpPr>
          <p:nvPr>
            <p:ph type="ctrTitle"/>
          </p:nvPr>
        </p:nvSpPr>
        <p:spPr>
          <a:xfrm>
            <a:off x="1524000" y="1122363"/>
            <a:ext cx="9144000" cy="1274608"/>
          </a:xfrm>
        </p:spPr>
        <p:txBody>
          <a:bodyPr>
            <a:normAutofit/>
          </a:bodyPr>
          <a:lstStyle/>
          <a:p>
            <a:r>
              <a:rPr lang="el-GR" sz="4000" b="1" dirty="0"/>
              <a:t>Κοινωνικές και πολιτικές διαστάσεις της βιομηχανικής επανάστασης</a:t>
            </a:r>
          </a:p>
        </p:txBody>
      </p:sp>
      <p:sp>
        <p:nvSpPr>
          <p:cNvPr id="3" name="Υπότιτλος 2">
            <a:extLst>
              <a:ext uri="{FF2B5EF4-FFF2-40B4-BE49-F238E27FC236}">
                <a16:creationId xmlns:a16="http://schemas.microsoft.com/office/drawing/2014/main" id="{00566207-8E9E-EB87-3F59-C127CC511138}"/>
              </a:ext>
            </a:extLst>
          </p:cNvPr>
          <p:cNvSpPr>
            <a:spLocks noGrp="1"/>
          </p:cNvSpPr>
          <p:nvPr>
            <p:ph type="subTitle" idx="1"/>
          </p:nvPr>
        </p:nvSpPr>
        <p:spPr/>
        <p:txBody>
          <a:bodyPr/>
          <a:lstStyle/>
          <a:p>
            <a:pPr algn="l"/>
            <a:r>
              <a:rPr lang="el-GR" dirty="0"/>
              <a:t>Ενότητα 13η</a:t>
            </a:r>
          </a:p>
        </p:txBody>
      </p:sp>
      <p:pic>
        <p:nvPicPr>
          <p:cNvPr id="4" name="Εικόνα 3">
            <a:extLst>
              <a:ext uri="{FF2B5EF4-FFF2-40B4-BE49-F238E27FC236}">
                <a16:creationId xmlns:a16="http://schemas.microsoft.com/office/drawing/2014/main" id="{1A959984-26C3-E10C-4553-A195675D1BE8}"/>
              </a:ext>
            </a:extLst>
          </p:cNvPr>
          <p:cNvPicPr>
            <a:picLocks noChangeAspect="1"/>
          </p:cNvPicPr>
          <p:nvPr/>
        </p:nvPicPr>
        <p:blipFill>
          <a:blip r:embed="rId2"/>
          <a:stretch>
            <a:fillRect/>
          </a:stretch>
        </p:blipFill>
        <p:spPr>
          <a:xfrm>
            <a:off x="6096000" y="3096011"/>
            <a:ext cx="4432176" cy="3200677"/>
          </a:xfrm>
          <a:prstGeom prst="rect">
            <a:avLst/>
          </a:prstGeom>
        </p:spPr>
      </p:pic>
    </p:spTree>
    <p:extLst>
      <p:ext uri="{BB962C8B-B14F-4D97-AF65-F5344CB8AC3E}">
        <p14:creationId xmlns:p14="http://schemas.microsoft.com/office/powerpoint/2010/main" val="132012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F0FB2B-DF7E-811A-2995-AA1AA57FD88E}"/>
              </a:ext>
            </a:extLst>
          </p:cNvPr>
          <p:cNvSpPr txBox="1"/>
          <p:nvPr/>
        </p:nvSpPr>
        <p:spPr>
          <a:xfrm>
            <a:off x="497150" y="1455938"/>
            <a:ext cx="9357064" cy="3262432"/>
          </a:xfrm>
          <a:prstGeom prst="rect">
            <a:avLst/>
          </a:prstGeom>
          <a:noFill/>
        </p:spPr>
        <p:txBody>
          <a:bodyPr wrap="square">
            <a:spAutoFit/>
          </a:bodyPr>
          <a:lstStyle/>
          <a:p>
            <a:endParaRPr lang="el-GR" sz="4000" b="1" dirty="0">
              <a:solidFill>
                <a:schemeClr val="accent3">
                  <a:lumMod val="50000"/>
                </a:schemeClr>
              </a:solidFill>
            </a:endParaRPr>
          </a:p>
          <a:p>
            <a:r>
              <a:rPr lang="el-GR" sz="4000" b="1" dirty="0">
                <a:solidFill>
                  <a:schemeClr val="accent3">
                    <a:lumMod val="50000"/>
                  </a:schemeClr>
                </a:solidFill>
              </a:rPr>
              <a:t>Η ανάπτυξη του συνδικαλισμού</a:t>
            </a:r>
          </a:p>
          <a:p>
            <a:endParaRPr lang="el-GR" dirty="0"/>
          </a:p>
          <a:p>
            <a:pPr marL="285750" indent="-285750">
              <a:buFont typeface="Arial" panose="020B0604020202020204" pitchFamily="34" charset="0"/>
              <a:buChar char="•"/>
            </a:pPr>
            <a:r>
              <a:rPr lang="el-GR" dirty="0"/>
              <a:t>Άθλιες συνθήκες ζωής → οι εργάτες ξεσηκώνονται. Μετά το 1830 διεκδικούν οργανωμένα αιτήματα, όπως η οκτάωρη εργασία.</a:t>
            </a:r>
          </a:p>
          <a:p>
            <a:endParaRPr lang="el-GR" dirty="0"/>
          </a:p>
          <a:p>
            <a:pPr marL="285750" indent="-285750">
              <a:buFont typeface="Arial" panose="020B0604020202020204" pitchFamily="34" charset="0"/>
              <a:buChar char="•"/>
            </a:pPr>
            <a:r>
              <a:rPr lang="el-GR" dirty="0"/>
              <a:t>1838 η αγγλική </a:t>
            </a:r>
            <a:r>
              <a:rPr lang="el-GR" b="1" i="1" dirty="0"/>
              <a:t>Ένωση Εργατών </a:t>
            </a:r>
            <a:r>
              <a:rPr lang="el-GR" dirty="0"/>
              <a:t>δημοσίευσε τη </a:t>
            </a:r>
            <a:r>
              <a:rPr lang="el-GR" b="1" i="1" dirty="0"/>
              <a:t>Χάρτα του Λαού</a:t>
            </a:r>
            <a:r>
              <a:rPr lang="el-GR" dirty="0"/>
              <a:t>: οι </a:t>
            </a:r>
            <a:r>
              <a:rPr lang="el-GR" dirty="0" err="1"/>
              <a:t>χαρτιστές</a:t>
            </a:r>
            <a:r>
              <a:rPr lang="el-GR" dirty="0"/>
              <a:t> (τα μέλη της) διατύπωναν πολιτικά αιτήματα (π.χ. καθολική ψηφοφορία για τους άντρες).</a:t>
            </a:r>
          </a:p>
          <a:p>
            <a:endParaRPr lang="el-GR" dirty="0"/>
          </a:p>
        </p:txBody>
      </p:sp>
      <p:pic>
        <p:nvPicPr>
          <p:cNvPr id="4" name="Εικόνα 3">
            <a:extLst>
              <a:ext uri="{FF2B5EF4-FFF2-40B4-BE49-F238E27FC236}">
                <a16:creationId xmlns:a16="http://schemas.microsoft.com/office/drawing/2014/main" id="{F1221FD6-D779-A953-67E2-08957BF052D9}"/>
              </a:ext>
            </a:extLst>
          </p:cNvPr>
          <p:cNvPicPr>
            <a:picLocks noChangeAspect="1"/>
          </p:cNvPicPr>
          <p:nvPr/>
        </p:nvPicPr>
        <p:blipFill>
          <a:blip r:embed="rId2"/>
          <a:stretch>
            <a:fillRect/>
          </a:stretch>
        </p:blipFill>
        <p:spPr>
          <a:xfrm>
            <a:off x="1177771" y="4718370"/>
            <a:ext cx="2647950" cy="1724025"/>
          </a:xfrm>
          <a:prstGeom prst="rect">
            <a:avLst/>
          </a:prstGeom>
        </p:spPr>
      </p:pic>
      <p:pic>
        <p:nvPicPr>
          <p:cNvPr id="5" name="Εικόνα 4">
            <a:extLst>
              <a:ext uri="{FF2B5EF4-FFF2-40B4-BE49-F238E27FC236}">
                <a16:creationId xmlns:a16="http://schemas.microsoft.com/office/drawing/2014/main" id="{853EC1E2-46B3-D676-DD62-E97286334F90}"/>
              </a:ext>
            </a:extLst>
          </p:cNvPr>
          <p:cNvPicPr>
            <a:picLocks noChangeAspect="1"/>
          </p:cNvPicPr>
          <p:nvPr/>
        </p:nvPicPr>
        <p:blipFill>
          <a:blip r:embed="rId3"/>
          <a:stretch>
            <a:fillRect/>
          </a:stretch>
        </p:blipFill>
        <p:spPr>
          <a:xfrm>
            <a:off x="4570241" y="4713608"/>
            <a:ext cx="2638425" cy="1733550"/>
          </a:xfrm>
          <a:prstGeom prst="rect">
            <a:avLst/>
          </a:prstGeom>
        </p:spPr>
      </p:pic>
      <p:pic>
        <p:nvPicPr>
          <p:cNvPr id="8" name="Εικόνα 7">
            <a:extLst>
              <a:ext uri="{FF2B5EF4-FFF2-40B4-BE49-F238E27FC236}">
                <a16:creationId xmlns:a16="http://schemas.microsoft.com/office/drawing/2014/main" id="{9C1015CA-C1CA-50F7-BD65-129BC78695C8}"/>
              </a:ext>
            </a:extLst>
          </p:cNvPr>
          <p:cNvPicPr>
            <a:picLocks noChangeAspect="1"/>
          </p:cNvPicPr>
          <p:nvPr/>
        </p:nvPicPr>
        <p:blipFill>
          <a:blip r:embed="rId4"/>
          <a:stretch>
            <a:fillRect/>
          </a:stretch>
        </p:blipFill>
        <p:spPr>
          <a:xfrm>
            <a:off x="8440994" y="425031"/>
            <a:ext cx="3394610" cy="2330965"/>
          </a:xfrm>
          <a:prstGeom prst="rect">
            <a:avLst/>
          </a:prstGeom>
        </p:spPr>
      </p:pic>
    </p:spTree>
    <p:extLst>
      <p:ext uri="{BB962C8B-B14F-4D97-AF65-F5344CB8AC3E}">
        <p14:creationId xmlns:p14="http://schemas.microsoft.com/office/powerpoint/2010/main" val="95929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8FC209-4AC2-6B66-907B-7F866B99CAB0}"/>
              </a:ext>
            </a:extLst>
          </p:cNvPr>
          <p:cNvSpPr txBox="1"/>
          <p:nvPr/>
        </p:nvSpPr>
        <p:spPr>
          <a:xfrm>
            <a:off x="1331649" y="763480"/>
            <a:ext cx="9232777" cy="3770263"/>
          </a:xfrm>
          <a:prstGeom prst="rect">
            <a:avLst/>
          </a:prstGeom>
          <a:noFill/>
        </p:spPr>
        <p:txBody>
          <a:bodyPr wrap="square">
            <a:spAutoFit/>
          </a:bodyPr>
          <a:lstStyle/>
          <a:p>
            <a:r>
              <a:rPr lang="el-GR" sz="4000" dirty="0"/>
              <a:t>Το κίνημα για τη χειραφέτηση της γυναίκας</a:t>
            </a:r>
          </a:p>
          <a:p>
            <a:endParaRPr lang="el-GR" sz="100" dirty="0"/>
          </a:p>
          <a:p>
            <a:endParaRPr lang="el-GR" dirty="0"/>
          </a:p>
          <a:p>
            <a:r>
              <a:rPr lang="el-GR" b="1" dirty="0">
                <a:solidFill>
                  <a:srgbClr val="FF0000"/>
                </a:solidFill>
              </a:rPr>
              <a:t>Σουφραζέτες</a:t>
            </a:r>
            <a:r>
              <a:rPr lang="el-GR" dirty="0"/>
              <a:t> ήταν ο όρος που χρησιμοποιούνταν την εποχή εκείνη από τις εφημερίδες </a:t>
            </a:r>
          </a:p>
          <a:p>
            <a:r>
              <a:rPr lang="el-GR" dirty="0"/>
              <a:t>για τις γυναίκες που έδιναν αγώνα για το δικαίωμα ψήφου. </a:t>
            </a:r>
          </a:p>
          <a:p>
            <a:br>
              <a:rPr lang="el-GR" dirty="0"/>
            </a:br>
            <a:endParaRPr lang="el-GR" dirty="0"/>
          </a:p>
          <a:p>
            <a:r>
              <a:rPr lang="el-GR" dirty="0"/>
              <a:t>Πολλές γυναίκες που ξυλοκοπήθηκαν με εντολή του Τσώρτσιλ, έσπαγαν βιτρίνες, έκαιγαν </a:t>
            </a:r>
          </a:p>
          <a:p>
            <a:r>
              <a:rPr lang="el-GR" dirty="0"/>
              <a:t>κτίρια, προπηλάκιζαν. </a:t>
            </a:r>
          </a:p>
          <a:p>
            <a:endParaRPr lang="el-GR" dirty="0"/>
          </a:p>
          <a:p>
            <a:r>
              <a:rPr lang="el-GR" dirty="0"/>
              <a:t>Η Αγγλίδα </a:t>
            </a:r>
            <a:r>
              <a:rPr lang="el-GR" b="1" dirty="0" err="1">
                <a:solidFill>
                  <a:srgbClr val="FF0000"/>
                </a:solidFill>
              </a:rPr>
              <a:t>Έμελιν</a:t>
            </a:r>
            <a:r>
              <a:rPr lang="el-GR" b="1" dirty="0">
                <a:solidFill>
                  <a:srgbClr val="FF0000"/>
                </a:solidFill>
              </a:rPr>
              <a:t> </a:t>
            </a:r>
            <a:r>
              <a:rPr lang="el-GR" b="1" dirty="0" err="1">
                <a:solidFill>
                  <a:srgbClr val="FF0000"/>
                </a:solidFill>
              </a:rPr>
              <a:t>Πάνκχορστ</a:t>
            </a:r>
            <a:r>
              <a:rPr lang="el-GR" b="1" dirty="0">
                <a:solidFill>
                  <a:srgbClr val="FF0000"/>
                </a:solidFill>
              </a:rPr>
              <a:t> </a:t>
            </a:r>
            <a:r>
              <a:rPr lang="el-GR" dirty="0"/>
              <a:t>υπήρξε η φεμινίστρια που οργάνωσε το βίαιο κίνημα για το </a:t>
            </a:r>
          </a:p>
          <a:p>
            <a:r>
              <a:rPr lang="el-GR" dirty="0"/>
              <a:t>δικαίωμα ψήφου στις γυναίκες.</a:t>
            </a:r>
          </a:p>
          <a:p>
            <a:endParaRPr lang="el-GR" dirty="0"/>
          </a:p>
        </p:txBody>
      </p:sp>
      <p:pic>
        <p:nvPicPr>
          <p:cNvPr id="7" name="Εικόνα 6">
            <a:extLst>
              <a:ext uri="{FF2B5EF4-FFF2-40B4-BE49-F238E27FC236}">
                <a16:creationId xmlns:a16="http://schemas.microsoft.com/office/drawing/2014/main" id="{C1019D45-68A8-5669-E190-759C7F34C96D}"/>
              </a:ext>
            </a:extLst>
          </p:cNvPr>
          <p:cNvPicPr>
            <a:picLocks noChangeAspect="1"/>
          </p:cNvPicPr>
          <p:nvPr/>
        </p:nvPicPr>
        <p:blipFill>
          <a:blip r:embed="rId2"/>
          <a:stretch>
            <a:fillRect/>
          </a:stretch>
        </p:blipFill>
        <p:spPr>
          <a:xfrm>
            <a:off x="1559991" y="4697086"/>
            <a:ext cx="2816129" cy="1674194"/>
          </a:xfrm>
          <a:prstGeom prst="rect">
            <a:avLst/>
          </a:prstGeom>
        </p:spPr>
      </p:pic>
      <p:pic>
        <p:nvPicPr>
          <p:cNvPr id="4" name="Εικόνα 3">
            <a:extLst>
              <a:ext uri="{FF2B5EF4-FFF2-40B4-BE49-F238E27FC236}">
                <a16:creationId xmlns:a16="http://schemas.microsoft.com/office/drawing/2014/main" id="{8DCB63DB-F7E2-49D6-0A35-BDC352F44C98}"/>
              </a:ext>
            </a:extLst>
          </p:cNvPr>
          <p:cNvPicPr>
            <a:picLocks noChangeAspect="1"/>
          </p:cNvPicPr>
          <p:nvPr/>
        </p:nvPicPr>
        <p:blipFill>
          <a:blip r:embed="rId3"/>
          <a:stretch>
            <a:fillRect/>
          </a:stretch>
        </p:blipFill>
        <p:spPr>
          <a:xfrm>
            <a:off x="4785804" y="4500979"/>
            <a:ext cx="2816129" cy="1872726"/>
          </a:xfrm>
          <a:prstGeom prst="rect">
            <a:avLst/>
          </a:prstGeom>
        </p:spPr>
      </p:pic>
      <p:pic>
        <p:nvPicPr>
          <p:cNvPr id="3074" name="Picture 2" descr="Μία δυναμική φιγούρα">
            <a:extLst>
              <a:ext uri="{FF2B5EF4-FFF2-40B4-BE49-F238E27FC236}">
                <a16:creationId xmlns:a16="http://schemas.microsoft.com/office/drawing/2014/main" id="{F6767FB5-5A71-9838-4EB1-F6EE10C2B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1617" y="423058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587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C4DF95-FF0A-7F20-4CF0-B94FEB8BCDBE}"/>
              </a:ext>
            </a:extLst>
          </p:cNvPr>
          <p:cNvSpPr txBox="1"/>
          <p:nvPr/>
        </p:nvSpPr>
        <p:spPr>
          <a:xfrm>
            <a:off x="1118585" y="941033"/>
            <a:ext cx="9330431" cy="646331"/>
          </a:xfrm>
          <a:prstGeom prst="rect">
            <a:avLst/>
          </a:prstGeom>
          <a:noFill/>
        </p:spPr>
        <p:txBody>
          <a:bodyPr wrap="square">
            <a:spAutoFit/>
          </a:bodyPr>
          <a:lstStyle/>
          <a:p>
            <a:pPr algn="ctr"/>
            <a:r>
              <a:rPr lang="el-GR" dirty="0"/>
              <a:t>Η εκβιομηχάνιση έφερε </a:t>
            </a:r>
            <a:r>
              <a:rPr lang="el-GR" b="1" i="0" dirty="0">
                <a:solidFill>
                  <a:srgbClr val="0A0A0A"/>
                </a:solidFill>
                <a:effectLst/>
                <a:latin typeface="Google Sans"/>
              </a:rPr>
              <a:t>σαρωτικούς κοινωνικούς και πολιτικούς μετασχηματισμούς</a:t>
            </a:r>
            <a:r>
              <a:rPr lang="el-GR" b="0" i="0" dirty="0">
                <a:solidFill>
                  <a:srgbClr val="0A0A0A"/>
                </a:solidFill>
                <a:effectLst/>
                <a:latin typeface="Google Sans"/>
              </a:rPr>
              <a:t>, επαναπροσδιορίζοντας τις κοινωνικές δομές και πυροδοτώντας νέα πολιτικά κινήματα. </a:t>
            </a:r>
            <a:endParaRPr lang="el-GR" dirty="0"/>
          </a:p>
        </p:txBody>
      </p:sp>
      <p:sp>
        <p:nvSpPr>
          <p:cNvPr id="4" name="AutoShape 2" descr="Η Πρώτη Βιομηχανική Επανάσταση και οι ιστορικές αλλαγές που ...">
            <a:extLst>
              <a:ext uri="{FF2B5EF4-FFF2-40B4-BE49-F238E27FC236}">
                <a16:creationId xmlns:a16="http://schemas.microsoft.com/office/drawing/2014/main" id="{9515A4F8-894F-CABF-D5E5-3F880BC3EF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 name="Εικόνα 4">
            <a:extLst>
              <a:ext uri="{FF2B5EF4-FFF2-40B4-BE49-F238E27FC236}">
                <a16:creationId xmlns:a16="http://schemas.microsoft.com/office/drawing/2014/main" id="{397B7DE2-977F-C4F4-97AD-832032C347CD}"/>
              </a:ext>
            </a:extLst>
          </p:cNvPr>
          <p:cNvPicPr>
            <a:picLocks noChangeAspect="1"/>
          </p:cNvPicPr>
          <p:nvPr/>
        </p:nvPicPr>
        <p:blipFill>
          <a:blip r:embed="rId2"/>
          <a:stretch>
            <a:fillRect/>
          </a:stretch>
        </p:blipFill>
        <p:spPr>
          <a:xfrm>
            <a:off x="4614169" y="2037466"/>
            <a:ext cx="2819400" cy="4048125"/>
          </a:xfrm>
          <a:prstGeom prst="rect">
            <a:avLst/>
          </a:prstGeom>
        </p:spPr>
      </p:pic>
      <p:pic>
        <p:nvPicPr>
          <p:cNvPr id="8" name="Εικόνα 7">
            <a:extLst>
              <a:ext uri="{FF2B5EF4-FFF2-40B4-BE49-F238E27FC236}">
                <a16:creationId xmlns:a16="http://schemas.microsoft.com/office/drawing/2014/main" id="{549388F0-6DA9-F4D1-D008-D9791084543B}"/>
              </a:ext>
            </a:extLst>
          </p:cNvPr>
          <p:cNvPicPr>
            <a:picLocks noChangeAspect="1"/>
          </p:cNvPicPr>
          <p:nvPr/>
        </p:nvPicPr>
        <p:blipFill>
          <a:blip r:embed="rId3"/>
          <a:stretch>
            <a:fillRect/>
          </a:stretch>
        </p:blipFill>
        <p:spPr>
          <a:xfrm>
            <a:off x="1118586" y="2545118"/>
            <a:ext cx="3377517" cy="2448520"/>
          </a:xfrm>
          <a:prstGeom prst="rect">
            <a:avLst/>
          </a:prstGeom>
        </p:spPr>
      </p:pic>
      <p:pic>
        <p:nvPicPr>
          <p:cNvPr id="9" name="Εικόνα 8">
            <a:extLst>
              <a:ext uri="{FF2B5EF4-FFF2-40B4-BE49-F238E27FC236}">
                <a16:creationId xmlns:a16="http://schemas.microsoft.com/office/drawing/2014/main" id="{8317C490-D2D2-7F96-6974-04D033733CA5}"/>
              </a:ext>
            </a:extLst>
          </p:cNvPr>
          <p:cNvPicPr>
            <a:picLocks noChangeAspect="1"/>
          </p:cNvPicPr>
          <p:nvPr/>
        </p:nvPicPr>
        <p:blipFill>
          <a:blip r:embed="rId4"/>
          <a:stretch>
            <a:fillRect/>
          </a:stretch>
        </p:blipFill>
        <p:spPr>
          <a:xfrm>
            <a:off x="7551635" y="2616853"/>
            <a:ext cx="4010025" cy="2305050"/>
          </a:xfrm>
          <a:prstGeom prst="rect">
            <a:avLst/>
          </a:prstGeom>
        </p:spPr>
      </p:pic>
    </p:spTree>
    <p:extLst>
      <p:ext uri="{BB962C8B-B14F-4D97-AF65-F5344CB8AC3E}">
        <p14:creationId xmlns:p14="http://schemas.microsoft.com/office/powerpoint/2010/main" val="293952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2A43E4-05AE-62E9-1CBB-10DCD43D57DC}"/>
              </a:ext>
            </a:extLst>
          </p:cNvPr>
          <p:cNvSpPr txBox="1"/>
          <p:nvPr/>
        </p:nvSpPr>
        <p:spPr>
          <a:xfrm>
            <a:off x="1296140" y="892062"/>
            <a:ext cx="9419208" cy="5447645"/>
          </a:xfrm>
          <a:prstGeom prst="rect">
            <a:avLst/>
          </a:prstGeom>
          <a:noFill/>
        </p:spPr>
        <p:txBody>
          <a:bodyPr wrap="square">
            <a:spAutoFit/>
          </a:bodyPr>
          <a:lstStyle/>
          <a:p>
            <a:pPr algn="ctr"/>
            <a:r>
              <a:rPr lang="el-GR" sz="2400" b="1" dirty="0"/>
              <a:t>Κοινωνικές Διαστάσεις</a:t>
            </a:r>
          </a:p>
          <a:p>
            <a:pPr algn="ctr"/>
            <a:endParaRPr lang="el-GR" b="1" dirty="0"/>
          </a:p>
          <a:p>
            <a:r>
              <a:rPr lang="el-GR" dirty="0"/>
              <a:t>Η εκβιομηχάνιση οδήγησε σε </a:t>
            </a:r>
            <a:r>
              <a:rPr lang="el-GR" dirty="0">
                <a:solidFill>
                  <a:srgbClr val="FF0000"/>
                </a:solidFill>
              </a:rPr>
              <a:t>μαζική αστικοποίηση </a:t>
            </a:r>
            <a:r>
              <a:rPr lang="el-GR" dirty="0"/>
              <a:t>και δημιούργησε </a:t>
            </a:r>
            <a:r>
              <a:rPr lang="el-GR" dirty="0">
                <a:solidFill>
                  <a:srgbClr val="FF0000"/>
                </a:solidFill>
              </a:rPr>
              <a:t>νέες κοινωνικές τάξεις</a:t>
            </a:r>
            <a:r>
              <a:rPr lang="el-GR" dirty="0"/>
              <a:t>, ενώ άλλαξε δραματικά τις συνθήκες διαβίωσης και εργασίας.</a:t>
            </a:r>
          </a:p>
          <a:p>
            <a:endParaRPr lang="el-GR" dirty="0"/>
          </a:p>
          <a:p>
            <a:endParaRPr lang="el-GR" dirty="0">
              <a:solidFill>
                <a:srgbClr val="FF0000"/>
              </a:solidFill>
            </a:endParaRPr>
          </a:p>
          <a:p>
            <a:endParaRPr lang="el-GR" dirty="0">
              <a:solidFill>
                <a:srgbClr val="FF0000"/>
              </a:solidFill>
            </a:endParaRPr>
          </a:p>
          <a:p>
            <a:endParaRPr lang="el-GR" dirty="0">
              <a:solidFill>
                <a:srgbClr val="FF0000"/>
              </a:solidFill>
            </a:endParaRPr>
          </a:p>
          <a:p>
            <a:endParaRPr lang="el-GR" dirty="0">
              <a:solidFill>
                <a:srgbClr val="FF0000"/>
              </a:solidFill>
            </a:endParaRPr>
          </a:p>
          <a:p>
            <a:endParaRPr lang="el-GR" dirty="0">
              <a:solidFill>
                <a:srgbClr val="FF0000"/>
              </a:solidFill>
            </a:endParaRPr>
          </a:p>
          <a:p>
            <a:endParaRPr lang="el-GR" dirty="0">
              <a:solidFill>
                <a:srgbClr val="FF0000"/>
              </a:solidFill>
            </a:endParaRPr>
          </a:p>
          <a:p>
            <a:endParaRPr lang="el-GR" dirty="0">
              <a:solidFill>
                <a:srgbClr val="FF0000"/>
              </a:solidFill>
            </a:endParaRPr>
          </a:p>
          <a:p>
            <a:endParaRPr lang="el-GR" dirty="0">
              <a:solidFill>
                <a:srgbClr val="FF0000"/>
              </a:solidFill>
            </a:endParaRPr>
          </a:p>
          <a:p>
            <a:endParaRPr lang="el-GR" dirty="0">
              <a:solidFill>
                <a:srgbClr val="FF0000"/>
              </a:solidFill>
            </a:endParaRPr>
          </a:p>
          <a:p>
            <a:endParaRPr lang="el-GR" dirty="0">
              <a:solidFill>
                <a:srgbClr val="FF0000"/>
              </a:solidFill>
            </a:endParaRPr>
          </a:p>
          <a:p>
            <a:r>
              <a:rPr lang="el-GR" dirty="0">
                <a:solidFill>
                  <a:srgbClr val="FF0000"/>
                </a:solidFill>
              </a:rPr>
              <a:t>Δημογραφικές Αλλαγές: </a:t>
            </a:r>
          </a:p>
          <a:p>
            <a:r>
              <a:rPr lang="el-GR" dirty="0"/>
              <a:t>Σημαντική αύξηση του πληθυσμού, με τα αστικά κέντρα να διογκώνονται καθώς οι άνθρωποι μετανάστευαν από την ύπαιθρο για εργασία στα εργοστάσια.</a:t>
            </a:r>
          </a:p>
          <a:p>
            <a:endParaRPr lang="el-GR" dirty="0"/>
          </a:p>
        </p:txBody>
      </p:sp>
      <p:pic>
        <p:nvPicPr>
          <p:cNvPr id="4" name="Εικόνα 3">
            <a:extLst>
              <a:ext uri="{FF2B5EF4-FFF2-40B4-BE49-F238E27FC236}">
                <a16:creationId xmlns:a16="http://schemas.microsoft.com/office/drawing/2014/main" id="{3F85C226-D157-BF75-DE59-07E8F561ADC8}"/>
              </a:ext>
            </a:extLst>
          </p:cNvPr>
          <p:cNvPicPr>
            <a:picLocks noChangeAspect="1"/>
          </p:cNvPicPr>
          <p:nvPr/>
        </p:nvPicPr>
        <p:blipFill>
          <a:blip r:embed="rId2"/>
          <a:stretch>
            <a:fillRect/>
          </a:stretch>
        </p:blipFill>
        <p:spPr>
          <a:xfrm>
            <a:off x="8579343" y="2142114"/>
            <a:ext cx="1638300" cy="2790825"/>
          </a:xfrm>
          <a:prstGeom prst="rect">
            <a:avLst/>
          </a:prstGeom>
        </p:spPr>
      </p:pic>
      <p:pic>
        <p:nvPicPr>
          <p:cNvPr id="5" name="Εικόνα 4">
            <a:extLst>
              <a:ext uri="{FF2B5EF4-FFF2-40B4-BE49-F238E27FC236}">
                <a16:creationId xmlns:a16="http://schemas.microsoft.com/office/drawing/2014/main" id="{8015536E-79F0-C36F-FE3C-0F46A2A0C82E}"/>
              </a:ext>
            </a:extLst>
          </p:cNvPr>
          <p:cNvPicPr>
            <a:picLocks noChangeAspect="1"/>
          </p:cNvPicPr>
          <p:nvPr/>
        </p:nvPicPr>
        <p:blipFill>
          <a:blip r:embed="rId3"/>
          <a:stretch>
            <a:fillRect/>
          </a:stretch>
        </p:blipFill>
        <p:spPr>
          <a:xfrm>
            <a:off x="1399712" y="2484767"/>
            <a:ext cx="2995510" cy="2262234"/>
          </a:xfrm>
          <a:prstGeom prst="rect">
            <a:avLst/>
          </a:prstGeom>
        </p:spPr>
      </p:pic>
      <p:pic>
        <p:nvPicPr>
          <p:cNvPr id="6" name="Εικόνα 5">
            <a:extLst>
              <a:ext uri="{FF2B5EF4-FFF2-40B4-BE49-F238E27FC236}">
                <a16:creationId xmlns:a16="http://schemas.microsoft.com/office/drawing/2014/main" id="{30EA6D62-9C3B-917B-0F51-36765B211262}"/>
              </a:ext>
            </a:extLst>
          </p:cNvPr>
          <p:cNvPicPr>
            <a:picLocks noChangeAspect="1"/>
          </p:cNvPicPr>
          <p:nvPr/>
        </p:nvPicPr>
        <p:blipFill>
          <a:blip r:embed="rId4"/>
          <a:stretch>
            <a:fillRect/>
          </a:stretch>
        </p:blipFill>
        <p:spPr>
          <a:xfrm>
            <a:off x="4850890" y="2484767"/>
            <a:ext cx="3315640" cy="2262234"/>
          </a:xfrm>
          <a:prstGeom prst="rect">
            <a:avLst/>
          </a:prstGeom>
        </p:spPr>
      </p:pic>
    </p:spTree>
    <p:extLst>
      <p:ext uri="{BB962C8B-B14F-4D97-AF65-F5344CB8AC3E}">
        <p14:creationId xmlns:p14="http://schemas.microsoft.com/office/powerpoint/2010/main" val="42107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E64475-6B98-63BE-2FB7-ABFC973DA71B}"/>
              </a:ext>
            </a:extLst>
          </p:cNvPr>
          <p:cNvSpPr>
            <a:spLocks noGrp="1"/>
          </p:cNvSpPr>
          <p:nvPr>
            <p:ph type="title"/>
          </p:nvPr>
        </p:nvSpPr>
        <p:spPr/>
        <p:txBody>
          <a:bodyPr/>
          <a:lstStyle/>
          <a:p>
            <a:r>
              <a:rPr lang="el-GR" b="1" dirty="0">
                <a:solidFill>
                  <a:schemeClr val="tx2">
                    <a:lumMod val="75000"/>
                  </a:schemeClr>
                </a:solidFill>
              </a:rPr>
              <a:t>Νέες Κοινωνικές Τάξεις</a:t>
            </a:r>
            <a:br>
              <a:rPr lang="el-GR" b="1" dirty="0">
                <a:solidFill>
                  <a:schemeClr val="tx2">
                    <a:lumMod val="75000"/>
                  </a:schemeClr>
                </a:solidFill>
              </a:rPr>
            </a:br>
            <a:endParaRPr lang="el-GR" b="1" dirty="0">
              <a:solidFill>
                <a:schemeClr val="tx2">
                  <a:lumMod val="75000"/>
                </a:schemeClr>
              </a:solidFill>
            </a:endParaRPr>
          </a:p>
        </p:txBody>
      </p:sp>
      <p:sp>
        <p:nvSpPr>
          <p:cNvPr id="4" name="TextBox 3">
            <a:extLst>
              <a:ext uri="{FF2B5EF4-FFF2-40B4-BE49-F238E27FC236}">
                <a16:creationId xmlns:a16="http://schemas.microsoft.com/office/drawing/2014/main" id="{84D88357-06EB-6305-7D1D-3D960CA6403D}"/>
              </a:ext>
            </a:extLst>
          </p:cNvPr>
          <p:cNvSpPr txBox="1"/>
          <p:nvPr/>
        </p:nvSpPr>
        <p:spPr>
          <a:xfrm>
            <a:off x="905522" y="1307561"/>
            <a:ext cx="8236258" cy="3416320"/>
          </a:xfrm>
          <a:prstGeom prst="rect">
            <a:avLst/>
          </a:prstGeom>
          <a:noFill/>
        </p:spPr>
        <p:txBody>
          <a:bodyPr wrap="square">
            <a:spAutoFit/>
          </a:bodyPr>
          <a:lstStyle/>
          <a:p>
            <a:r>
              <a:rPr lang="el-GR" dirty="0">
                <a:solidFill>
                  <a:srgbClr val="FF0000"/>
                </a:solidFill>
              </a:rPr>
              <a:t>Αστική/Μεσαία Τάξη: </a:t>
            </a:r>
          </a:p>
          <a:p>
            <a:r>
              <a:rPr lang="el-GR" dirty="0"/>
              <a:t>Επέκταση των ιδιοκτητών εργοστασίων, των εμπόρων και των επαγγελματιών, οι οποίοι απέκτησαν αυξανόμενη οικονομική και πολιτιστική επιρροή.</a:t>
            </a:r>
          </a:p>
          <a:p>
            <a:endParaRPr lang="el-GR" dirty="0"/>
          </a:p>
          <a:p>
            <a:endParaRPr lang="el-GR" dirty="0"/>
          </a:p>
          <a:p>
            <a:r>
              <a:rPr lang="el-GR" dirty="0">
                <a:solidFill>
                  <a:srgbClr val="FF0000"/>
                </a:solidFill>
              </a:rPr>
              <a:t>Εργατική Τάξη: </a:t>
            </a:r>
          </a:p>
          <a:p>
            <a:r>
              <a:rPr lang="el-GR" dirty="0"/>
              <a:t>Δημιουργία μιας μεγάλης τάξης βιομηχανικών εργατών, που συχνά βίωναν δύσκολες συνθήκες διαβίωσης σε υποβαθμισμένες, πολυπληθείς περιοχές.</a:t>
            </a:r>
          </a:p>
          <a:p>
            <a:endParaRPr lang="el-GR" dirty="0"/>
          </a:p>
          <a:p>
            <a:r>
              <a:rPr lang="el-GR" dirty="0">
                <a:solidFill>
                  <a:srgbClr val="FF0000"/>
                </a:solidFill>
              </a:rPr>
              <a:t>Συνθήκες Εργασίας και Διαβίωσης: </a:t>
            </a:r>
          </a:p>
          <a:p>
            <a:r>
              <a:rPr lang="el-GR" dirty="0"/>
              <a:t>Χαρακτηρίζονταν από μακρά ωράρια, ανθυγιεινές συνθήκες εργασίας, παιδική εργασία και έλλειψη ασφάλισης, οδηγώντας σε εκτεταμένη φτώχεια για πολλούς.</a:t>
            </a:r>
          </a:p>
        </p:txBody>
      </p:sp>
      <p:pic>
        <p:nvPicPr>
          <p:cNvPr id="5" name="Εικόνα 4">
            <a:extLst>
              <a:ext uri="{FF2B5EF4-FFF2-40B4-BE49-F238E27FC236}">
                <a16:creationId xmlns:a16="http://schemas.microsoft.com/office/drawing/2014/main" id="{3AD3565E-EDC9-EA4C-EB99-2CC9377FD700}"/>
              </a:ext>
            </a:extLst>
          </p:cNvPr>
          <p:cNvPicPr>
            <a:picLocks noChangeAspect="1"/>
          </p:cNvPicPr>
          <p:nvPr/>
        </p:nvPicPr>
        <p:blipFill>
          <a:blip r:embed="rId2"/>
          <a:stretch>
            <a:fillRect/>
          </a:stretch>
        </p:blipFill>
        <p:spPr>
          <a:xfrm>
            <a:off x="8683839" y="621511"/>
            <a:ext cx="3354280" cy="2138354"/>
          </a:xfrm>
          <a:prstGeom prst="rect">
            <a:avLst/>
          </a:prstGeom>
        </p:spPr>
      </p:pic>
      <p:pic>
        <p:nvPicPr>
          <p:cNvPr id="6" name="Εικόνα 5">
            <a:extLst>
              <a:ext uri="{FF2B5EF4-FFF2-40B4-BE49-F238E27FC236}">
                <a16:creationId xmlns:a16="http://schemas.microsoft.com/office/drawing/2014/main" id="{67DFF6F3-E56B-44A7-4C0C-1AF102A94B64}"/>
              </a:ext>
            </a:extLst>
          </p:cNvPr>
          <p:cNvPicPr>
            <a:picLocks noChangeAspect="1"/>
          </p:cNvPicPr>
          <p:nvPr/>
        </p:nvPicPr>
        <p:blipFill>
          <a:blip r:embed="rId3"/>
          <a:stretch>
            <a:fillRect/>
          </a:stretch>
        </p:blipFill>
        <p:spPr>
          <a:xfrm>
            <a:off x="1185307" y="4975754"/>
            <a:ext cx="3305175" cy="1381125"/>
          </a:xfrm>
          <a:prstGeom prst="rect">
            <a:avLst/>
          </a:prstGeom>
        </p:spPr>
      </p:pic>
    </p:spTree>
    <p:extLst>
      <p:ext uri="{BB962C8B-B14F-4D97-AF65-F5344CB8AC3E}">
        <p14:creationId xmlns:p14="http://schemas.microsoft.com/office/powerpoint/2010/main" val="416883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31CD2C-EB54-D7DE-0CA3-6F87B2819508}"/>
              </a:ext>
            </a:extLst>
          </p:cNvPr>
          <p:cNvSpPr>
            <a:spLocks noGrp="1"/>
          </p:cNvSpPr>
          <p:nvPr>
            <p:ph type="title"/>
          </p:nvPr>
        </p:nvSpPr>
        <p:spPr/>
        <p:txBody>
          <a:bodyPr>
            <a:normAutofit fontScale="90000"/>
          </a:bodyPr>
          <a:lstStyle/>
          <a:p>
            <a:pPr algn="ctr"/>
            <a:br>
              <a:rPr lang="el-GR" b="1" dirty="0">
                <a:solidFill>
                  <a:srgbClr val="0070C0"/>
                </a:solidFill>
              </a:rPr>
            </a:br>
            <a:r>
              <a:rPr lang="el-GR" b="1" dirty="0">
                <a:solidFill>
                  <a:srgbClr val="0070C0"/>
                </a:solidFill>
              </a:rPr>
              <a:t>Άθλιες Συνθήκες Εργασίας και Διαβίωσης</a:t>
            </a:r>
            <a:br>
              <a:rPr lang="el-GR" b="1" dirty="0">
                <a:solidFill>
                  <a:srgbClr val="0070C0"/>
                </a:solidFill>
              </a:rPr>
            </a:br>
            <a:endParaRPr lang="el-GR" b="1" dirty="0">
              <a:solidFill>
                <a:srgbClr val="0070C0"/>
              </a:solidFill>
            </a:endParaRPr>
          </a:p>
        </p:txBody>
      </p:sp>
      <p:sp>
        <p:nvSpPr>
          <p:cNvPr id="4" name="TextBox 3">
            <a:extLst>
              <a:ext uri="{FF2B5EF4-FFF2-40B4-BE49-F238E27FC236}">
                <a16:creationId xmlns:a16="http://schemas.microsoft.com/office/drawing/2014/main" id="{5F5C7A0E-1DFB-0665-2B85-102686B35597}"/>
              </a:ext>
            </a:extLst>
          </p:cNvPr>
          <p:cNvSpPr txBox="1"/>
          <p:nvPr/>
        </p:nvSpPr>
        <p:spPr>
          <a:xfrm>
            <a:off x="550416" y="1447060"/>
            <a:ext cx="10306974" cy="2308324"/>
          </a:xfrm>
          <a:prstGeom prst="rect">
            <a:avLst/>
          </a:prstGeom>
          <a:noFill/>
        </p:spPr>
        <p:txBody>
          <a:bodyPr wrap="square">
            <a:spAutoFit/>
          </a:bodyPr>
          <a:lstStyle/>
          <a:p>
            <a:r>
              <a:rPr lang="el-GR" dirty="0"/>
              <a:t>Η εκβιομηχάνιση, ιδίως στα πρώτα της στάδια, επέβαλε απάνθρωπες συνθήκες στη νέα εργατική τάξη:</a:t>
            </a:r>
          </a:p>
          <a:p>
            <a:endParaRPr lang="el-GR" dirty="0"/>
          </a:p>
          <a:p>
            <a:pPr marL="285750" indent="-285750">
              <a:buFont typeface="Arial" panose="020B0604020202020204" pitchFamily="34" charset="0"/>
              <a:buChar char="•"/>
            </a:pPr>
            <a:r>
              <a:rPr lang="el-GR" b="1" dirty="0">
                <a:solidFill>
                  <a:schemeClr val="accent1"/>
                </a:solidFill>
              </a:rPr>
              <a:t>Εξαντλητικά Ωράρια:</a:t>
            </a:r>
            <a:r>
              <a:rPr lang="el-GR" b="1" dirty="0">
                <a:solidFill>
                  <a:schemeClr val="accent5">
                    <a:lumMod val="50000"/>
                  </a:schemeClr>
                </a:solidFill>
              </a:rPr>
              <a:t> </a:t>
            </a:r>
            <a:r>
              <a:rPr lang="el-GR" dirty="0"/>
              <a:t>Οι εργάτες δούλευαν συνήθως 12 με 16 ώρες την ημέρα, έξι ημέρες την εβδομάδα, χωρίς ρεπό ή άδειες μετ' αποδοχών.</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b="1" dirty="0">
                <a:solidFill>
                  <a:schemeClr val="accent1"/>
                </a:solidFill>
              </a:rPr>
              <a:t>Ανθυγιεινό και Επικίνδυνο Περιβάλλον: </a:t>
            </a:r>
            <a:r>
              <a:rPr lang="el-GR" dirty="0"/>
              <a:t>Τα εργοστάσια ήταν συχνά βρώμικα, με κακό εξαερισμό, και τα μηχανήματα δεν είχαν προστατευτικά μέτρα ασφαλείας, οδηγώντας σε συχνά ατυχήματα.</a:t>
            </a:r>
          </a:p>
          <a:p>
            <a:endParaRPr lang="el-GR" dirty="0"/>
          </a:p>
        </p:txBody>
      </p:sp>
      <p:pic>
        <p:nvPicPr>
          <p:cNvPr id="5" name="Εικόνα 4">
            <a:extLst>
              <a:ext uri="{FF2B5EF4-FFF2-40B4-BE49-F238E27FC236}">
                <a16:creationId xmlns:a16="http://schemas.microsoft.com/office/drawing/2014/main" id="{909373D1-05B5-F247-A9A5-D877A10E135A}"/>
              </a:ext>
            </a:extLst>
          </p:cNvPr>
          <p:cNvPicPr>
            <a:picLocks noChangeAspect="1"/>
          </p:cNvPicPr>
          <p:nvPr/>
        </p:nvPicPr>
        <p:blipFill>
          <a:blip r:embed="rId2"/>
          <a:stretch>
            <a:fillRect/>
          </a:stretch>
        </p:blipFill>
        <p:spPr>
          <a:xfrm>
            <a:off x="1525225" y="3962068"/>
            <a:ext cx="3158002" cy="2200847"/>
          </a:xfrm>
          <a:prstGeom prst="rect">
            <a:avLst/>
          </a:prstGeom>
        </p:spPr>
      </p:pic>
      <p:pic>
        <p:nvPicPr>
          <p:cNvPr id="6" name="Εικόνα 5">
            <a:extLst>
              <a:ext uri="{FF2B5EF4-FFF2-40B4-BE49-F238E27FC236}">
                <a16:creationId xmlns:a16="http://schemas.microsoft.com/office/drawing/2014/main" id="{C3D7C838-39FA-35E1-E977-CF6664FEF2E2}"/>
              </a:ext>
            </a:extLst>
          </p:cNvPr>
          <p:cNvPicPr>
            <a:picLocks noChangeAspect="1"/>
          </p:cNvPicPr>
          <p:nvPr/>
        </p:nvPicPr>
        <p:blipFill>
          <a:blip r:embed="rId3"/>
          <a:stretch>
            <a:fillRect/>
          </a:stretch>
        </p:blipFill>
        <p:spPr>
          <a:xfrm>
            <a:off x="6096000" y="3789240"/>
            <a:ext cx="3003612" cy="2441159"/>
          </a:xfrm>
          <a:prstGeom prst="rect">
            <a:avLst/>
          </a:prstGeom>
        </p:spPr>
      </p:pic>
    </p:spTree>
    <p:extLst>
      <p:ext uri="{BB962C8B-B14F-4D97-AF65-F5344CB8AC3E}">
        <p14:creationId xmlns:p14="http://schemas.microsoft.com/office/powerpoint/2010/main" val="331814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98ED6B-A964-BD82-0035-F9D56BE3981F}"/>
              </a:ext>
            </a:extLst>
          </p:cNvPr>
          <p:cNvSpPr txBox="1"/>
          <p:nvPr/>
        </p:nvSpPr>
        <p:spPr>
          <a:xfrm>
            <a:off x="913383" y="736846"/>
            <a:ext cx="6258757" cy="5173852"/>
          </a:xfrm>
          <a:prstGeom prst="rect">
            <a:avLst/>
          </a:prstGeom>
          <a:noFill/>
        </p:spPr>
        <p:txBody>
          <a:bodyPr wrap="square">
            <a:spAutoFit/>
          </a:bodyPr>
          <a:lstStyle/>
          <a:p>
            <a:r>
              <a:rPr lang="el-GR" b="1" dirty="0">
                <a:solidFill>
                  <a:schemeClr val="accent5">
                    <a:lumMod val="50000"/>
                  </a:schemeClr>
                </a:solidFill>
              </a:rPr>
              <a:t>Χαμηλοί Μισθοί: </a:t>
            </a:r>
          </a:p>
          <a:p>
            <a:pPr>
              <a:lnSpc>
                <a:spcPct val="150000"/>
              </a:lnSpc>
            </a:pPr>
            <a:r>
              <a:rPr lang="el-GR" dirty="0"/>
              <a:t>Οι αμοιβές ήταν τόσο χαμηλές που μετά βίας κάλυπταν το κόστος διαβίωσης, αναγκάζοντας συχνά ολόκληρες οικογένειες, συμπεριλαμβανομένων παιδιών ηλικίας ακόμη και 5 ετών, να εργάζονται.</a:t>
            </a:r>
          </a:p>
          <a:p>
            <a:endParaRPr lang="el-GR" dirty="0"/>
          </a:p>
          <a:p>
            <a:r>
              <a:rPr lang="el-GR" b="1" dirty="0">
                <a:solidFill>
                  <a:schemeClr val="accent1"/>
                </a:solidFill>
              </a:rPr>
              <a:t>Απάνθρωπη Πειθαρχία: </a:t>
            </a:r>
          </a:p>
          <a:p>
            <a:pPr>
              <a:lnSpc>
                <a:spcPct val="150000"/>
              </a:lnSpc>
            </a:pPr>
            <a:r>
              <a:rPr lang="el-GR" dirty="0"/>
              <a:t>Υπήρχαν σκληρά συστήματα προστίμων και σωματικών ποινών για παραβάσεις όπως το να μιλήσει κάποιος ή να αργήσει.</a:t>
            </a:r>
          </a:p>
          <a:p>
            <a:endParaRPr lang="el-GR" dirty="0"/>
          </a:p>
          <a:p>
            <a:r>
              <a:rPr lang="el-GR" b="1" dirty="0">
                <a:solidFill>
                  <a:srgbClr val="0070C0"/>
                </a:solidFill>
              </a:rPr>
              <a:t>Υποβαθμισμένες Συνθήκες Διαβίωσης: </a:t>
            </a:r>
          </a:p>
          <a:p>
            <a:pPr>
              <a:lnSpc>
                <a:spcPct val="150000"/>
              </a:lnSpc>
            </a:pPr>
            <a:r>
              <a:rPr lang="el-GR" dirty="0"/>
              <a:t>Οι εργάτες ζούσαν σε </a:t>
            </a:r>
            <a:r>
              <a:rPr lang="el-GR" dirty="0" err="1"/>
              <a:t>πυκνοκατοικημένες</a:t>
            </a:r>
            <a:r>
              <a:rPr lang="el-GR" dirty="0"/>
              <a:t>, ανθυγιεινές περιοχές των πόλεων, με έλλειψη βασικής υγιεινής και καθαρού νερού, οδηγώντας σε χαμηλό μέσο όρο ζωής.</a:t>
            </a:r>
          </a:p>
        </p:txBody>
      </p:sp>
      <p:pic>
        <p:nvPicPr>
          <p:cNvPr id="6" name="Εικόνα 5">
            <a:extLst>
              <a:ext uri="{FF2B5EF4-FFF2-40B4-BE49-F238E27FC236}">
                <a16:creationId xmlns:a16="http://schemas.microsoft.com/office/drawing/2014/main" id="{3E3066FD-921B-DD48-AC0B-B1BB0EDAF188}"/>
              </a:ext>
            </a:extLst>
          </p:cNvPr>
          <p:cNvPicPr>
            <a:picLocks noChangeAspect="1"/>
          </p:cNvPicPr>
          <p:nvPr/>
        </p:nvPicPr>
        <p:blipFill>
          <a:blip r:embed="rId2"/>
          <a:stretch>
            <a:fillRect/>
          </a:stretch>
        </p:blipFill>
        <p:spPr>
          <a:xfrm>
            <a:off x="7785254" y="1935332"/>
            <a:ext cx="3643620" cy="1946429"/>
          </a:xfrm>
          <a:prstGeom prst="rect">
            <a:avLst/>
          </a:prstGeom>
        </p:spPr>
      </p:pic>
    </p:spTree>
    <p:extLst>
      <p:ext uri="{BB962C8B-B14F-4D97-AF65-F5344CB8AC3E}">
        <p14:creationId xmlns:p14="http://schemas.microsoft.com/office/powerpoint/2010/main" val="364899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7CB61E-A81C-30AC-3A67-726534B3198E}"/>
              </a:ext>
            </a:extLst>
          </p:cNvPr>
          <p:cNvSpPr txBox="1"/>
          <p:nvPr/>
        </p:nvSpPr>
        <p:spPr>
          <a:xfrm>
            <a:off x="1420427" y="665826"/>
            <a:ext cx="8584707" cy="5139869"/>
          </a:xfrm>
          <a:prstGeom prst="rect">
            <a:avLst/>
          </a:prstGeom>
          <a:noFill/>
        </p:spPr>
        <p:txBody>
          <a:bodyPr wrap="square">
            <a:spAutoFit/>
          </a:bodyPr>
          <a:lstStyle/>
          <a:p>
            <a:r>
              <a:rPr lang="el-GR" sz="2000" b="1" dirty="0">
                <a:solidFill>
                  <a:srgbClr val="0070C0"/>
                </a:solidFill>
              </a:rPr>
              <a:t>Κρατική Παρέμβαση: </a:t>
            </a:r>
          </a:p>
          <a:p>
            <a:endParaRPr lang="el-GR" dirty="0"/>
          </a:p>
          <a:p>
            <a:r>
              <a:rPr lang="el-GR" dirty="0"/>
              <a:t>Η ανάγκη αντιμετώπισης των κοινωνικών προβλημάτων οδήγησε σταδιακά σε κρατική νομοθεσία για τη ρύθμιση των εργασιακών σχέσεων, την προστασία των εργαζομένων και τη δημόσια υγεία, καθώς και στην επιβολή μέτρων κατά των μονοπωλίων.</a:t>
            </a:r>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r>
              <a:rPr lang="el-GR" sz="2000" b="1" dirty="0">
                <a:solidFill>
                  <a:srgbClr val="0070C0"/>
                </a:solidFill>
              </a:rPr>
              <a:t>Άνοδος Εθνών-Κρατών: </a:t>
            </a:r>
          </a:p>
          <a:p>
            <a:endParaRPr lang="el-GR" dirty="0"/>
          </a:p>
          <a:p>
            <a:r>
              <a:rPr lang="el-GR" dirty="0"/>
              <a:t>Οι χώρες που εκβιομηχανίστηκαν νωρίς, όπως η Βρετανία και αργότερα οι ΗΠΑ και η Γερμανία, αναδείχθηκαν σε παγκόσμιες δυνάμεις, ενισχύοντας τη θέση των εθνών-κρατών στο διεθνές σύστημα.</a:t>
            </a:r>
          </a:p>
        </p:txBody>
      </p:sp>
      <p:pic>
        <p:nvPicPr>
          <p:cNvPr id="5" name="Εικόνα 4">
            <a:extLst>
              <a:ext uri="{FF2B5EF4-FFF2-40B4-BE49-F238E27FC236}">
                <a16:creationId xmlns:a16="http://schemas.microsoft.com/office/drawing/2014/main" id="{48255A88-F9D2-93A6-003E-35A39C8542B9}"/>
              </a:ext>
            </a:extLst>
          </p:cNvPr>
          <p:cNvPicPr>
            <a:picLocks noChangeAspect="1"/>
          </p:cNvPicPr>
          <p:nvPr/>
        </p:nvPicPr>
        <p:blipFill>
          <a:blip r:embed="rId2"/>
          <a:stretch>
            <a:fillRect/>
          </a:stretch>
        </p:blipFill>
        <p:spPr>
          <a:xfrm>
            <a:off x="1583924" y="2477314"/>
            <a:ext cx="2517560" cy="1510536"/>
          </a:xfrm>
          <a:prstGeom prst="rect">
            <a:avLst/>
          </a:prstGeom>
        </p:spPr>
      </p:pic>
      <p:pic>
        <p:nvPicPr>
          <p:cNvPr id="7" name="Εικόνα 6">
            <a:extLst>
              <a:ext uri="{FF2B5EF4-FFF2-40B4-BE49-F238E27FC236}">
                <a16:creationId xmlns:a16="http://schemas.microsoft.com/office/drawing/2014/main" id="{F118B35C-4C9F-DF04-6E32-54DEFDA9E251}"/>
              </a:ext>
            </a:extLst>
          </p:cNvPr>
          <p:cNvPicPr>
            <a:picLocks noChangeAspect="1"/>
          </p:cNvPicPr>
          <p:nvPr/>
        </p:nvPicPr>
        <p:blipFill>
          <a:blip r:embed="rId3"/>
          <a:stretch>
            <a:fillRect/>
          </a:stretch>
        </p:blipFill>
        <p:spPr>
          <a:xfrm>
            <a:off x="4562290" y="2342716"/>
            <a:ext cx="2517560" cy="1848608"/>
          </a:xfrm>
          <a:prstGeom prst="rect">
            <a:avLst/>
          </a:prstGeom>
        </p:spPr>
      </p:pic>
      <p:pic>
        <p:nvPicPr>
          <p:cNvPr id="8" name="Εικόνα 7">
            <a:extLst>
              <a:ext uri="{FF2B5EF4-FFF2-40B4-BE49-F238E27FC236}">
                <a16:creationId xmlns:a16="http://schemas.microsoft.com/office/drawing/2014/main" id="{EED3DFAA-80F7-692D-E275-43C94D9DB0F0}"/>
              </a:ext>
            </a:extLst>
          </p:cNvPr>
          <p:cNvPicPr>
            <a:picLocks noChangeAspect="1"/>
          </p:cNvPicPr>
          <p:nvPr/>
        </p:nvPicPr>
        <p:blipFill>
          <a:blip r:embed="rId4"/>
          <a:stretch>
            <a:fillRect/>
          </a:stretch>
        </p:blipFill>
        <p:spPr>
          <a:xfrm>
            <a:off x="7449613" y="2395482"/>
            <a:ext cx="2619375" cy="1743075"/>
          </a:xfrm>
          <a:prstGeom prst="rect">
            <a:avLst/>
          </a:prstGeom>
        </p:spPr>
      </p:pic>
    </p:spTree>
    <p:extLst>
      <p:ext uri="{BB962C8B-B14F-4D97-AF65-F5344CB8AC3E}">
        <p14:creationId xmlns:p14="http://schemas.microsoft.com/office/powerpoint/2010/main" val="309054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EAC727-F4E6-9D22-C7F7-319AA80CEE1B}"/>
              </a:ext>
            </a:extLst>
          </p:cNvPr>
          <p:cNvSpPr>
            <a:spLocks noGrp="1"/>
          </p:cNvSpPr>
          <p:nvPr>
            <p:ph type="title"/>
          </p:nvPr>
        </p:nvSpPr>
        <p:spPr/>
        <p:txBody>
          <a:bodyPr>
            <a:noAutofit/>
          </a:bodyPr>
          <a:lstStyle/>
          <a:p>
            <a:pPr algn="ctr"/>
            <a:br>
              <a:rPr lang="el-GR" sz="4800" b="1" dirty="0">
                <a:solidFill>
                  <a:srgbClr val="0070C0"/>
                </a:solidFill>
              </a:rPr>
            </a:br>
            <a:r>
              <a:rPr lang="el-GR" sz="4800" b="1" dirty="0">
                <a:solidFill>
                  <a:srgbClr val="0070C0"/>
                </a:solidFill>
              </a:rPr>
              <a:t>Πολιτικές Διαστάσεις</a:t>
            </a:r>
            <a:br>
              <a:rPr lang="el-GR" sz="4800" b="1" dirty="0">
                <a:solidFill>
                  <a:srgbClr val="0070C0"/>
                </a:solidFill>
              </a:rPr>
            </a:br>
            <a:endParaRPr lang="el-GR" sz="4800" b="1" dirty="0">
              <a:solidFill>
                <a:srgbClr val="0070C0"/>
              </a:solidFill>
            </a:endParaRPr>
          </a:p>
        </p:txBody>
      </p:sp>
      <p:sp>
        <p:nvSpPr>
          <p:cNvPr id="4" name="TextBox 3">
            <a:extLst>
              <a:ext uri="{FF2B5EF4-FFF2-40B4-BE49-F238E27FC236}">
                <a16:creationId xmlns:a16="http://schemas.microsoft.com/office/drawing/2014/main" id="{56678158-2235-DECC-3F04-AF2483C013CA}"/>
              </a:ext>
            </a:extLst>
          </p:cNvPr>
          <p:cNvSpPr txBox="1"/>
          <p:nvPr/>
        </p:nvSpPr>
        <p:spPr>
          <a:xfrm>
            <a:off x="838200" y="1242874"/>
            <a:ext cx="9765436" cy="5078313"/>
          </a:xfrm>
          <a:prstGeom prst="rect">
            <a:avLst/>
          </a:prstGeom>
          <a:noFill/>
        </p:spPr>
        <p:txBody>
          <a:bodyPr wrap="square">
            <a:spAutoFit/>
          </a:bodyPr>
          <a:lstStyle/>
          <a:p>
            <a:endParaRPr lang="el-GR" dirty="0"/>
          </a:p>
          <a:p>
            <a:endParaRPr lang="el-GR" dirty="0"/>
          </a:p>
          <a:p>
            <a:r>
              <a:rPr lang="el-GR" dirty="0"/>
              <a:t>Οι κοινωνικές αναταραχές που προκλήθηκαν από την εκβιομηχάνιση οδήγησαν σε σημαντικές πολιτικές αλλαγές και τη γέννηση </a:t>
            </a:r>
            <a:r>
              <a:rPr lang="el-GR" b="1" dirty="0">
                <a:solidFill>
                  <a:srgbClr val="0070C0"/>
                </a:solidFill>
              </a:rPr>
              <a:t>νέων ιδεολογιών</a:t>
            </a:r>
            <a:r>
              <a:rPr lang="el-GR" dirty="0"/>
              <a:t>.</a:t>
            </a:r>
          </a:p>
          <a:p>
            <a:endParaRPr lang="el-GR" b="1" dirty="0">
              <a:solidFill>
                <a:srgbClr val="0070C0"/>
              </a:solidFill>
            </a:endParaRPr>
          </a:p>
          <a:p>
            <a:r>
              <a:rPr lang="el-GR" b="1" dirty="0">
                <a:solidFill>
                  <a:srgbClr val="0070C0"/>
                </a:solidFill>
              </a:rPr>
              <a:t>Εργατικά Κινήματα: </a:t>
            </a:r>
            <a:r>
              <a:rPr lang="el-GR" dirty="0"/>
              <a:t>Η εκμετάλλευση και οι άθλιες συνθήκες οδήγησαν στην εμφάνιση εργατικών κινημάτων και των πρώτων συνδικαλιστικών οργανώσεων. Αυτά τα κινήματα απέκτησαν ισχυρή πολιτική δύναμη, διεκδικώντας καλύτερα δικαιώματα και συνθήκες.</a:t>
            </a:r>
          </a:p>
          <a:p>
            <a:endParaRPr lang="el-GR" dirty="0"/>
          </a:p>
          <a:p>
            <a:r>
              <a:rPr lang="el-GR" b="1" dirty="0">
                <a:solidFill>
                  <a:srgbClr val="0070C0"/>
                </a:solidFill>
              </a:rPr>
              <a:t>Κοινωνικό Ζήτημα: </a:t>
            </a:r>
            <a:r>
              <a:rPr lang="el-GR" dirty="0"/>
              <a:t>Το "κοινωνικό ζήτημα" (τα δικαιώματα και τα προβλήματα των εργατών) έγινε κεντρικό θέμα του δημόσιου λόγου και της πολιτικής ατζέντας.</a:t>
            </a:r>
          </a:p>
          <a:p>
            <a:endParaRPr lang="el-GR" dirty="0"/>
          </a:p>
          <a:p>
            <a:endParaRPr lang="el-GR" dirty="0"/>
          </a:p>
          <a:p>
            <a:endParaRPr lang="el-GR" dirty="0"/>
          </a:p>
          <a:p>
            <a:endParaRPr lang="el-GR" dirty="0"/>
          </a:p>
          <a:p>
            <a:endParaRPr lang="el-GR" dirty="0"/>
          </a:p>
          <a:p>
            <a:endParaRPr lang="el-GR" dirty="0"/>
          </a:p>
          <a:p>
            <a:endParaRPr lang="el-GR" dirty="0"/>
          </a:p>
        </p:txBody>
      </p:sp>
      <p:pic>
        <p:nvPicPr>
          <p:cNvPr id="5" name="Εικόνα 4">
            <a:extLst>
              <a:ext uri="{FF2B5EF4-FFF2-40B4-BE49-F238E27FC236}">
                <a16:creationId xmlns:a16="http://schemas.microsoft.com/office/drawing/2014/main" id="{C24A1976-C8C4-8494-6CCC-4B3644ED16B1}"/>
              </a:ext>
            </a:extLst>
          </p:cNvPr>
          <p:cNvPicPr>
            <a:picLocks noChangeAspect="1"/>
          </p:cNvPicPr>
          <p:nvPr/>
        </p:nvPicPr>
        <p:blipFill>
          <a:blip r:embed="rId2"/>
          <a:stretch>
            <a:fillRect/>
          </a:stretch>
        </p:blipFill>
        <p:spPr>
          <a:xfrm>
            <a:off x="7398796" y="4332279"/>
            <a:ext cx="3088042" cy="1988908"/>
          </a:xfrm>
          <a:prstGeom prst="rect">
            <a:avLst/>
          </a:prstGeom>
        </p:spPr>
      </p:pic>
    </p:spTree>
    <p:extLst>
      <p:ext uri="{BB962C8B-B14F-4D97-AF65-F5344CB8AC3E}">
        <p14:creationId xmlns:p14="http://schemas.microsoft.com/office/powerpoint/2010/main" val="247052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B2F2C2-B011-F95E-F398-7B053BD26CA5}"/>
              </a:ext>
            </a:extLst>
          </p:cNvPr>
          <p:cNvSpPr>
            <a:spLocks noGrp="1"/>
          </p:cNvSpPr>
          <p:nvPr>
            <p:ph type="title"/>
          </p:nvPr>
        </p:nvSpPr>
        <p:spPr/>
        <p:txBody>
          <a:bodyPr/>
          <a:lstStyle/>
          <a:p>
            <a:r>
              <a:rPr lang="el-GR" b="1" dirty="0">
                <a:solidFill>
                  <a:srgbClr val="0070C0"/>
                </a:solidFill>
              </a:rPr>
              <a:t>Σοσιαλιστικές θεωρίες</a:t>
            </a:r>
            <a:br>
              <a:rPr lang="el-GR" b="1" dirty="0">
                <a:solidFill>
                  <a:srgbClr val="0070C0"/>
                </a:solidFill>
              </a:rPr>
            </a:br>
            <a:endParaRPr lang="el-GR" b="1" dirty="0">
              <a:solidFill>
                <a:srgbClr val="0070C0"/>
              </a:solidFill>
            </a:endParaRPr>
          </a:p>
        </p:txBody>
      </p:sp>
      <p:sp>
        <p:nvSpPr>
          <p:cNvPr id="4" name="TextBox 3">
            <a:extLst>
              <a:ext uri="{FF2B5EF4-FFF2-40B4-BE49-F238E27FC236}">
                <a16:creationId xmlns:a16="http://schemas.microsoft.com/office/drawing/2014/main" id="{370F3616-0569-FE58-9E98-B0D348F7B6AC}"/>
              </a:ext>
            </a:extLst>
          </p:cNvPr>
          <p:cNvSpPr txBox="1"/>
          <p:nvPr/>
        </p:nvSpPr>
        <p:spPr>
          <a:xfrm>
            <a:off x="736847" y="1864311"/>
            <a:ext cx="9046345" cy="4247317"/>
          </a:xfrm>
          <a:prstGeom prst="rect">
            <a:avLst/>
          </a:prstGeom>
          <a:noFill/>
        </p:spPr>
        <p:txBody>
          <a:bodyPr wrap="square">
            <a:spAutoFit/>
          </a:bodyPr>
          <a:lstStyle/>
          <a:p>
            <a:r>
              <a:rPr lang="el-GR" b="1" i="1" dirty="0"/>
              <a:t>Σοσιαλισμός: </a:t>
            </a:r>
            <a:r>
              <a:rPr lang="el-GR" dirty="0"/>
              <a:t>Θεωρίες του 19ου αι. που τόνιζαν την </a:t>
            </a:r>
            <a:r>
              <a:rPr lang="el-GR" b="1" dirty="0">
                <a:solidFill>
                  <a:srgbClr val="FF0000"/>
                </a:solidFill>
              </a:rPr>
              <a:t>προτεραιότητα του</a:t>
            </a:r>
          </a:p>
          <a:p>
            <a:r>
              <a:rPr lang="el-GR" b="1" dirty="0">
                <a:solidFill>
                  <a:srgbClr val="FF0000"/>
                </a:solidFill>
              </a:rPr>
              <a:t>κοινωνικού (</a:t>
            </a:r>
            <a:r>
              <a:rPr lang="el-GR" b="1" dirty="0" err="1">
                <a:solidFill>
                  <a:srgbClr val="FF0000"/>
                </a:solidFill>
              </a:rPr>
              <a:t>social</a:t>
            </a:r>
            <a:r>
              <a:rPr lang="el-GR" b="1" dirty="0">
                <a:solidFill>
                  <a:srgbClr val="FF0000"/>
                </a:solidFill>
              </a:rPr>
              <a:t>) συμφέροντος.</a:t>
            </a:r>
            <a:endParaRPr lang="el-GR" dirty="0"/>
          </a:p>
          <a:p>
            <a:endParaRPr lang="el-GR" dirty="0"/>
          </a:p>
          <a:p>
            <a:endParaRPr lang="el-GR" dirty="0"/>
          </a:p>
          <a:p>
            <a:r>
              <a:rPr lang="el-GR" b="1" i="1" dirty="0"/>
              <a:t>Ουτοπικός σοσιαλισμός: </a:t>
            </a:r>
            <a:r>
              <a:rPr lang="el-GR" dirty="0"/>
              <a:t>Επικράτηση μιας </a:t>
            </a:r>
            <a:r>
              <a:rPr lang="el-GR" b="1" dirty="0">
                <a:solidFill>
                  <a:srgbClr val="FF0000"/>
                </a:solidFill>
              </a:rPr>
              <a:t>εξιδανικευμένης μορφής κοινωνίας</a:t>
            </a:r>
            <a:r>
              <a:rPr lang="el-GR" dirty="0"/>
              <a:t>.</a:t>
            </a:r>
          </a:p>
          <a:p>
            <a:r>
              <a:rPr lang="el-GR" dirty="0"/>
              <a:t>Κομμουνιστικό Μανιφέστο (1848, Καρλ Μαρξ και Φρίντριχ </a:t>
            </a:r>
            <a:r>
              <a:rPr lang="el-GR" dirty="0" err="1"/>
              <a:t>Ένγκελς</a:t>
            </a:r>
            <a:r>
              <a:rPr lang="el-GR" dirty="0"/>
              <a:t>)</a:t>
            </a:r>
          </a:p>
          <a:p>
            <a:endParaRPr lang="el-GR" dirty="0"/>
          </a:p>
          <a:p>
            <a:endParaRPr lang="el-GR" dirty="0"/>
          </a:p>
          <a:p>
            <a:r>
              <a:rPr lang="el-GR" b="1" i="1" dirty="0"/>
              <a:t>Το Κεφάλαιο (Καρλ Μαρξ): </a:t>
            </a:r>
            <a:r>
              <a:rPr lang="el-GR" b="1" dirty="0">
                <a:solidFill>
                  <a:srgbClr val="FF0000"/>
                </a:solidFill>
              </a:rPr>
              <a:t>Κύρια αιτία κοινωνικής αδικίας </a:t>
            </a:r>
            <a:r>
              <a:rPr lang="el-GR" dirty="0"/>
              <a:t>το ότι οι ολιγάριθμοι αστοί ήταν ιδιοκτήτες των μέσων παραγωγής.</a:t>
            </a:r>
          </a:p>
          <a:p>
            <a:endParaRPr lang="el-GR" dirty="0"/>
          </a:p>
          <a:p>
            <a:endParaRPr lang="el-GR" dirty="0"/>
          </a:p>
          <a:p>
            <a:r>
              <a:rPr lang="el-GR" b="1" i="1" dirty="0"/>
              <a:t>Μαρξισμός: </a:t>
            </a:r>
            <a:r>
              <a:rPr lang="el-GR" dirty="0"/>
              <a:t>Η </a:t>
            </a:r>
            <a:r>
              <a:rPr lang="el-GR" b="1" dirty="0">
                <a:solidFill>
                  <a:srgbClr val="0070C0"/>
                </a:solidFill>
              </a:rPr>
              <a:t>εργατική τάξη </a:t>
            </a:r>
            <a:r>
              <a:rPr lang="el-GR" dirty="0"/>
              <a:t>πρέπει να οργανώσει δικό της </a:t>
            </a:r>
            <a:r>
              <a:rPr lang="el-GR" b="1" dirty="0">
                <a:solidFill>
                  <a:srgbClr val="0070C0"/>
                </a:solidFill>
              </a:rPr>
              <a:t>πολιτικό κόμμα</a:t>
            </a:r>
            <a:r>
              <a:rPr lang="el-GR" dirty="0"/>
              <a:t>, να</a:t>
            </a:r>
          </a:p>
          <a:p>
            <a:r>
              <a:rPr lang="el-GR" dirty="0"/>
              <a:t>ανατρέψει τον καπιταλισμό, να πάρει </a:t>
            </a:r>
            <a:r>
              <a:rPr lang="el-GR" b="1" dirty="0">
                <a:solidFill>
                  <a:srgbClr val="0070C0"/>
                </a:solidFill>
              </a:rPr>
              <a:t>στα χέρια της τα μέσα παραγωγής </a:t>
            </a:r>
            <a:r>
              <a:rPr lang="el-GR" dirty="0"/>
              <a:t>→ νέα</a:t>
            </a:r>
          </a:p>
          <a:p>
            <a:r>
              <a:rPr lang="el-GR" dirty="0"/>
              <a:t>κοινωνία δίχως τάξεις και χωρίς εκμετάλλευση ανθρώπου από άνθρωπο.</a:t>
            </a:r>
          </a:p>
        </p:txBody>
      </p:sp>
      <p:pic>
        <p:nvPicPr>
          <p:cNvPr id="5" name="Εικόνα 4">
            <a:extLst>
              <a:ext uri="{FF2B5EF4-FFF2-40B4-BE49-F238E27FC236}">
                <a16:creationId xmlns:a16="http://schemas.microsoft.com/office/drawing/2014/main" id="{FC741BF5-C45D-2B60-D789-CD64DE3B2C90}"/>
              </a:ext>
            </a:extLst>
          </p:cNvPr>
          <p:cNvPicPr>
            <a:picLocks noChangeAspect="1"/>
          </p:cNvPicPr>
          <p:nvPr/>
        </p:nvPicPr>
        <p:blipFill>
          <a:blip r:embed="rId2"/>
          <a:stretch>
            <a:fillRect/>
          </a:stretch>
        </p:blipFill>
        <p:spPr>
          <a:xfrm>
            <a:off x="8827178" y="842963"/>
            <a:ext cx="2705100" cy="1695450"/>
          </a:xfrm>
          <a:prstGeom prst="rect">
            <a:avLst/>
          </a:prstGeom>
        </p:spPr>
      </p:pic>
      <p:pic>
        <p:nvPicPr>
          <p:cNvPr id="6" name="Εικόνα 5">
            <a:extLst>
              <a:ext uri="{FF2B5EF4-FFF2-40B4-BE49-F238E27FC236}">
                <a16:creationId xmlns:a16="http://schemas.microsoft.com/office/drawing/2014/main" id="{3F9136F7-401B-0A6F-DB38-E552EDE02FA0}"/>
              </a:ext>
            </a:extLst>
          </p:cNvPr>
          <p:cNvPicPr>
            <a:picLocks noChangeAspect="1"/>
          </p:cNvPicPr>
          <p:nvPr/>
        </p:nvPicPr>
        <p:blipFill>
          <a:blip r:embed="rId3"/>
          <a:stretch>
            <a:fillRect/>
          </a:stretch>
        </p:blipFill>
        <p:spPr>
          <a:xfrm>
            <a:off x="8979578" y="4702175"/>
            <a:ext cx="2552700" cy="1790700"/>
          </a:xfrm>
          <a:prstGeom prst="rect">
            <a:avLst/>
          </a:prstGeom>
        </p:spPr>
      </p:pic>
    </p:spTree>
    <p:extLst>
      <p:ext uri="{BB962C8B-B14F-4D97-AF65-F5344CB8AC3E}">
        <p14:creationId xmlns:p14="http://schemas.microsoft.com/office/powerpoint/2010/main" val="298156284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699</Words>
  <Application>Microsoft Office PowerPoint</Application>
  <PresentationFormat>Ευρεία οθόνη</PresentationFormat>
  <Paragraphs>102</Paragraphs>
  <Slides>11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Arial</vt:lpstr>
      <vt:lpstr>Calibri</vt:lpstr>
      <vt:lpstr>Calibri Light</vt:lpstr>
      <vt:lpstr>Google Sans</vt:lpstr>
      <vt:lpstr>Θέμα του Office</vt:lpstr>
      <vt:lpstr>Κοινωνικές και πολιτικές διαστάσεις της βιομηχανικής επανάστασης</vt:lpstr>
      <vt:lpstr>Παρουσίαση του PowerPoint</vt:lpstr>
      <vt:lpstr>Παρουσίαση του PowerPoint</vt:lpstr>
      <vt:lpstr>Νέες Κοινωνικές Τάξεις </vt:lpstr>
      <vt:lpstr> Άθλιες Συνθήκες Εργασίας και Διαβίωσης </vt:lpstr>
      <vt:lpstr>Παρουσίαση του PowerPoint</vt:lpstr>
      <vt:lpstr>Παρουσίαση του PowerPoint</vt:lpstr>
      <vt:lpstr> Πολιτικές Διαστάσεις </vt:lpstr>
      <vt:lpstr>Σοσιαλιστικές θεωρίες </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Ειρηνη Ζυγουρακη</dc:creator>
  <cp:lastModifiedBy>Ειρηνη Ζυγουρακη</cp:lastModifiedBy>
  <cp:revision>1</cp:revision>
  <dcterms:created xsi:type="dcterms:W3CDTF">2025-12-09T04:05:49Z</dcterms:created>
  <dcterms:modified xsi:type="dcterms:W3CDTF">2025-12-09T05:09:17Z</dcterms:modified>
</cp:coreProperties>
</file>