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8" r:id="rId3"/>
    <p:sldId id="259" r:id="rId4"/>
    <p:sldId id="265" r:id="rId5"/>
    <p:sldId id="262" r:id="rId6"/>
    <p:sldId id="260" r:id="rId7"/>
    <p:sldId id="263" r:id="rId8"/>
    <p:sldId id="261" r:id="rId9"/>
    <p:sldId id="264" r:id="rId10"/>
    <p:sldId id="266" r:id="rId11"/>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7" d="100"/>
          <a:sy n="47" d="100"/>
        </p:scale>
        <p:origin x="72" y="28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110A1EF-9D3E-4443-8485-967F18DB37A5}" type="datetimeFigureOut">
              <a:rPr lang="el-GR" smtClean="0"/>
              <a:t>14/11/2025</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F0CEDA-ED43-4BE7-8433-66AC8050E443}" type="slidenum">
              <a:rPr lang="el-GR" smtClean="0"/>
              <a:t>‹#›</a:t>
            </a:fld>
            <a:endParaRPr lang="el-GR"/>
          </a:p>
        </p:txBody>
      </p:sp>
    </p:spTree>
    <p:extLst>
      <p:ext uri="{BB962C8B-B14F-4D97-AF65-F5344CB8AC3E}">
        <p14:creationId xmlns:p14="http://schemas.microsoft.com/office/powerpoint/2010/main" val="35824733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72519C7-E381-5B13-7851-7FBD02F703DE}"/>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D1BB6341-937F-D4D7-4514-39DA494B878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38AA1911-834B-D030-FB2C-298C02E5BB42}"/>
              </a:ext>
            </a:extLst>
          </p:cNvPr>
          <p:cNvSpPr>
            <a:spLocks noGrp="1"/>
          </p:cNvSpPr>
          <p:nvPr>
            <p:ph type="dt" sz="half" idx="10"/>
          </p:nvPr>
        </p:nvSpPr>
        <p:spPr/>
        <p:txBody>
          <a:bodyPr/>
          <a:lstStyle/>
          <a:p>
            <a:fld id="{AFD408A0-0473-47CC-8100-24D07EA7ED7C}" type="datetimeFigureOut">
              <a:rPr lang="el-GR" smtClean="0"/>
              <a:t>14/11/2025</a:t>
            </a:fld>
            <a:endParaRPr lang="el-GR"/>
          </a:p>
        </p:txBody>
      </p:sp>
      <p:sp>
        <p:nvSpPr>
          <p:cNvPr id="5" name="Θέση υποσέλιδου 4">
            <a:extLst>
              <a:ext uri="{FF2B5EF4-FFF2-40B4-BE49-F238E27FC236}">
                <a16:creationId xmlns:a16="http://schemas.microsoft.com/office/drawing/2014/main" id="{0A554FDC-BDF4-3844-04DA-ED495FC04B8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0A1C133-2565-1F76-2BDA-C0ED3DDCBBC0}"/>
              </a:ext>
            </a:extLst>
          </p:cNvPr>
          <p:cNvSpPr>
            <a:spLocks noGrp="1"/>
          </p:cNvSpPr>
          <p:nvPr>
            <p:ph type="sldNum" sz="quarter" idx="12"/>
          </p:nvPr>
        </p:nvSpPr>
        <p:spPr/>
        <p:txBody>
          <a:bodyPr/>
          <a:lstStyle/>
          <a:p>
            <a:fld id="{E4CE242A-BE00-48E1-BCF2-DD63D62768FD}" type="slidenum">
              <a:rPr lang="el-GR" smtClean="0"/>
              <a:t>‹#›</a:t>
            </a:fld>
            <a:endParaRPr lang="el-GR"/>
          </a:p>
        </p:txBody>
      </p:sp>
    </p:spTree>
    <p:extLst>
      <p:ext uri="{BB962C8B-B14F-4D97-AF65-F5344CB8AC3E}">
        <p14:creationId xmlns:p14="http://schemas.microsoft.com/office/powerpoint/2010/main" val="29574904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B9BE736-2ED6-D759-A8CF-E668DB6D55A9}"/>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92FDD3BB-E7F2-8752-3095-72CF8CC540A2}"/>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C831F6B6-992D-7600-270C-D28184778232}"/>
              </a:ext>
            </a:extLst>
          </p:cNvPr>
          <p:cNvSpPr>
            <a:spLocks noGrp="1"/>
          </p:cNvSpPr>
          <p:nvPr>
            <p:ph type="dt" sz="half" idx="10"/>
          </p:nvPr>
        </p:nvSpPr>
        <p:spPr/>
        <p:txBody>
          <a:bodyPr/>
          <a:lstStyle/>
          <a:p>
            <a:fld id="{AFD408A0-0473-47CC-8100-24D07EA7ED7C}" type="datetimeFigureOut">
              <a:rPr lang="el-GR" smtClean="0"/>
              <a:t>14/11/2025</a:t>
            </a:fld>
            <a:endParaRPr lang="el-GR"/>
          </a:p>
        </p:txBody>
      </p:sp>
      <p:sp>
        <p:nvSpPr>
          <p:cNvPr id="5" name="Θέση υποσέλιδου 4">
            <a:extLst>
              <a:ext uri="{FF2B5EF4-FFF2-40B4-BE49-F238E27FC236}">
                <a16:creationId xmlns:a16="http://schemas.microsoft.com/office/drawing/2014/main" id="{F27EF243-0BA6-BFFD-EE70-068E6525790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F47ADF58-1E19-AD8B-9CEA-9FFF04C90F57}"/>
              </a:ext>
            </a:extLst>
          </p:cNvPr>
          <p:cNvSpPr>
            <a:spLocks noGrp="1"/>
          </p:cNvSpPr>
          <p:nvPr>
            <p:ph type="sldNum" sz="quarter" idx="12"/>
          </p:nvPr>
        </p:nvSpPr>
        <p:spPr/>
        <p:txBody>
          <a:bodyPr/>
          <a:lstStyle/>
          <a:p>
            <a:fld id="{E4CE242A-BE00-48E1-BCF2-DD63D62768FD}" type="slidenum">
              <a:rPr lang="el-GR" smtClean="0"/>
              <a:t>‹#›</a:t>
            </a:fld>
            <a:endParaRPr lang="el-GR"/>
          </a:p>
        </p:txBody>
      </p:sp>
    </p:spTree>
    <p:extLst>
      <p:ext uri="{BB962C8B-B14F-4D97-AF65-F5344CB8AC3E}">
        <p14:creationId xmlns:p14="http://schemas.microsoft.com/office/powerpoint/2010/main" val="249256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3C624D29-AA1F-0D09-5A49-930BF00DD790}"/>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44BCE9B3-3C84-A903-E4E7-0592A6EBD0BB}"/>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99714024-33F3-24DA-488D-3F6C9744E0FB}"/>
              </a:ext>
            </a:extLst>
          </p:cNvPr>
          <p:cNvSpPr>
            <a:spLocks noGrp="1"/>
          </p:cNvSpPr>
          <p:nvPr>
            <p:ph type="dt" sz="half" idx="10"/>
          </p:nvPr>
        </p:nvSpPr>
        <p:spPr/>
        <p:txBody>
          <a:bodyPr/>
          <a:lstStyle/>
          <a:p>
            <a:fld id="{AFD408A0-0473-47CC-8100-24D07EA7ED7C}" type="datetimeFigureOut">
              <a:rPr lang="el-GR" smtClean="0"/>
              <a:t>14/11/2025</a:t>
            </a:fld>
            <a:endParaRPr lang="el-GR"/>
          </a:p>
        </p:txBody>
      </p:sp>
      <p:sp>
        <p:nvSpPr>
          <p:cNvPr id="5" name="Θέση υποσέλιδου 4">
            <a:extLst>
              <a:ext uri="{FF2B5EF4-FFF2-40B4-BE49-F238E27FC236}">
                <a16:creationId xmlns:a16="http://schemas.microsoft.com/office/drawing/2014/main" id="{E368AC84-F973-EE55-1628-4789B1AD570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43D35C2-770E-38C6-EE8A-213536C19D0C}"/>
              </a:ext>
            </a:extLst>
          </p:cNvPr>
          <p:cNvSpPr>
            <a:spLocks noGrp="1"/>
          </p:cNvSpPr>
          <p:nvPr>
            <p:ph type="sldNum" sz="quarter" idx="12"/>
          </p:nvPr>
        </p:nvSpPr>
        <p:spPr/>
        <p:txBody>
          <a:bodyPr/>
          <a:lstStyle/>
          <a:p>
            <a:fld id="{E4CE242A-BE00-48E1-BCF2-DD63D62768FD}" type="slidenum">
              <a:rPr lang="el-GR" smtClean="0"/>
              <a:t>‹#›</a:t>
            </a:fld>
            <a:endParaRPr lang="el-GR"/>
          </a:p>
        </p:txBody>
      </p:sp>
    </p:spTree>
    <p:extLst>
      <p:ext uri="{BB962C8B-B14F-4D97-AF65-F5344CB8AC3E}">
        <p14:creationId xmlns:p14="http://schemas.microsoft.com/office/powerpoint/2010/main" val="11399963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44D5E0F-0EE5-7CF7-083A-B836DA0E3DB7}"/>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2685F807-1459-9A6D-D29A-04D6D63D9D7F}"/>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CD4CFD88-8FBD-4B87-08E0-64D82EC0F3B3}"/>
              </a:ext>
            </a:extLst>
          </p:cNvPr>
          <p:cNvSpPr>
            <a:spLocks noGrp="1"/>
          </p:cNvSpPr>
          <p:nvPr>
            <p:ph type="dt" sz="half" idx="10"/>
          </p:nvPr>
        </p:nvSpPr>
        <p:spPr/>
        <p:txBody>
          <a:bodyPr/>
          <a:lstStyle/>
          <a:p>
            <a:fld id="{AFD408A0-0473-47CC-8100-24D07EA7ED7C}" type="datetimeFigureOut">
              <a:rPr lang="el-GR" smtClean="0"/>
              <a:t>14/11/2025</a:t>
            </a:fld>
            <a:endParaRPr lang="el-GR"/>
          </a:p>
        </p:txBody>
      </p:sp>
      <p:sp>
        <p:nvSpPr>
          <p:cNvPr id="5" name="Θέση υποσέλιδου 4">
            <a:extLst>
              <a:ext uri="{FF2B5EF4-FFF2-40B4-BE49-F238E27FC236}">
                <a16:creationId xmlns:a16="http://schemas.microsoft.com/office/drawing/2014/main" id="{C251CEBA-7183-6E1C-15F2-494A28D2D89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E97A653-A6DA-A6D1-3183-8A6D8D17BF81}"/>
              </a:ext>
            </a:extLst>
          </p:cNvPr>
          <p:cNvSpPr>
            <a:spLocks noGrp="1"/>
          </p:cNvSpPr>
          <p:nvPr>
            <p:ph type="sldNum" sz="quarter" idx="12"/>
          </p:nvPr>
        </p:nvSpPr>
        <p:spPr/>
        <p:txBody>
          <a:bodyPr/>
          <a:lstStyle/>
          <a:p>
            <a:fld id="{E4CE242A-BE00-48E1-BCF2-DD63D62768FD}" type="slidenum">
              <a:rPr lang="el-GR" smtClean="0"/>
              <a:t>‹#›</a:t>
            </a:fld>
            <a:endParaRPr lang="el-GR"/>
          </a:p>
        </p:txBody>
      </p:sp>
    </p:spTree>
    <p:extLst>
      <p:ext uri="{BB962C8B-B14F-4D97-AF65-F5344CB8AC3E}">
        <p14:creationId xmlns:p14="http://schemas.microsoft.com/office/powerpoint/2010/main" val="13087706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BA5EF3C-F345-7629-C4F7-2A2F2F50DDB5}"/>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28C29FAB-FEC8-21B1-56E7-87671E3B65B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A30830AE-6701-D9FC-071D-A0A90E58570B}"/>
              </a:ext>
            </a:extLst>
          </p:cNvPr>
          <p:cNvSpPr>
            <a:spLocks noGrp="1"/>
          </p:cNvSpPr>
          <p:nvPr>
            <p:ph type="dt" sz="half" idx="10"/>
          </p:nvPr>
        </p:nvSpPr>
        <p:spPr/>
        <p:txBody>
          <a:bodyPr/>
          <a:lstStyle/>
          <a:p>
            <a:fld id="{AFD408A0-0473-47CC-8100-24D07EA7ED7C}" type="datetimeFigureOut">
              <a:rPr lang="el-GR" smtClean="0"/>
              <a:t>14/11/2025</a:t>
            </a:fld>
            <a:endParaRPr lang="el-GR"/>
          </a:p>
        </p:txBody>
      </p:sp>
      <p:sp>
        <p:nvSpPr>
          <p:cNvPr id="5" name="Θέση υποσέλιδου 4">
            <a:extLst>
              <a:ext uri="{FF2B5EF4-FFF2-40B4-BE49-F238E27FC236}">
                <a16:creationId xmlns:a16="http://schemas.microsoft.com/office/drawing/2014/main" id="{1FDF1544-B6D0-DAD1-3B92-8A24EFA4222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9566125-60A3-5F9F-A735-4008CEA519C5}"/>
              </a:ext>
            </a:extLst>
          </p:cNvPr>
          <p:cNvSpPr>
            <a:spLocks noGrp="1"/>
          </p:cNvSpPr>
          <p:nvPr>
            <p:ph type="sldNum" sz="quarter" idx="12"/>
          </p:nvPr>
        </p:nvSpPr>
        <p:spPr/>
        <p:txBody>
          <a:bodyPr/>
          <a:lstStyle/>
          <a:p>
            <a:fld id="{E4CE242A-BE00-48E1-BCF2-DD63D62768FD}" type="slidenum">
              <a:rPr lang="el-GR" smtClean="0"/>
              <a:t>‹#›</a:t>
            </a:fld>
            <a:endParaRPr lang="el-GR"/>
          </a:p>
        </p:txBody>
      </p:sp>
    </p:spTree>
    <p:extLst>
      <p:ext uri="{BB962C8B-B14F-4D97-AF65-F5344CB8AC3E}">
        <p14:creationId xmlns:p14="http://schemas.microsoft.com/office/powerpoint/2010/main" val="6690307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9F41871-DA4A-096D-B976-94A4865104FA}"/>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F3A1E1C0-9F1B-428A-9D33-9ABC784AE7D6}"/>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A942F3CB-4E21-3702-BE1F-3251EDF21CC5}"/>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547BDD1C-C962-9AA2-2661-CCEC8CFFA263}"/>
              </a:ext>
            </a:extLst>
          </p:cNvPr>
          <p:cNvSpPr>
            <a:spLocks noGrp="1"/>
          </p:cNvSpPr>
          <p:nvPr>
            <p:ph type="dt" sz="half" idx="10"/>
          </p:nvPr>
        </p:nvSpPr>
        <p:spPr/>
        <p:txBody>
          <a:bodyPr/>
          <a:lstStyle/>
          <a:p>
            <a:fld id="{AFD408A0-0473-47CC-8100-24D07EA7ED7C}" type="datetimeFigureOut">
              <a:rPr lang="el-GR" smtClean="0"/>
              <a:t>14/11/2025</a:t>
            </a:fld>
            <a:endParaRPr lang="el-GR"/>
          </a:p>
        </p:txBody>
      </p:sp>
      <p:sp>
        <p:nvSpPr>
          <p:cNvPr id="6" name="Θέση υποσέλιδου 5">
            <a:extLst>
              <a:ext uri="{FF2B5EF4-FFF2-40B4-BE49-F238E27FC236}">
                <a16:creationId xmlns:a16="http://schemas.microsoft.com/office/drawing/2014/main" id="{77DC38D3-B26F-414B-7418-40F8AE156BC5}"/>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19FE7747-1DEC-15C9-FEB9-876889C83FF2}"/>
              </a:ext>
            </a:extLst>
          </p:cNvPr>
          <p:cNvSpPr>
            <a:spLocks noGrp="1"/>
          </p:cNvSpPr>
          <p:nvPr>
            <p:ph type="sldNum" sz="quarter" idx="12"/>
          </p:nvPr>
        </p:nvSpPr>
        <p:spPr/>
        <p:txBody>
          <a:bodyPr/>
          <a:lstStyle/>
          <a:p>
            <a:fld id="{E4CE242A-BE00-48E1-BCF2-DD63D62768FD}" type="slidenum">
              <a:rPr lang="el-GR" smtClean="0"/>
              <a:t>‹#›</a:t>
            </a:fld>
            <a:endParaRPr lang="el-GR"/>
          </a:p>
        </p:txBody>
      </p:sp>
    </p:spTree>
    <p:extLst>
      <p:ext uri="{BB962C8B-B14F-4D97-AF65-F5344CB8AC3E}">
        <p14:creationId xmlns:p14="http://schemas.microsoft.com/office/powerpoint/2010/main" val="12880352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ACD52D5-5436-50B4-1481-2D9C5CE08C92}"/>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3783FBA3-D0EA-9B2A-29F9-AC676922238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081873E3-3ADA-370D-46F6-BDD023A1CE72}"/>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D2BE228E-D520-134C-02AF-B55C4E9A603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B5F02DF3-57AB-F266-50E8-FD158D074BD4}"/>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838592E5-9002-50BD-01A1-A00980B06378}"/>
              </a:ext>
            </a:extLst>
          </p:cNvPr>
          <p:cNvSpPr>
            <a:spLocks noGrp="1"/>
          </p:cNvSpPr>
          <p:nvPr>
            <p:ph type="dt" sz="half" idx="10"/>
          </p:nvPr>
        </p:nvSpPr>
        <p:spPr/>
        <p:txBody>
          <a:bodyPr/>
          <a:lstStyle/>
          <a:p>
            <a:fld id="{AFD408A0-0473-47CC-8100-24D07EA7ED7C}" type="datetimeFigureOut">
              <a:rPr lang="el-GR" smtClean="0"/>
              <a:t>14/11/2025</a:t>
            </a:fld>
            <a:endParaRPr lang="el-GR"/>
          </a:p>
        </p:txBody>
      </p:sp>
      <p:sp>
        <p:nvSpPr>
          <p:cNvPr id="8" name="Θέση υποσέλιδου 7">
            <a:extLst>
              <a:ext uri="{FF2B5EF4-FFF2-40B4-BE49-F238E27FC236}">
                <a16:creationId xmlns:a16="http://schemas.microsoft.com/office/drawing/2014/main" id="{E619B979-FE04-B3C0-2E95-1B573959B327}"/>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34EED959-2219-66EB-B436-ECD95BB010D0}"/>
              </a:ext>
            </a:extLst>
          </p:cNvPr>
          <p:cNvSpPr>
            <a:spLocks noGrp="1"/>
          </p:cNvSpPr>
          <p:nvPr>
            <p:ph type="sldNum" sz="quarter" idx="12"/>
          </p:nvPr>
        </p:nvSpPr>
        <p:spPr/>
        <p:txBody>
          <a:bodyPr/>
          <a:lstStyle/>
          <a:p>
            <a:fld id="{E4CE242A-BE00-48E1-BCF2-DD63D62768FD}" type="slidenum">
              <a:rPr lang="el-GR" smtClean="0"/>
              <a:t>‹#›</a:t>
            </a:fld>
            <a:endParaRPr lang="el-GR"/>
          </a:p>
        </p:txBody>
      </p:sp>
    </p:spTree>
    <p:extLst>
      <p:ext uri="{BB962C8B-B14F-4D97-AF65-F5344CB8AC3E}">
        <p14:creationId xmlns:p14="http://schemas.microsoft.com/office/powerpoint/2010/main" val="36269733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63D5505-F8C3-6267-F619-3E38DA60CFD3}"/>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2D7A65CB-0161-9FA2-7BED-84B3DDF9D8E2}"/>
              </a:ext>
            </a:extLst>
          </p:cNvPr>
          <p:cNvSpPr>
            <a:spLocks noGrp="1"/>
          </p:cNvSpPr>
          <p:nvPr>
            <p:ph type="dt" sz="half" idx="10"/>
          </p:nvPr>
        </p:nvSpPr>
        <p:spPr/>
        <p:txBody>
          <a:bodyPr/>
          <a:lstStyle/>
          <a:p>
            <a:fld id="{AFD408A0-0473-47CC-8100-24D07EA7ED7C}" type="datetimeFigureOut">
              <a:rPr lang="el-GR" smtClean="0"/>
              <a:t>14/11/2025</a:t>
            </a:fld>
            <a:endParaRPr lang="el-GR"/>
          </a:p>
        </p:txBody>
      </p:sp>
      <p:sp>
        <p:nvSpPr>
          <p:cNvPr id="4" name="Θέση υποσέλιδου 3">
            <a:extLst>
              <a:ext uri="{FF2B5EF4-FFF2-40B4-BE49-F238E27FC236}">
                <a16:creationId xmlns:a16="http://schemas.microsoft.com/office/drawing/2014/main" id="{9D33B4BD-946D-4402-F920-83C4D877C2B9}"/>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A07CF7B9-AAA2-6B70-AC94-0F96FD20138A}"/>
              </a:ext>
            </a:extLst>
          </p:cNvPr>
          <p:cNvSpPr>
            <a:spLocks noGrp="1"/>
          </p:cNvSpPr>
          <p:nvPr>
            <p:ph type="sldNum" sz="quarter" idx="12"/>
          </p:nvPr>
        </p:nvSpPr>
        <p:spPr/>
        <p:txBody>
          <a:bodyPr/>
          <a:lstStyle/>
          <a:p>
            <a:fld id="{E4CE242A-BE00-48E1-BCF2-DD63D62768FD}" type="slidenum">
              <a:rPr lang="el-GR" smtClean="0"/>
              <a:t>‹#›</a:t>
            </a:fld>
            <a:endParaRPr lang="el-GR"/>
          </a:p>
        </p:txBody>
      </p:sp>
    </p:spTree>
    <p:extLst>
      <p:ext uri="{BB962C8B-B14F-4D97-AF65-F5344CB8AC3E}">
        <p14:creationId xmlns:p14="http://schemas.microsoft.com/office/powerpoint/2010/main" val="14696543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59D816E8-C7DA-6336-70CA-8A3BB9B8CF0E}"/>
              </a:ext>
            </a:extLst>
          </p:cNvPr>
          <p:cNvSpPr>
            <a:spLocks noGrp="1"/>
          </p:cNvSpPr>
          <p:nvPr>
            <p:ph type="dt" sz="half" idx="10"/>
          </p:nvPr>
        </p:nvSpPr>
        <p:spPr/>
        <p:txBody>
          <a:bodyPr/>
          <a:lstStyle/>
          <a:p>
            <a:fld id="{AFD408A0-0473-47CC-8100-24D07EA7ED7C}" type="datetimeFigureOut">
              <a:rPr lang="el-GR" smtClean="0"/>
              <a:t>14/11/2025</a:t>
            </a:fld>
            <a:endParaRPr lang="el-GR"/>
          </a:p>
        </p:txBody>
      </p:sp>
      <p:sp>
        <p:nvSpPr>
          <p:cNvPr id="3" name="Θέση υποσέλιδου 2">
            <a:extLst>
              <a:ext uri="{FF2B5EF4-FFF2-40B4-BE49-F238E27FC236}">
                <a16:creationId xmlns:a16="http://schemas.microsoft.com/office/drawing/2014/main" id="{B0FA634D-95DA-CDEB-0231-71B51A75920C}"/>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FD075B9D-2D6F-D667-54FB-B14A094A72CC}"/>
              </a:ext>
            </a:extLst>
          </p:cNvPr>
          <p:cNvSpPr>
            <a:spLocks noGrp="1"/>
          </p:cNvSpPr>
          <p:nvPr>
            <p:ph type="sldNum" sz="quarter" idx="12"/>
          </p:nvPr>
        </p:nvSpPr>
        <p:spPr/>
        <p:txBody>
          <a:bodyPr/>
          <a:lstStyle/>
          <a:p>
            <a:fld id="{E4CE242A-BE00-48E1-BCF2-DD63D62768FD}" type="slidenum">
              <a:rPr lang="el-GR" smtClean="0"/>
              <a:t>‹#›</a:t>
            </a:fld>
            <a:endParaRPr lang="el-GR"/>
          </a:p>
        </p:txBody>
      </p:sp>
    </p:spTree>
    <p:extLst>
      <p:ext uri="{BB962C8B-B14F-4D97-AF65-F5344CB8AC3E}">
        <p14:creationId xmlns:p14="http://schemas.microsoft.com/office/powerpoint/2010/main" val="213033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12F99E8-20E7-2F0E-3888-8F00369C295F}"/>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32121263-45C5-DC61-A14A-5DB5B9FD49F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4A0EF962-A33B-9463-11B4-13FED1DBF6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6C350F71-A345-518F-5690-3372B21B3E93}"/>
              </a:ext>
            </a:extLst>
          </p:cNvPr>
          <p:cNvSpPr>
            <a:spLocks noGrp="1"/>
          </p:cNvSpPr>
          <p:nvPr>
            <p:ph type="dt" sz="half" idx="10"/>
          </p:nvPr>
        </p:nvSpPr>
        <p:spPr/>
        <p:txBody>
          <a:bodyPr/>
          <a:lstStyle/>
          <a:p>
            <a:fld id="{AFD408A0-0473-47CC-8100-24D07EA7ED7C}" type="datetimeFigureOut">
              <a:rPr lang="el-GR" smtClean="0"/>
              <a:t>14/11/2025</a:t>
            </a:fld>
            <a:endParaRPr lang="el-GR"/>
          </a:p>
        </p:txBody>
      </p:sp>
      <p:sp>
        <p:nvSpPr>
          <p:cNvPr id="6" name="Θέση υποσέλιδου 5">
            <a:extLst>
              <a:ext uri="{FF2B5EF4-FFF2-40B4-BE49-F238E27FC236}">
                <a16:creationId xmlns:a16="http://schemas.microsoft.com/office/drawing/2014/main" id="{B0C45A49-D506-2D4D-641F-A32FC62B4B71}"/>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707CF73D-D289-F308-E697-3DC1F7308CDE}"/>
              </a:ext>
            </a:extLst>
          </p:cNvPr>
          <p:cNvSpPr>
            <a:spLocks noGrp="1"/>
          </p:cNvSpPr>
          <p:nvPr>
            <p:ph type="sldNum" sz="quarter" idx="12"/>
          </p:nvPr>
        </p:nvSpPr>
        <p:spPr/>
        <p:txBody>
          <a:bodyPr/>
          <a:lstStyle/>
          <a:p>
            <a:fld id="{E4CE242A-BE00-48E1-BCF2-DD63D62768FD}" type="slidenum">
              <a:rPr lang="el-GR" smtClean="0"/>
              <a:t>‹#›</a:t>
            </a:fld>
            <a:endParaRPr lang="el-GR"/>
          </a:p>
        </p:txBody>
      </p:sp>
    </p:spTree>
    <p:extLst>
      <p:ext uri="{BB962C8B-B14F-4D97-AF65-F5344CB8AC3E}">
        <p14:creationId xmlns:p14="http://schemas.microsoft.com/office/powerpoint/2010/main" val="2697964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8DF296-4F89-A452-636F-249CF79EB2B7}"/>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EF866B83-FF04-43EF-9824-5B4CF0628B3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AB5E618F-710C-FBCC-F116-25CB2BA016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94777F84-555A-5964-F1C7-D0E39B6C9250}"/>
              </a:ext>
            </a:extLst>
          </p:cNvPr>
          <p:cNvSpPr>
            <a:spLocks noGrp="1"/>
          </p:cNvSpPr>
          <p:nvPr>
            <p:ph type="dt" sz="half" idx="10"/>
          </p:nvPr>
        </p:nvSpPr>
        <p:spPr/>
        <p:txBody>
          <a:bodyPr/>
          <a:lstStyle/>
          <a:p>
            <a:fld id="{AFD408A0-0473-47CC-8100-24D07EA7ED7C}" type="datetimeFigureOut">
              <a:rPr lang="el-GR" smtClean="0"/>
              <a:t>14/11/2025</a:t>
            </a:fld>
            <a:endParaRPr lang="el-GR"/>
          </a:p>
        </p:txBody>
      </p:sp>
      <p:sp>
        <p:nvSpPr>
          <p:cNvPr id="6" name="Θέση υποσέλιδου 5">
            <a:extLst>
              <a:ext uri="{FF2B5EF4-FFF2-40B4-BE49-F238E27FC236}">
                <a16:creationId xmlns:a16="http://schemas.microsoft.com/office/drawing/2014/main" id="{9E3435AE-F2E6-BBE5-6A59-7B5A596074AC}"/>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B2547477-0094-BE71-F60A-7D82AFFF18C1}"/>
              </a:ext>
            </a:extLst>
          </p:cNvPr>
          <p:cNvSpPr>
            <a:spLocks noGrp="1"/>
          </p:cNvSpPr>
          <p:nvPr>
            <p:ph type="sldNum" sz="quarter" idx="12"/>
          </p:nvPr>
        </p:nvSpPr>
        <p:spPr/>
        <p:txBody>
          <a:bodyPr/>
          <a:lstStyle/>
          <a:p>
            <a:fld id="{E4CE242A-BE00-48E1-BCF2-DD63D62768FD}" type="slidenum">
              <a:rPr lang="el-GR" smtClean="0"/>
              <a:t>‹#›</a:t>
            </a:fld>
            <a:endParaRPr lang="el-GR"/>
          </a:p>
        </p:txBody>
      </p:sp>
    </p:spTree>
    <p:extLst>
      <p:ext uri="{BB962C8B-B14F-4D97-AF65-F5344CB8AC3E}">
        <p14:creationId xmlns:p14="http://schemas.microsoft.com/office/powerpoint/2010/main" val="36652661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DD3A695D-CF50-6397-5E62-D60F8289BB1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DD290FED-80B0-1FDD-D16F-1F5C7B271C4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2D8461FC-A3C0-0A4F-99BE-EF420995EFB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FD408A0-0473-47CC-8100-24D07EA7ED7C}" type="datetimeFigureOut">
              <a:rPr lang="el-GR" smtClean="0"/>
              <a:t>14/11/2025</a:t>
            </a:fld>
            <a:endParaRPr lang="el-GR"/>
          </a:p>
        </p:txBody>
      </p:sp>
      <p:sp>
        <p:nvSpPr>
          <p:cNvPr id="5" name="Θέση υποσέλιδου 4">
            <a:extLst>
              <a:ext uri="{FF2B5EF4-FFF2-40B4-BE49-F238E27FC236}">
                <a16:creationId xmlns:a16="http://schemas.microsoft.com/office/drawing/2014/main" id="{A33B627D-FC8D-5746-EE45-56906B9E6A5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20509D82-3E30-7A97-75E5-9E602F493FF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4CE242A-BE00-48E1-BCF2-DD63D62768FD}" type="slidenum">
              <a:rPr lang="el-GR" smtClean="0"/>
              <a:t>‹#›</a:t>
            </a:fld>
            <a:endParaRPr lang="el-GR"/>
          </a:p>
        </p:txBody>
      </p:sp>
    </p:spTree>
    <p:extLst>
      <p:ext uri="{BB962C8B-B14F-4D97-AF65-F5344CB8AC3E}">
        <p14:creationId xmlns:p14="http://schemas.microsoft.com/office/powerpoint/2010/main" val="27708823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youtube.com/watch?v=qoF4M14V7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s://photodentro.edu.gr/v/item/ds/8521/3265"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hyperlink" Target="https://photodentro.edu.gr/v/item/ds/8521/3180"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A3C89F8-0D2F-47FF-B903-151248265F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81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Τίτλος 1">
            <a:extLst>
              <a:ext uri="{FF2B5EF4-FFF2-40B4-BE49-F238E27FC236}">
                <a16:creationId xmlns:a16="http://schemas.microsoft.com/office/drawing/2014/main" id="{C6FE3360-776A-A88C-AC76-0BD76C7B99B4}"/>
              </a:ext>
            </a:extLst>
          </p:cNvPr>
          <p:cNvSpPr>
            <a:spLocks noGrp="1"/>
          </p:cNvSpPr>
          <p:nvPr>
            <p:ph type="ctrTitle"/>
          </p:nvPr>
        </p:nvSpPr>
        <p:spPr>
          <a:xfrm>
            <a:off x="3880430" y="583345"/>
            <a:ext cx="7160357" cy="4164820"/>
          </a:xfrm>
        </p:spPr>
        <p:txBody>
          <a:bodyPr anchor="t">
            <a:normAutofit/>
          </a:bodyPr>
          <a:lstStyle/>
          <a:p>
            <a:pPr algn="r"/>
            <a:r>
              <a:rPr lang="el-GR" sz="7400">
                <a:solidFill>
                  <a:srgbClr val="FFFFFF"/>
                </a:solidFill>
              </a:rPr>
              <a:t>ΓΕΩΛΟΓΙΚΟΣ ΧΡΟΝΟΣ ΚΑΙ ΟΡΟΓΕΝΗΣΗ ΣΤΗΝ ΕΥΡΩΠΗ</a:t>
            </a:r>
          </a:p>
        </p:txBody>
      </p:sp>
      <p:sp>
        <p:nvSpPr>
          <p:cNvPr id="3" name="Υπότιτλος 2">
            <a:extLst>
              <a:ext uri="{FF2B5EF4-FFF2-40B4-BE49-F238E27FC236}">
                <a16:creationId xmlns:a16="http://schemas.microsoft.com/office/drawing/2014/main" id="{0F9514FC-4069-37DC-63EE-BC54900D0E69}"/>
              </a:ext>
            </a:extLst>
          </p:cNvPr>
          <p:cNvSpPr>
            <a:spLocks noGrp="1"/>
          </p:cNvSpPr>
          <p:nvPr>
            <p:ph type="subTitle" idx="1"/>
          </p:nvPr>
        </p:nvSpPr>
        <p:spPr>
          <a:xfrm>
            <a:off x="1208228" y="5972174"/>
            <a:ext cx="8578699" cy="504825"/>
          </a:xfrm>
        </p:spPr>
        <p:txBody>
          <a:bodyPr>
            <a:normAutofit/>
          </a:bodyPr>
          <a:lstStyle/>
          <a:p>
            <a:pPr algn="l"/>
            <a:r>
              <a:rPr lang="el-GR" sz="2000">
                <a:solidFill>
                  <a:srgbClr val="FFFFFF"/>
                </a:solidFill>
              </a:rPr>
              <a:t>1</a:t>
            </a:r>
            <a:r>
              <a:rPr lang="el-GR" sz="2000" baseline="30000">
                <a:solidFill>
                  <a:srgbClr val="FFFFFF"/>
                </a:solidFill>
              </a:rPr>
              <a:t>Ο</a:t>
            </a:r>
            <a:r>
              <a:rPr lang="el-GR" sz="2000">
                <a:solidFill>
                  <a:srgbClr val="FFFFFF"/>
                </a:solidFill>
              </a:rPr>
              <a:t> ΜΕΡΟΣ</a:t>
            </a:r>
          </a:p>
        </p:txBody>
      </p:sp>
      <p:sp>
        <p:nvSpPr>
          <p:cNvPr id="10" name="Graphic 13">
            <a:extLst>
              <a:ext uri="{FF2B5EF4-FFF2-40B4-BE49-F238E27FC236}">
                <a16:creationId xmlns:a16="http://schemas.microsoft.com/office/drawing/2014/main" id="{C5CB530E-515E-412C-9DF1-5F8FFBD6F3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4359" y="583345"/>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endParaRPr lang="en-US">
              <a:solidFill>
                <a:srgbClr val="FFFFFF"/>
              </a:solidFill>
            </a:endParaRPr>
          </a:p>
        </p:txBody>
      </p:sp>
      <p:sp>
        <p:nvSpPr>
          <p:cNvPr id="12" name="Graphic 12">
            <a:extLst>
              <a:ext uri="{FF2B5EF4-FFF2-40B4-BE49-F238E27FC236}">
                <a16:creationId xmlns:a16="http://schemas.microsoft.com/office/drawing/2014/main" id="{712D4376-A578-4FF1-94FC-245E7A6A4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33139" y="8126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endParaRPr lang="en-US">
              <a:solidFill>
                <a:srgbClr val="FFFFFF"/>
              </a:solidFill>
            </a:endParaRPr>
          </a:p>
        </p:txBody>
      </p:sp>
      <p:sp>
        <p:nvSpPr>
          <p:cNvPr id="14" name="Graphic 15">
            <a:extLst>
              <a:ext uri="{FF2B5EF4-FFF2-40B4-BE49-F238E27FC236}">
                <a16:creationId xmlns:a16="http://schemas.microsoft.com/office/drawing/2014/main" id="{AEA7509D-F04F-40CB-A0B3-EEF16499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58819" y="1037066"/>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endParaRPr lang="en-US">
              <a:solidFill>
                <a:srgbClr val="FFFFFF"/>
              </a:solidFill>
            </a:endParaRPr>
          </a:p>
        </p:txBody>
      </p:sp>
      <p:cxnSp>
        <p:nvCxnSpPr>
          <p:cNvPr id="16" name="Straight Connector 15">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56114" y="3503032"/>
            <a:ext cx="0" cy="334609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18" name="Graphic 22">
            <a:extLst>
              <a:ext uri="{FF2B5EF4-FFF2-40B4-BE49-F238E27FC236}">
                <a16:creationId xmlns:a16="http://schemas.microsoft.com/office/drawing/2014/main" id="{508BEF50-7B1E-49A4-BC19-5F4F1D755E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36425" y="5636680"/>
            <a:ext cx="151536" cy="151536"/>
          </a:xfrm>
          <a:custGeom>
            <a:avLst/>
            <a:gdLst>
              <a:gd name="connsiteX0" fmla="*/ 141251 w 151536"/>
              <a:gd name="connsiteY0" fmla="*/ 65483 h 151536"/>
              <a:gd name="connsiteX1" fmla="*/ 86053 w 151536"/>
              <a:gd name="connsiteY1" fmla="*/ 65483 h 151536"/>
              <a:gd name="connsiteX2" fmla="*/ 86053 w 151536"/>
              <a:gd name="connsiteY2" fmla="*/ 10285 h 151536"/>
              <a:gd name="connsiteX3" fmla="*/ 75768 w 151536"/>
              <a:gd name="connsiteY3" fmla="*/ 0 h 151536"/>
              <a:gd name="connsiteX4" fmla="*/ 65483 w 151536"/>
              <a:gd name="connsiteY4" fmla="*/ 10285 h 151536"/>
              <a:gd name="connsiteX5" fmla="*/ 65483 w 151536"/>
              <a:gd name="connsiteY5" fmla="*/ 65483 h 151536"/>
              <a:gd name="connsiteX6" fmla="*/ 10285 w 151536"/>
              <a:gd name="connsiteY6" fmla="*/ 65483 h 151536"/>
              <a:gd name="connsiteX7" fmla="*/ 0 w 151536"/>
              <a:gd name="connsiteY7" fmla="*/ 75768 h 151536"/>
              <a:gd name="connsiteX8" fmla="*/ 10285 w 151536"/>
              <a:gd name="connsiteY8" fmla="*/ 86053 h 151536"/>
              <a:gd name="connsiteX9" fmla="*/ 65483 w 151536"/>
              <a:gd name="connsiteY9" fmla="*/ 86053 h 151536"/>
              <a:gd name="connsiteX10" fmla="*/ 65483 w 151536"/>
              <a:gd name="connsiteY10" fmla="*/ 141251 h 151536"/>
              <a:gd name="connsiteX11" fmla="*/ 75768 w 151536"/>
              <a:gd name="connsiteY11" fmla="*/ 151536 h 151536"/>
              <a:gd name="connsiteX12" fmla="*/ 86053 w 151536"/>
              <a:gd name="connsiteY12" fmla="*/ 141251 h 151536"/>
              <a:gd name="connsiteX13" fmla="*/ 86053 w 151536"/>
              <a:gd name="connsiteY13" fmla="*/ 86053 h 151536"/>
              <a:gd name="connsiteX14" fmla="*/ 141251 w 151536"/>
              <a:gd name="connsiteY14" fmla="*/ 86053 h 151536"/>
              <a:gd name="connsiteX15" fmla="*/ 151536 w 151536"/>
              <a:gd name="connsiteY15" fmla="*/ 75768 h 151536"/>
              <a:gd name="connsiteX16" fmla="*/ 141251 w 151536"/>
              <a:gd name="connsiteY16" fmla="*/ 65483 h 151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1536" h="151536">
                <a:moveTo>
                  <a:pt x="141251" y="65483"/>
                </a:moveTo>
                <a:lnTo>
                  <a:pt x="86053" y="65483"/>
                </a:lnTo>
                <a:lnTo>
                  <a:pt x="86053" y="10285"/>
                </a:lnTo>
                <a:cubicBezTo>
                  <a:pt x="86053" y="4605"/>
                  <a:pt x="81448" y="0"/>
                  <a:pt x="75768" y="0"/>
                </a:cubicBezTo>
                <a:cubicBezTo>
                  <a:pt x="70088" y="0"/>
                  <a:pt x="65483" y="4605"/>
                  <a:pt x="65483" y="10285"/>
                </a:cubicBezTo>
                <a:lnTo>
                  <a:pt x="65483" y="65483"/>
                </a:lnTo>
                <a:lnTo>
                  <a:pt x="10285" y="65483"/>
                </a:lnTo>
                <a:cubicBezTo>
                  <a:pt x="4605" y="65483"/>
                  <a:pt x="0" y="70088"/>
                  <a:pt x="0" y="75768"/>
                </a:cubicBezTo>
                <a:cubicBezTo>
                  <a:pt x="0" y="81448"/>
                  <a:pt x="4605" y="86053"/>
                  <a:pt x="10285" y="86053"/>
                </a:cubicBezTo>
                <a:lnTo>
                  <a:pt x="65483" y="86053"/>
                </a:lnTo>
                <a:lnTo>
                  <a:pt x="65483" y="141251"/>
                </a:lnTo>
                <a:cubicBezTo>
                  <a:pt x="65483" y="146931"/>
                  <a:pt x="70088" y="151536"/>
                  <a:pt x="75768" y="151536"/>
                </a:cubicBezTo>
                <a:cubicBezTo>
                  <a:pt x="81448" y="151536"/>
                  <a:pt x="86053" y="146931"/>
                  <a:pt x="86053" y="141251"/>
                </a:cubicBezTo>
                <a:lnTo>
                  <a:pt x="86053" y="86053"/>
                </a:lnTo>
                <a:lnTo>
                  <a:pt x="141251" y="86053"/>
                </a:lnTo>
                <a:cubicBezTo>
                  <a:pt x="146931" y="86053"/>
                  <a:pt x="151536" y="81448"/>
                  <a:pt x="151536" y="75768"/>
                </a:cubicBezTo>
                <a:cubicBezTo>
                  <a:pt x="151536" y="70088"/>
                  <a:pt x="146931" y="65483"/>
                  <a:pt x="141251" y="65483"/>
                </a:cubicBezTo>
                <a:close/>
              </a:path>
            </a:pathLst>
          </a:custGeom>
          <a:solidFill>
            <a:srgbClr val="FFFFFF"/>
          </a:solidFill>
          <a:ln w="646" cap="flat">
            <a:noFill/>
            <a:prstDash val="solid"/>
            <a:miter/>
          </a:ln>
        </p:spPr>
        <p:txBody>
          <a:bodyPr rtlCol="0" anchor="ctr"/>
          <a:lstStyle/>
          <a:p>
            <a:endParaRPr lang="en-US">
              <a:solidFill>
                <a:srgbClr val="FFFFFF"/>
              </a:solidFill>
            </a:endParaRPr>
          </a:p>
        </p:txBody>
      </p:sp>
      <p:sp>
        <p:nvSpPr>
          <p:cNvPr id="20" name="Graphic 23">
            <a:extLst>
              <a:ext uri="{FF2B5EF4-FFF2-40B4-BE49-F238E27FC236}">
                <a16:creationId xmlns:a16="http://schemas.microsoft.com/office/drawing/2014/main" id="{3FBAD350-5664-4811-A208-657FB882D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45175" y="6096759"/>
            <a:ext cx="108625" cy="108625"/>
          </a:xfrm>
          <a:custGeom>
            <a:avLst/>
            <a:gdLst>
              <a:gd name="connsiteX0" fmla="*/ 54313 w 108625"/>
              <a:gd name="connsiteY0" fmla="*/ 16053 h 108625"/>
              <a:gd name="connsiteX1" fmla="*/ 92572 w 108625"/>
              <a:gd name="connsiteY1" fmla="*/ 54313 h 108625"/>
              <a:gd name="connsiteX2" fmla="*/ 54313 w 108625"/>
              <a:gd name="connsiteY2" fmla="*/ 92572 h 108625"/>
              <a:gd name="connsiteX3" fmla="*/ 16053 w 108625"/>
              <a:gd name="connsiteY3" fmla="*/ 54313 h 108625"/>
              <a:gd name="connsiteX4" fmla="*/ 54313 w 108625"/>
              <a:gd name="connsiteY4" fmla="*/ 16053 h 108625"/>
              <a:gd name="connsiteX5" fmla="*/ 54313 w 108625"/>
              <a:gd name="connsiteY5" fmla="*/ 0 h 108625"/>
              <a:gd name="connsiteX6" fmla="*/ 0 w 108625"/>
              <a:gd name="connsiteY6" fmla="*/ 54313 h 108625"/>
              <a:gd name="connsiteX7" fmla="*/ 54313 w 108625"/>
              <a:gd name="connsiteY7" fmla="*/ 108625 h 108625"/>
              <a:gd name="connsiteX8" fmla="*/ 108625 w 108625"/>
              <a:gd name="connsiteY8" fmla="*/ 54313 h 108625"/>
              <a:gd name="connsiteX9" fmla="*/ 54313 w 108625"/>
              <a:gd name="connsiteY9" fmla="*/ 0 h 10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8625" h="108625">
                <a:moveTo>
                  <a:pt x="54313" y="16053"/>
                </a:moveTo>
                <a:cubicBezTo>
                  <a:pt x="75442" y="16053"/>
                  <a:pt x="92572" y="33182"/>
                  <a:pt x="92572" y="54313"/>
                </a:cubicBezTo>
                <a:cubicBezTo>
                  <a:pt x="92572" y="75442"/>
                  <a:pt x="75442" y="92572"/>
                  <a:pt x="54313" y="92572"/>
                </a:cubicBezTo>
                <a:cubicBezTo>
                  <a:pt x="33182" y="92572"/>
                  <a:pt x="16053" y="75442"/>
                  <a:pt x="16053" y="54313"/>
                </a:cubicBezTo>
                <a:cubicBezTo>
                  <a:pt x="16074" y="33191"/>
                  <a:pt x="33191" y="16074"/>
                  <a:pt x="54313" y="16053"/>
                </a:cubicBezTo>
                <a:moveTo>
                  <a:pt x="54313" y="0"/>
                </a:moveTo>
                <a:cubicBezTo>
                  <a:pt x="24317" y="0"/>
                  <a:pt x="0" y="24317"/>
                  <a:pt x="0" y="54313"/>
                </a:cubicBezTo>
                <a:cubicBezTo>
                  <a:pt x="0" y="84309"/>
                  <a:pt x="24317" y="108625"/>
                  <a:pt x="54313" y="108625"/>
                </a:cubicBezTo>
                <a:cubicBezTo>
                  <a:pt x="84309" y="108625"/>
                  <a:pt x="108625" y="84309"/>
                  <a:pt x="108625" y="54313"/>
                </a:cubicBezTo>
                <a:cubicBezTo>
                  <a:pt x="108625" y="24317"/>
                  <a:pt x="84309" y="0"/>
                  <a:pt x="54313" y="0"/>
                </a:cubicBezTo>
                <a:close/>
              </a:path>
            </a:pathLst>
          </a:custGeom>
          <a:solidFill>
            <a:srgbClr val="FFFFFF"/>
          </a:solidFill>
          <a:ln w="516" cap="flat">
            <a:noFill/>
            <a:prstDash val="solid"/>
            <a:miter/>
          </a:ln>
        </p:spPr>
        <p:txBody>
          <a:bodyPr rtlCol="0" anchor="ctr"/>
          <a:lstStyle/>
          <a:p>
            <a:endParaRPr lang="en-US">
              <a:solidFill>
                <a:srgbClr val="FFFFFF"/>
              </a:solidFill>
            </a:endParaRPr>
          </a:p>
        </p:txBody>
      </p:sp>
      <p:sp>
        <p:nvSpPr>
          <p:cNvPr id="22" name="Graphic 21">
            <a:extLst>
              <a:ext uri="{FF2B5EF4-FFF2-40B4-BE49-F238E27FC236}">
                <a16:creationId xmlns:a16="http://schemas.microsoft.com/office/drawing/2014/main" id="{C39ADB8F-D187-49D7-BDCF-C1B6DC7270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54288" y="6238029"/>
            <a:ext cx="95759" cy="95759"/>
          </a:xfrm>
          <a:custGeom>
            <a:avLst/>
            <a:gdLst>
              <a:gd name="connsiteX0" fmla="*/ 95759 w 95759"/>
              <a:gd name="connsiteY0" fmla="*/ 47880 h 95759"/>
              <a:gd name="connsiteX1" fmla="*/ 47880 w 95759"/>
              <a:gd name="connsiteY1" fmla="*/ 95759 h 95759"/>
              <a:gd name="connsiteX2" fmla="*/ 0 w 95759"/>
              <a:gd name="connsiteY2" fmla="*/ 47880 h 95759"/>
              <a:gd name="connsiteX3" fmla="*/ 47880 w 95759"/>
              <a:gd name="connsiteY3" fmla="*/ 0 h 95759"/>
              <a:gd name="connsiteX4" fmla="*/ 95759 w 95759"/>
              <a:gd name="connsiteY4" fmla="*/ 47880 h 95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759" h="95759">
                <a:moveTo>
                  <a:pt x="95759" y="47880"/>
                </a:moveTo>
                <a:cubicBezTo>
                  <a:pt x="95759" y="74323"/>
                  <a:pt x="74323" y="95759"/>
                  <a:pt x="47880" y="95759"/>
                </a:cubicBezTo>
                <a:cubicBezTo>
                  <a:pt x="21436" y="95759"/>
                  <a:pt x="0" y="74323"/>
                  <a:pt x="0" y="47880"/>
                </a:cubicBezTo>
                <a:cubicBezTo>
                  <a:pt x="0" y="21436"/>
                  <a:pt x="21436" y="0"/>
                  <a:pt x="47880" y="0"/>
                </a:cubicBezTo>
                <a:cubicBezTo>
                  <a:pt x="74323" y="0"/>
                  <a:pt x="95759" y="21436"/>
                  <a:pt x="95759" y="47880"/>
                </a:cubicBezTo>
                <a:close/>
              </a:path>
            </a:pathLst>
          </a:custGeom>
          <a:solidFill>
            <a:srgbClr val="FFFFFF"/>
          </a:solidFill>
          <a:ln w="469" cap="flat">
            <a:noFill/>
            <a:prstDash val="solid"/>
            <a:miter/>
          </a:ln>
        </p:spPr>
        <p:txBody>
          <a:bodyPr rtlCol="0" anchor="ctr"/>
          <a:lstStyle/>
          <a:p>
            <a:endParaRPr lang="en-US">
              <a:solidFill>
                <a:srgbClr val="FFFFFF"/>
              </a:solidFill>
            </a:endParaRPr>
          </a:p>
        </p:txBody>
      </p:sp>
    </p:spTree>
    <p:extLst>
      <p:ext uri="{BB962C8B-B14F-4D97-AF65-F5344CB8AC3E}">
        <p14:creationId xmlns:p14="http://schemas.microsoft.com/office/powerpoint/2010/main" val="2200932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DCD8639-4CD3-EC44-64F7-DDF48D59BE9D}"/>
              </a:ext>
            </a:extLst>
          </p:cNvPr>
          <p:cNvSpPr>
            <a:spLocks noGrp="1"/>
          </p:cNvSpPr>
          <p:nvPr>
            <p:ph type="title"/>
          </p:nvPr>
        </p:nvSpPr>
        <p:spPr/>
        <p:txBody>
          <a:bodyPr/>
          <a:lstStyle/>
          <a:p>
            <a:r>
              <a:rPr lang="el-GR" dirty="0"/>
              <a:t>Τι μαθαίνουμε από τα απολιθώματα;</a:t>
            </a:r>
          </a:p>
        </p:txBody>
      </p:sp>
      <p:sp>
        <p:nvSpPr>
          <p:cNvPr id="3" name="Θέση περιεχομένου 2">
            <a:extLst>
              <a:ext uri="{FF2B5EF4-FFF2-40B4-BE49-F238E27FC236}">
                <a16:creationId xmlns:a16="http://schemas.microsoft.com/office/drawing/2014/main" id="{30A7B641-0246-1671-9E71-B2DEA35A6D12}"/>
              </a:ext>
            </a:extLst>
          </p:cNvPr>
          <p:cNvSpPr>
            <a:spLocks noGrp="1"/>
          </p:cNvSpPr>
          <p:nvPr>
            <p:ph idx="1"/>
          </p:nvPr>
        </p:nvSpPr>
        <p:spPr/>
        <p:txBody>
          <a:bodyPr/>
          <a:lstStyle/>
          <a:p>
            <a:r>
              <a:rPr lang="en-US" dirty="0">
                <a:hlinkClick r:id="rId2"/>
              </a:rPr>
              <a:t>https://www.youtube.com/watch?v=qoF4M14V7Rg</a:t>
            </a:r>
            <a:r>
              <a:rPr lang="el-GR" dirty="0"/>
              <a:t> </a:t>
            </a:r>
          </a:p>
        </p:txBody>
      </p:sp>
    </p:spTree>
    <p:extLst>
      <p:ext uri="{BB962C8B-B14F-4D97-AF65-F5344CB8AC3E}">
        <p14:creationId xmlns:p14="http://schemas.microsoft.com/office/powerpoint/2010/main" val="1465934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Εικόνα 2">
            <a:extLst>
              <a:ext uri="{FF2B5EF4-FFF2-40B4-BE49-F238E27FC236}">
                <a16:creationId xmlns:a16="http://schemas.microsoft.com/office/drawing/2014/main" id="{26F0D8F9-203D-025B-6B45-B971B02E97E1}"/>
              </a:ext>
            </a:extLst>
          </p:cNvPr>
          <p:cNvPicPr>
            <a:picLocks noChangeAspect="1"/>
          </p:cNvPicPr>
          <p:nvPr/>
        </p:nvPicPr>
        <p:blipFill>
          <a:blip r:embed="rId2"/>
          <a:stretch>
            <a:fillRect/>
          </a:stretch>
        </p:blipFill>
        <p:spPr>
          <a:xfrm>
            <a:off x="0" y="344995"/>
            <a:ext cx="5222910" cy="6168009"/>
          </a:xfrm>
          <a:prstGeom prst="rect">
            <a:avLst/>
          </a:prstGeom>
        </p:spPr>
      </p:pic>
      <p:pic>
        <p:nvPicPr>
          <p:cNvPr id="4" name="Εικόνα 3">
            <a:extLst>
              <a:ext uri="{FF2B5EF4-FFF2-40B4-BE49-F238E27FC236}">
                <a16:creationId xmlns:a16="http://schemas.microsoft.com/office/drawing/2014/main" id="{2BB60EBD-CCF0-1C03-19F8-083F8572FAEC}"/>
              </a:ext>
            </a:extLst>
          </p:cNvPr>
          <p:cNvPicPr>
            <a:picLocks noChangeAspect="1"/>
          </p:cNvPicPr>
          <p:nvPr/>
        </p:nvPicPr>
        <p:blipFill>
          <a:blip r:embed="rId3"/>
          <a:stretch>
            <a:fillRect/>
          </a:stretch>
        </p:blipFill>
        <p:spPr>
          <a:xfrm>
            <a:off x="5233518" y="461390"/>
            <a:ext cx="6280701" cy="5482209"/>
          </a:xfrm>
          <a:prstGeom prst="rect">
            <a:avLst/>
          </a:prstGeom>
        </p:spPr>
      </p:pic>
    </p:spTree>
    <p:extLst>
      <p:ext uri="{BB962C8B-B14F-4D97-AF65-F5344CB8AC3E}">
        <p14:creationId xmlns:p14="http://schemas.microsoft.com/office/powerpoint/2010/main" val="36627068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B8C311F-7253-4AED-9701-7FC0708C4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384209-CB15-4CDF-9D31-C44FD9A3F2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666617" y="-2666188"/>
            <a:ext cx="6858000" cy="12191233"/>
          </a:xfrm>
          <a:prstGeom prst="rect">
            <a:avLst/>
          </a:prstGeom>
          <a:gradFill>
            <a:gsLst>
              <a:gs pos="8000">
                <a:schemeClr val="accent1"/>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633B3B5-CC90-43F0-8714-D31D1F3F0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8D57A06-A426-446D-B02C-A2DC6B62E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649491" y="-1685840"/>
            <a:ext cx="4894564" cy="12193546"/>
          </a:xfrm>
          <a:prstGeom prst="rect">
            <a:avLst/>
          </a:prstGeom>
          <a:gradFill>
            <a:gsLst>
              <a:gs pos="0">
                <a:schemeClr val="accent5">
                  <a:lumMod val="60000"/>
                  <a:lumOff val="40000"/>
                  <a:alpha val="0"/>
                </a:schemeClr>
              </a:gs>
              <a:gs pos="100000">
                <a:srgbClr val="000000">
                  <a:alpha val="46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Εικόνα 2">
            <a:extLst>
              <a:ext uri="{FF2B5EF4-FFF2-40B4-BE49-F238E27FC236}">
                <a16:creationId xmlns:a16="http://schemas.microsoft.com/office/drawing/2014/main" id="{1E9B32E2-B078-95FF-E2FE-D581D5212CE4}"/>
              </a:ext>
            </a:extLst>
          </p:cNvPr>
          <p:cNvPicPr>
            <a:picLocks noChangeAspect="1"/>
          </p:cNvPicPr>
          <p:nvPr/>
        </p:nvPicPr>
        <p:blipFill>
          <a:blip r:embed="rId2"/>
          <a:stretch>
            <a:fillRect/>
          </a:stretch>
        </p:blipFill>
        <p:spPr>
          <a:xfrm>
            <a:off x="1856237" y="0"/>
            <a:ext cx="8653088" cy="6857572"/>
          </a:xfrm>
          <a:prstGeom prst="rect">
            <a:avLst/>
          </a:prstGeom>
        </p:spPr>
      </p:pic>
    </p:spTree>
    <p:extLst>
      <p:ext uri="{BB962C8B-B14F-4D97-AF65-F5344CB8AC3E}">
        <p14:creationId xmlns:p14="http://schemas.microsoft.com/office/powerpoint/2010/main" val="14301910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4837D93-89CB-65DA-D370-A021F601E613}"/>
              </a:ext>
            </a:extLst>
          </p:cNvPr>
          <p:cNvSpPr>
            <a:spLocks noGrp="1"/>
          </p:cNvSpPr>
          <p:nvPr>
            <p:ph type="title"/>
          </p:nvPr>
        </p:nvSpPr>
        <p:spPr/>
        <p:txBody>
          <a:bodyPr/>
          <a:lstStyle/>
          <a:p>
            <a:r>
              <a:rPr lang="el-GR" dirty="0"/>
              <a:t>Η γέννηση των ηπείρων</a:t>
            </a:r>
          </a:p>
        </p:txBody>
      </p:sp>
      <p:sp>
        <p:nvSpPr>
          <p:cNvPr id="3" name="Θέση περιεχομένου 2">
            <a:extLst>
              <a:ext uri="{FF2B5EF4-FFF2-40B4-BE49-F238E27FC236}">
                <a16:creationId xmlns:a16="http://schemas.microsoft.com/office/drawing/2014/main" id="{5482E382-94A7-27A5-4232-781220871C4F}"/>
              </a:ext>
            </a:extLst>
          </p:cNvPr>
          <p:cNvSpPr>
            <a:spLocks noGrp="1"/>
          </p:cNvSpPr>
          <p:nvPr>
            <p:ph idx="1"/>
          </p:nvPr>
        </p:nvSpPr>
        <p:spPr/>
        <p:txBody>
          <a:bodyPr/>
          <a:lstStyle/>
          <a:p>
            <a:r>
              <a:rPr lang="en-US" dirty="0">
                <a:hlinkClick r:id="rId2"/>
              </a:rPr>
              <a:t>https://photodentro.edu.gr/v/item/ds/8521/3265</a:t>
            </a:r>
            <a:r>
              <a:rPr lang="el-GR" dirty="0"/>
              <a:t> </a:t>
            </a:r>
          </a:p>
        </p:txBody>
      </p:sp>
    </p:spTree>
    <p:extLst>
      <p:ext uri="{BB962C8B-B14F-4D97-AF65-F5344CB8AC3E}">
        <p14:creationId xmlns:p14="http://schemas.microsoft.com/office/powerpoint/2010/main" val="15352505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784CCA03-6FA0-8693-1386-B849CE96692B}"/>
              </a:ext>
            </a:extLst>
          </p:cNvPr>
          <p:cNvSpPr>
            <a:spLocks noGrp="1"/>
          </p:cNvSpPr>
          <p:nvPr>
            <p:ph idx="1"/>
          </p:nvPr>
        </p:nvSpPr>
        <p:spPr>
          <a:xfrm>
            <a:off x="838200" y="384313"/>
            <a:ext cx="10515600" cy="5792650"/>
          </a:xfrm>
        </p:spPr>
        <p:txBody>
          <a:bodyPr>
            <a:normAutofit fontScale="92500" lnSpcReduction="20000"/>
          </a:bodyPr>
          <a:lstStyle/>
          <a:p>
            <a:r>
              <a:rPr lang="el-GR" dirty="0">
                <a:highlight>
                  <a:srgbClr val="FFFF00"/>
                </a:highlight>
              </a:rPr>
              <a:t>Η Γη έχει ηλικία 4,6 δισεκατομμυρίων χρόνων περίπου. </a:t>
            </a:r>
            <a:r>
              <a:rPr lang="el-GR" dirty="0"/>
              <a:t>Αυτό το χρονικό διάστημα οι επιστήμονες το έχουν χωρίσει σε μικρότερα χρονικά διαστήματα. </a:t>
            </a:r>
            <a:r>
              <a:rPr lang="el-GR" dirty="0">
                <a:highlight>
                  <a:srgbClr val="FFFF00"/>
                </a:highlight>
              </a:rPr>
              <a:t>Οι υποδιαιρέσεις του γεωλογικού χρόνου, ξεκινώντας από τις μεγαλύτερες και προχωρώντας προς τις μικρότερες, είναι οι αιώνες, οι περίοδοι και οι εποχές.</a:t>
            </a:r>
            <a:r>
              <a:rPr lang="el-GR" dirty="0"/>
              <a:t> Η διαίρεση του γεωλογικού χρόνου είναι αρκετά αυθαίρετη, όπως όλες οι χρονικές ταξινομήσεις που κάνει ο άνθρωπος, αλλά μπορεί να εξυπηρετήσει τους ερευνητές. </a:t>
            </a:r>
            <a:r>
              <a:rPr lang="el-GR" dirty="0">
                <a:highlight>
                  <a:srgbClr val="00FFFF"/>
                </a:highlight>
              </a:rPr>
              <a:t>Έτσι, ο Παλαιοζωικός Αιώνας, δηλαδή η εποχή της «παλιάς μορφής ζωής», χαρακτηρίζεται από τα απολιθώματα των </a:t>
            </a:r>
            <a:r>
              <a:rPr lang="el-GR" dirty="0" err="1">
                <a:highlight>
                  <a:srgbClr val="00FFFF"/>
                </a:highlight>
              </a:rPr>
              <a:t>ασπονδύλων</a:t>
            </a:r>
            <a:r>
              <a:rPr lang="el-GR" dirty="0">
                <a:highlight>
                  <a:srgbClr val="00FFFF"/>
                </a:highlight>
              </a:rPr>
              <a:t> ο Μεσοζωικός Αιώνας, δηλαδή η εποχή της «μέσης ζωής», χαρακτηρίζεται από τα απολιθώματα των δεινοσαύρων ο Καινοζωικός Αιώνας, δηλαδή η εποχή της «καινούριας ζωής», χαρακτηρίζεται από τα απολιθώματα των θηλαστικών και των σύγχρονων φυτών. </a:t>
            </a:r>
            <a:r>
              <a:rPr lang="el-GR" dirty="0">
                <a:highlight>
                  <a:srgbClr val="FF00FF"/>
                </a:highlight>
              </a:rPr>
              <a:t>Σήμερα βρισκόμαστε στον Καινοζωικό Αιώνα, στην Τεταρτογενή Περίοδο, στην </a:t>
            </a:r>
            <a:r>
              <a:rPr lang="el-GR" dirty="0" err="1">
                <a:highlight>
                  <a:srgbClr val="FF00FF"/>
                </a:highlight>
              </a:rPr>
              <a:t>Ολόκαινο</a:t>
            </a:r>
            <a:r>
              <a:rPr lang="el-GR" dirty="0">
                <a:highlight>
                  <a:srgbClr val="FF00FF"/>
                </a:highlight>
              </a:rPr>
              <a:t> Εποχή. </a:t>
            </a:r>
            <a:r>
              <a:rPr lang="el-GR" dirty="0"/>
              <a:t>Το γένος </a:t>
            </a:r>
            <a:r>
              <a:rPr lang="el-GR" dirty="0" err="1"/>
              <a:t>Homo</a:t>
            </a:r>
            <a:r>
              <a:rPr lang="el-GR" dirty="0"/>
              <a:t>, στο οποίο ανήκει και ο σημερινός άνθρωπος, εμφανίστηκε πριν από 2-2,5 εκατομμύρια χρόνια περίπου, δηλαδή η παρουσία του στη Γη είναι ένα </a:t>
            </a:r>
            <a:r>
              <a:rPr lang="el-GR" dirty="0" err="1"/>
              <a:t>ελαχιστότατο</a:t>
            </a:r>
            <a:r>
              <a:rPr lang="el-GR" dirty="0"/>
              <a:t> κομμάτι της ιστορίας του πλανήτη μας. </a:t>
            </a:r>
            <a:r>
              <a:rPr lang="el-GR" dirty="0">
                <a:highlight>
                  <a:srgbClr val="00FF00"/>
                </a:highlight>
              </a:rPr>
              <a:t>Αν προχωρήσουμε σε μια αναλογία και θεωρήσουμε την ηλικία της Γης ίση με 46 χρόνια, τότε το γένος αυτό έχει ηλικία μόλις τεσσάρων ωρών!</a:t>
            </a:r>
          </a:p>
          <a:p>
            <a:endParaRPr lang="el-GR" dirty="0"/>
          </a:p>
        </p:txBody>
      </p:sp>
    </p:spTree>
    <p:extLst>
      <p:ext uri="{BB962C8B-B14F-4D97-AF65-F5344CB8AC3E}">
        <p14:creationId xmlns:p14="http://schemas.microsoft.com/office/powerpoint/2010/main" val="14232101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55" name="Rectangle 2054">
            <a:extLst>
              <a:ext uri="{FF2B5EF4-FFF2-40B4-BE49-F238E27FC236}">
                <a16:creationId xmlns:a16="http://schemas.microsoft.com/office/drawing/2014/main" id="{AB8C311F-7253-4AED-9701-7FC0708C4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7" name="Rectangle 2056">
            <a:extLst>
              <a:ext uri="{FF2B5EF4-FFF2-40B4-BE49-F238E27FC236}">
                <a16:creationId xmlns:a16="http://schemas.microsoft.com/office/drawing/2014/main" id="{E2384209-CB15-4CDF-9D31-C44FD9A3F2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666617" y="-2666188"/>
            <a:ext cx="6858000" cy="12191233"/>
          </a:xfrm>
          <a:prstGeom prst="rect">
            <a:avLst/>
          </a:prstGeom>
          <a:gradFill>
            <a:gsLst>
              <a:gs pos="8000">
                <a:schemeClr val="accent1"/>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9" name="Rectangle 2058">
            <a:extLst>
              <a:ext uri="{FF2B5EF4-FFF2-40B4-BE49-F238E27FC236}">
                <a16:creationId xmlns:a16="http://schemas.microsoft.com/office/drawing/2014/main" id="{2633B3B5-CC90-43F0-8714-D31D1F3F0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1" name="Rectangle 2060">
            <a:extLst>
              <a:ext uri="{FF2B5EF4-FFF2-40B4-BE49-F238E27FC236}">
                <a16:creationId xmlns:a16="http://schemas.microsoft.com/office/drawing/2014/main" id="{A8D57A06-A426-446D-B02C-A2DC6B62E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649491" y="-1685840"/>
            <a:ext cx="4894564" cy="12193546"/>
          </a:xfrm>
          <a:prstGeom prst="rect">
            <a:avLst/>
          </a:prstGeom>
          <a:gradFill>
            <a:gsLst>
              <a:gs pos="0">
                <a:schemeClr val="accent5">
                  <a:lumMod val="60000"/>
                  <a:lumOff val="40000"/>
                  <a:alpha val="0"/>
                </a:schemeClr>
              </a:gs>
              <a:gs pos="100000">
                <a:srgbClr val="000000">
                  <a:alpha val="46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a:extLst>
              <a:ext uri="{FF2B5EF4-FFF2-40B4-BE49-F238E27FC236}">
                <a16:creationId xmlns:a16="http://schemas.microsoft.com/office/drawing/2014/main" id="{89A22F10-E590-EFAF-D90F-790AF146B4E5}"/>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235642" y="457200"/>
            <a:ext cx="5720715" cy="594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536236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B3737CF-217E-4FA8-8853-2F7BD36A061A}"/>
              </a:ext>
            </a:extLst>
          </p:cNvPr>
          <p:cNvSpPr txBox="1"/>
          <p:nvPr/>
        </p:nvSpPr>
        <p:spPr>
          <a:xfrm>
            <a:off x="636103" y="318051"/>
            <a:ext cx="10853531" cy="6124754"/>
          </a:xfrm>
          <a:prstGeom prst="rect">
            <a:avLst/>
          </a:prstGeom>
          <a:noFill/>
        </p:spPr>
        <p:txBody>
          <a:bodyPr wrap="square">
            <a:spAutoFit/>
          </a:bodyPr>
          <a:lstStyle/>
          <a:p>
            <a:r>
              <a:rPr lang="el-GR" sz="2800" dirty="0"/>
              <a:t>Η διαίρεση του γεωλογικού χρόνου καθιερώθηκε στο τέλος του 19ου αιώνα. Κάθε γεωλογικός αιώνας τελειώνει με μια σημαντική αλλαγή, κατά την οποία εξαφανίζονται οι κυρίαρχες μορφές ζωής της εποχής και προετοιμάζεται το έδαφος για τις καινούριες μορφές ζωής (π.χ. ο Μεσοζωικός Αιώνας τελειώνει με την εξαφάνιση των δεινοσαύρων).</a:t>
            </a:r>
          </a:p>
          <a:p>
            <a:endParaRPr lang="el-GR" sz="2800" dirty="0"/>
          </a:p>
          <a:p>
            <a:r>
              <a:rPr lang="el-GR" sz="2800" dirty="0">
                <a:highlight>
                  <a:srgbClr val="FFFF00"/>
                </a:highlight>
              </a:rPr>
              <a:t>Ορισμένα από τα ονόματα των γεωλογικών περιόδων και υποπεριόδων οφείλονται είτε σε περιοχές της Ευρώπης όπου μελετήθηκαν αυτές οι περίοδοι (όπως π.χ. το </a:t>
            </a:r>
            <a:r>
              <a:rPr lang="el-GR" sz="2800" dirty="0" err="1">
                <a:highlight>
                  <a:srgbClr val="FFFF00"/>
                </a:highlight>
              </a:rPr>
              <a:t>Δεβόνιο</a:t>
            </a:r>
            <a:r>
              <a:rPr lang="el-GR" sz="2800" dirty="0">
                <a:highlight>
                  <a:srgbClr val="FFFF00"/>
                </a:highlight>
              </a:rPr>
              <a:t> από το </a:t>
            </a:r>
            <a:r>
              <a:rPr lang="el-GR" sz="2800" dirty="0" err="1">
                <a:highlight>
                  <a:srgbClr val="FFFF00"/>
                </a:highlight>
              </a:rPr>
              <a:t>Ντέβονσαίρ</a:t>
            </a:r>
            <a:r>
              <a:rPr lang="el-GR" sz="2800" dirty="0">
                <a:highlight>
                  <a:srgbClr val="FFFF00"/>
                </a:highlight>
              </a:rPr>
              <a:t> στο Ηνωμένο Βασίλειο, το </a:t>
            </a:r>
            <a:r>
              <a:rPr lang="el-GR" sz="2800" dirty="0" err="1">
                <a:highlight>
                  <a:srgbClr val="FFFF00"/>
                </a:highlight>
              </a:rPr>
              <a:t>Πέρμιο</a:t>
            </a:r>
            <a:r>
              <a:rPr lang="el-GR" sz="2800" dirty="0">
                <a:highlight>
                  <a:srgbClr val="FFFF00"/>
                </a:highlight>
              </a:rPr>
              <a:t> από το </a:t>
            </a:r>
            <a:r>
              <a:rPr lang="el-GR" sz="2800" dirty="0" err="1">
                <a:highlight>
                  <a:srgbClr val="FFFF00"/>
                </a:highlight>
              </a:rPr>
              <a:t>Πέρμ</a:t>
            </a:r>
            <a:r>
              <a:rPr lang="el-GR" sz="2800" dirty="0">
                <a:highlight>
                  <a:srgbClr val="FFFF00"/>
                </a:highlight>
              </a:rPr>
              <a:t> στη Ρωσία ή το </a:t>
            </a:r>
            <a:r>
              <a:rPr lang="el-GR" sz="2800" dirty="0" err="1">
                <a:highlight>
                  <a:srgbClr val="FFFF00"/>
                </a:highlight>
              </a:rPr>
              <a:t>Ιουρασικό</a:t>
            </a:r>
            <a:r>
              <a:rPr lang="el-GR" sz="2800" dirty="0">
                <a:highlight>
                  <a:srgbClr val="FFFF00"/>
                </a:highlight>
              </a:rPr>
              <a:t> από την οροσειρά </a:t>
            </a:r>
            <a:r>
              <a:rPr lang="el-GR" sz="2800" dirty="0" err="1">
                <a:highlight>
                  <a:srgbClr val="FFFF00"/>
                </a:highlight>
              </a:rPr>
              <a:t>Ιούρα</a:t>
            </a:r>
            <a:r>
              <a:rPr lang="el-GR" sz="2800" dirty="0">
                <a:highlight>
                  <a:srgbClr val="FFFF00"/>
                </a:highlight>
              </a:rPr>
              <a:t> στα σύνορα Γαλλίας-Ελβετίας) είτε σε γεωλογικά γεγονότα (όπως π.χ. το Λιθανθρακοφόρο από την απόθεση λιθανθράκων ή το Κρητιδικό από την απόθεση κρητίδας, δηλαδή κιμωλίας).</a:t>
            </a:r>
          </a:p>
        </p:txBody>
      </p:sp>
    </p:spTree>
    <p:extLst>
      <p:ext uri="{BB962C8B-B14F-4D97-AF65-F5344CB8AC3E}">
        <p14:creationId xmlns:p14="http://schemas.microsoft.com/office/powerpoint/2010/main" val="26998073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03" name="Rectangle 4102">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4098" name="Picture 2">
            <a:extLst>
              <a:ext uri="{FF2B5EF4-FFF2-40B4-BE49-F238E27FC236}">
                <a16:creationId xmlns:a16="http://schemas.microsoft.com/office/drawing/2014/main" id="{BDABC81C-346D-7107-A022-68C90A66017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11595" b="4465"/>
          <a:stretch>
            <a:fillRect/>
          </a:stretch>
        </p:blipFill>
        <p:spPr bwMode="auto">
          <a:xfrm>
            <a:off x="20" y="1282"/>
            <a:ext cx="12191980" cy="68567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090476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CBB55EA-F83F-E505-ADC4-5AAE94A9E761}"/>
              </a:ext>
            </a:extLst>
          </p:cNvPr>
          <p:cNvSpPr>
            <a:spLocks noGrp="1"/>
          </p:cNvSpPr>
          <p:nvPr>
            <p:ph type="title"/>
          </p:nvPr>
        </p:nvSpPr>
        <p:spPr/>
        <p:txBody>
          <a:bodyPr/>
          <a:lstStyle/>
          <a:p>
            <a:r>
              <a:rPr lang="el-GR" dirty="0"/>
              <a:t>Ας δούμε τι είναι τα απολιθώματα</a:t>
            </a:r>
          </a:p>
        </p:txBody>
      </p:sp>
      <p:sp>
        <p:nvSpPr>
          <p:cNvPr id="3" name="Θέση περιεχομένου 2">
            <a:extLst>
              <a:ext uri="{FF2B5EF4-FFF2-40B4-BE49-F238E27FC236}">
                <a16:creationId xmlns:a16="http://schemas.microsoft.com/office/drawing/2014/main" id="{2A73C30E-5255-7B56-BD40-D0BC45FC875C}"/>
              </a:ext>
            </a:extLst>
          </p:cNvPr>
          <p:cNvSpPr>
            <a:spLocks noGrp="1"/>
          </p:cNvSpPr>
          <p:nvPr>
            <p:ph idx="1"/>
          </p:nvPr>
        </p:nvSpPr>
        <p:spPr/>
        <p:txBody>
          <a:bodyPr/>
          <a:lstStyle/>
          <a:p>
            <a:r>
              <a:rPr lang="en-US" dirty="0">
                <a:hlinkClick r:id="rId2"/>
              </a:rPr>
              <a:t>https://photodentro.edu.gr/v/item/ds/8521/3180</a:t>
            </a:r>
            <a:r>
              <a:rPr lang="el-GR" dirty="0"/>
              <a:t> </a:t>
            </a:r>
          </a:p>
        </p:txBody>
      </p:sp>
    </p:spTree>
    <p:extLst>
      <p:ext uri="{BB962C8B-B14F-4D97-AF65-F5344CB8AC3E}">
        <p14:creationId xmlns:p14="http://schemas.microsoft.com/office/powerpoint/2010/main" val="544887965"/>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42</TotalTime>
  <Words>415</Words>
  <Application>Microsoft Office PowerPoint</Application>
  <PresentationFormat>Ευρεία οθόνη</PresentationFormat>
  <Paragraphs>12</Paragraphs>
  <Slides>10</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10</vt:i4>
      </vt:variant>
    </vt:vector>
  </HeadingPairs>
  <TitlesOfParts>
    <vt:vector size="14" baseType="lpstr">
      <vt:lpstr>Aptos</vt:lpstr>
      <vt:lpstr>Aptos Display</vt:lpstr>
      <vt:lpstr>Arial</vt:lpstr>
      <vt:lpstr>Θέμα του Office</vt:lpstr>
      <vt:lpstr>ΓΕΩΛΟΓΙΚΟΣ ΧΡΟΝΟΣ ΚΑΙ ΟΡΟΓΕΝΗΣΗ ΣΤΗΝ ΕΥΡΩΠΗ</vt:lpstr>
      <vt:lpstr>Παρουσίαση του PowerPoint</vt:lpstr>
      <vt:lpstr>Παρουσίαση του PowerPoint</vt:lpstr>
      <vt:lpstr>Η γέννηση των ηπείρων</vt:lpstr>
      <vt:lpstr>Παρουσίαση του PowerPoint</vt:lpstr>
      <vt:lpstr>Παρουσίαση του PowerPoint</vt:lpstr>
      <vt:lpstr>Παρουσίαση του PowerPoint</vt:lpstr>
      <vt:lpstr>Παρουσίαση του PowerPoint</vt:lpstr>
      <vt:lpstr>Ας δούμε τι είναι τα απολιθώματα</vt:lpstr>
      <vt:lpstr>Τι μαθαίνουμε από τα απολιθώματα;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mgiannouli123@hotmail.com</dc:creator>
  <cp:lastModifiedBy>mgiannouli123@hotmail.com</cp:lastModifiedBy>
  <cp:revision>1</cp:revision>
  <dcterms:created xsi:type="dcterms:W3CDTF">2025-11-14T16:23:37Z</dcterms:created>
  <dcterms:modified xsi:type="dcterms:W3CDTF">2025-11-14T17:06:19Z</dcterms:modified>
</cp:coreProperties>
</file>