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1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3" r:id="rId10"/>
    <p:sldId id="264" r:id="rId11"/>
    <p:sldId id="268" r:id="rId12"/>
    <p:sldId id="267" r:id="rId13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782" autoAdjust="0"/>
    <p:restoredTop sz="94660"/>
  </p:normalViewPr>
  <p:slideViewPr>
    <p:cSldViewPr>
      <p:cViewPr>
        <p:scale>
          <a:sx n="75" d="100"/>
          <a:sy n="75" d="100"/>
        </p:scale>
        <p:origin x="-1704" y="-5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BC30738F-E2F9-4998-9266-9AE3E9A4E2A3}" type="datetimeFigureOut">
              <a:rPr lang="el-GR"/>
              <a:pPr>
                <a:defRPr/>
              </a:pPr>
              <a:t>10/1/2021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A6661518-4298-4250-A18C-45A2119D92C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21508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B3559E3-D8F9-47A2-895C-717045BA854E}" type="slidenum">
              <a:rPr lang="el-GR"/>
              <a:pPr/>
              <a:t>2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fld id="{8CC7AF35-B823-4F16-81F3-73FF6D726AF6}" type="datetimeFigureOut">
              <a:rPr lang="el-GR" smtClean="0"/>
              <a:pPr>
                <a:defRPr/>
              </a:pPr>
              <a:t>10/1/2021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0" name="9 - Ορθογώνιο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- Ορθογώνιο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- Ευθεία γραμμή σύνδεσης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- Ευθεία γραμμή σύνδεσης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- Ευθεία γραμμή σύνδεσης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- Ευθεία γραμμή σύνδεσης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- Ευθεία γραμμή σύνδεσης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- Ορθογώνιο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- Έλλειψη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- Έλλειψη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- Έλλειψη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- Έλλειψη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- Έλλειψη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CBBFA6A4-D00C-4C0C-B098-1C52C5CB768B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87BB01-E9E1-44ED-8250-E33AC7421576}" type="datetimeFigureOut">
              <a:rPr lang="el-GR" smtClean="0"/>
              <a:pPr>
                <a:defRPr/>
              </a:pPr>
              <a:t>10/1/2021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2D0091-6BC5-4348-9970-CDEDCD0A613E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7C4F508-D3E5-46CE-8CC2-9110E5E6BA4D}" type="datetimeFigureOut">
              <a:rPr lang="el-GR" smtClean="0"/>
              <a:pPr>
                <a:defRPr/>
              </a:pPr>
              <a:t>10/1/2021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56347B-CDDE-4DDD-94E2-0119D88C42DB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183B41FF-50D8-4E41-ADE7-46FFFEC0D58A}" type="datetimeFigureOut">
              <a:rPr lang="el-GR" smtClean="0"/>
              <a:pPr>
                <a:defRPr/>
              </a:pPr>
              <a:t>10/1/2021</a:t>
            </a:fld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DA16D90F-F99D-4C59-BC8D-1C6889197C8E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fld id="{BB1941A8-BE45-4E89-AF31-C63E4570B83E}" type="datetimeFigureOut">
              <a:rPr lang="el-GR" smtClean="0"/>
              <a:pPr>
                <a:defRPr/>
              </a:pPr>
              <a:t>10/1/2021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9" name="8 - Ορθογώνιο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Ευθεία γραμμή σύνδεσης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- Ευθεία γραμμή σύνδεσης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- Ευθεία γραμμή σύνδεσης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- Ευθεία γραμμή σύνδεσης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- Ευθεία γραμμή σύνδεσης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- Ορθογώνιο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- Έλλειψη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- Έλλειψη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- Έλλειψη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Έλλειψη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- Έλλειψη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- Ευθεία γραμμή σύνδεσης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EF229EA5-2AD5-49BB-B821-36BFBEBF616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46620CF-4C08-4B9F-891F-799D639316A7}" type="datetimeFigureOut">
              <a:rPr lang="el-GR" smtClean="0"/>
              <a:pPr>
                <a:defRPr/>
              </a:pPr>
              <a:t>10/1/2021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7EE8AE-6472-4B72-8E4B-3325799C0B2C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13F858-C8EB-4C13-B3CF-44B7C9BD49CA}" type="datetimeFigureOut">
              <a:rPr lang="el-GR" smtClean="0"/>
              <a:pPr>
                <a:defRPr/>
              </a:pPr>
              <a:t>10/1/2021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FB2285-1F12-4C99-93DB-263D6B424A95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2" name="11 - Θέση κειμένου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4" name="13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6" name="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D7CB86D2-3165-4B58-AA91-25D920A9B56B}" type="datetimeFigureOut">
              <a:rPr lang="el-GR" smtClean="0"/>
              <a:pPr>
                <a:defRPr/>
              </a:pPr>
              <a:t>10/1/2021</a:t>
            </a:fld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9FC45F73-055F-470C-A91B-8C7452FFAB78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DFE5217-8246-4E31-8D7B-388E3749F0F8}" type="datetimeFigureOut">
              <a:rPr lang="el-GR" smtClean="0"/>
              <a:pPr>
                <a:defRPr/>
              </a:pPr>
              <a:t>10/1/2021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36F43C-6424-4BF4-A2CE-87238A070424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Ορθογώνιο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Ευθεία γραμμή σύνδεσης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- Έλλειψη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1" name="20 - Θέση ημερομηνίας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91F8D6CC-39A8-42E0-AF12-7D3142BF98BB}" type="datetimeFigureOut">
              <a:rPr lang="el-GR" smtClean="0"/>
              <a:pPr>
                <a:defRPr/>
              </a:pPr>
              <a:t>10/1/2021</a:t>
            </a:fld>
            <a:endParaRPr lang="el-GR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C1D4E26E-66D5-47DF-8519-9EF8BC060050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23" name="22 - Θέση υποσέλιδου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- Έλλειψη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- Ορθογώνιο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Ευθεία γραμμή σύνδεσης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- Ευθεία γραμμή σύνδεσης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- Ευθεία γραμμή σύνδεσης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92833EE5-ECEC-45BB-BB62-AE4D863B1583}" type="datetimeFigureOut">
              <a:rPr lang="el-GR" smtClean="0"/>
              <a:pPr>
                <a:defRPr/>
              </a:pPr>
              <a:t>10/1/2021</a:t>
            </a:fld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CE56FCEB-839D-455A-B8B0-82522B3E9497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21" name="20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- Ευθεία γραμμή σύνδεσης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E2ABB2E-81F3-4776-8DAE-82811CBD96A3}" type="datetimeFigureOut">
              <a:rPr lang="el-GR" smtClean="0"/>
              <a:pPr>
                <a:defRPr/>
              </a:pPr>
              <a:t>10/1/2021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- Ορθογώνιο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Έλλειψη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858B72E-12BC-4268-827D-930C15B8E180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learnenglishteens.britishcouncil.org/grammar-vocabulary/grammar-videos/present-simpl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learnenglishteens.britishcouncil.org/grammar-vocabulary/grammar-videos/present-continuous" TargetMode="Externa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60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 HERMANN" pitchFamily="2" charset="0"/>
              </a:rPr>
              <a:t>Present simple </a:t>
            </a:r>
            <a:br>
              <a:rPr lang="en-US" sz="60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 HERMANN" pitchFamily="2" charset="0"/>
              </a:rPr>
            </a:br>
            <a:r>
              <a:rPr lang="en-US" sz="60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 HERMANN" pitchFamily="2" charset="0"/>
              </a:rPr>
              <a:t>VS</a:t>
            </a:r>
            <a:br>
              <a:rPr lang="en-US" sz="60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 HERMANN" pitchFamily="2" charset="0"/>
              </a:rPr>
            </a:br>
            <a:r>
              <a:rPr lang="en-US" sz="60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 HERMANN" pitchFamily="2" charset="0"/>
              </a:rPr>
              <a:t>PRESENT CONTINUOUS</a:t>
            </a:r>
            <a:endParaRPr lang="el-GR" sz="60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Θέση περιεχομένου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We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are having </a:t>
            </a:r>
            <a:r>
              <a:rPr lang="en-US" dirty="0" smtClean="0"/>
              <a:t>a party on Saturday evening.</a:t>
            </a:r>
            <a:endParaRPr lang="el-GR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4"/>
          </p:nvPr>
        </p:nvSpPr>
        <p:spPr>
          <a:xfrm>
            <a:off x="539750" y="4652963"/>
            <a:ext cx="2663825" cy="1800225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dirty="0" smtClean="0"/>
              <a:t>We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are flying </a:t>
            </a:r>
            <a:r>
              <a:rPr lang="en-US" dirty="0" smtClean="0"/>
              <a:t>to New York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next week</a:t>
            </a:r>
            <a:r>
              <a:rPr lang="en-US" dirty="0" smtClean="0"/>
              <a:t>.</a:t>
            </a:r>
            <a:endParaRPr lang="el-GR" dirty="0"/>
          </a:p>
        </p:txBody>
      </p:sp>
      <p:sp>
        <p:nvSpPr>
          <p:cNvPr id="17413" name="4 - Θέση κειμένου"/>
          <p:cNvSpPr>
            <a:spLocks noGrp="1"/>
          </p:cNvSpPr>
          <p:nvPr>
            <p:ph type="body" sz="quarter" idx="1"/>
          </p:nvPr>
        </p:nvSpPr>
        <p:spPr>
          <a:xfrm>
            <a:off x="539750" y="692150"/>
            <a:ext cx="7560642" cy="1368698"/>
          </a:xfrm>
          <a:solidFill>
            <a:srgbClr val="92D050"/>
          </a:solidFill>
        </p:spPr>
        <p:txBody>
          <a:bodyPr/>
          <a:lstStyle/>
          <a:p>
            <a:pPr eaLnBrk="1" hangingPunct="1"/>
            <a:r>
              <a:rPr lang="en-US" dirty="0" smtClean="0"/>
              <a:t>3. </a:t>
            </a:r>
            <a:r>
              <a:rPr lang="en-US" dirty="0" smtClean="0">
                <a:solidFill>
                  <a:schemeClr val="tx1"/>
                </a:solidFill>
              </a:rPr>
              <a:t>For plans and future </a:t>
            </a:r>
            <a:r>
              <a:rPr lang="el-GR" dirty="0" smtClean="0">
                <a:solidFill>
                  <a:schemeClr val="tx1"/>
                </a:solidFill>
              </a:rPr>
              <a:t>–</a:t>
            </a:r>
            <a:r>
              <a:rPr lang="en-US" dirty="0" smtClean="0">
                <a:solidFill>
                  <a:schemeClr val="tx1"/>
                </a:solidFill>
              </a:rPr>
              <a:t>fixed-arrangements.</a:t>
            </a:r>
          </a:p>
          <a:p>
            <a:pPr eaLnBrk="1" hangingPunct="1"/>
            <a:r>
              <a:rPr lang="el-GR" dirty="0" smtClean="0">
                <a:solidFill>
                  <a:schemeClr val="tx1"/>
                </a:solidFill>
              </a:rPr>
              <a:t>Για σχέδια μελλοντικά και για δραστηριότητες που έχουμε ήδη κανονίσει να γίνουν στο μέλλον</a:t>
            </a:r>
            <a:endParaRPr lang="el-GR" dirty="0" smtClean="0">
              <a:solidFill>
                <a:schemeClr val="tx1"/>
              </a:solidFill>
            </a:endParaRPr>
          </a:p>
        </p:txBody>
      </p:sp>
      <p:sp>
        <p:nvSpPr>
          <p:cNvPr id="17414" name="5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572001" y="3717032"/>
            <a:ext cx="3816423" cy="2664718"/>
          </a:xfrm>
          <a:solidFill>
            <a:srgbClr val="92D050"/>
          </a:solidFill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Time expressions:</a:t>
            </a:r>
          </a:p>
          <a:p>
            <a:pPr eaLnBrk="1" hangingPunct="1"/>
            <a:r>
              <a:rPr lang="en-US" dirty="0" smtClean="0"/>
              <a:t>Next week/ month/year/ today/tonight/tomorrow</a:t>
            </a:r>
            <a:endParaRPr lang="el-GR" dirty="0" smtClean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41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41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41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41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4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7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7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7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7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4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7499176" cy="658368"/>
          </a:xfrm>
          <a:solidFill>
            <a:srgbClr val="92D050"/>
          </a:solidFill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4. Describing pictures and photos.</a:t>
            </a:r>
            <a:r>
              <a:rPr lang="el-GR" dirty="0" smtClean="0">
                <a:solidFill>
                  <a:schemeClr val="tx1"/>
                </a:solidFill>
              </a:rPr>
              <a:t> </a:t>
            </a:r>
            <a:r>
              <a:rPr lang="el-GR" dirty="0" smtClean="0">
                <a:solidFill>
                  <a:schemeClr val="tx1"/>
                </a:solidFill>
              </a:rPr>
              <a:t>Για περιγραφές εικόνων</a:t>
            </a:r>
            <a:endParaRPr lang="el-GR" dirty="0"/>
          </a:p>
        </p:txBody>
      </p:sp>
      <p:sp>
        <p:nvSpPr>
          <p:cNvPr id="7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7544" y="2636912"/>
            <a:ext cx="7499176" cy="2376264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In photo A the children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are playing </a:t>
            </a:r>
            <a:r>
              <a:rPr lang="en-US" dirty="0" smtClean="0">
                <a:solidFill>
                  <a:schemeClr val="tx1"/>
                </a:solidFill>
              </a:rPr>
              <a:t>football whereas in photo B they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are playing </a:t>
            </a:r>
            <a:r>
              <a:rPr lang="en-US" dirty="0" smtClean="0">
                <a:solidFill>
                  <a:schemeClr val="tx1"/>
                </a:solidFill>
              </a:rPr>
              <a:t>basketball.</a:t>
            </a:r>
            <a:endParaRPr lang="el-GR" dirty="0" smtClean="0">
              <a:solidFill>
                <a:schemeClr val="tx1"/>
              </a:solidFill>
            </a:endParaRPr>
          </a:p>
          <a:p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88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</a:rPr>
              <a:t>THE END</a:t>
            </a:r>
            <a:endParaRPr lang="el-GR" sz="8800" dirty="0">
              <a:solidFill>
                <a:schemeClr val="accent1">
                  <a:lumMod val="20000"/>
                  <a:lumOff val="80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Θέση περιεχομένου"/>
          <p:cNvSpPr>
            <a:spLocks noGrp="1"/>
          </p:cNvSpPr>
          <p:nvPr>
            <p:ph type="body" idx="1"/>
          </p:nvPr>
        </p:nvSpPr>
        <p:spPr>
          <a:xfrm>
            <a:off x="2195513" y="1196975"/>
            <a:ext cx="6553200" cy="3168650"/>
          </a:xfrm>
        </p:spPr>
        <p:txBody>
          <a:bodyPr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40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 HERMANN" pitchFamily="2" charset="0"/>
              </a:rPr>
              <a:t>PRESENT SIMPLE</a:t>
            </a:r>
          </a:p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n-US" dirty="0" smtClean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24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Watch the following video about the present simple:</a:t>
            </a:r>
          </a:p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24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  <a:hlinkClick r:id="rId3"/>
              </a:rPr>
              <a:t>http://learnenglishteens.britishcouncil.org/grammar-vocabulary/grammar-videos/present-simple</a:t>
            </a:r>
            <a:r>
              <a:rPr lang="en-US" sz="24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l-GR" sz="2400" dirty="0">
              <a:solidFill>
                <a:schemeClr val="accent3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Present simple-uses</a:t>
            </a:r>
            <a:endParaRPr lang="el-GR" sz="4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13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0" y="1989138"/>
            <a:ext cx="3657600" cy="1595437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dirty="0" smtClean="0">
                <a:latin typeface="+mj-lt"/>
              </a:rPr>
              <a:t>I </a:t>
            </a:r>
            <a:r>
              <a:rPr lang="en-US" dirty="0" smtClean="0">
                <a:solidFill>
                  <a:schemeClr val="accent1"/>
                </a:solidFill>
                <a:latin typeface="+mj-lt"/>
              </a:rPr>
              <a:t>usually</a:t>
            </a:r>
            <a:r>
              <a:rPr lang="en-US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go </a:t>
            </a:r>
            <a:r>
              <a:rPr lang="en-US" dirty="0" smtClean="0">
                <a:latin typeface="+mj-lt"/>
              </a:rPr>
              <a:t>to school by bus. </a:t>
            </a:r>
            <a:endParaRPr lang="en-US" dirty="0" smtClean="0"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dirty="0" smtClean="0">
                <a:latin typeface="+mj-lt"/>
              </a:rPr>
              <a:t>I </a:t>
            </a:r>
            <a:r>
              <a:rPr lang="en-US" dirty="0" smtClean="0">
                <a:latin typeface="+mj-lt"/>
              </a:rPr>
              <a:t>have English lessons </a:t>
            </a:r>
            <a:r>
              <a:rPr lang="en-US" dirty="0" smtClean="0">
                <a:solidFill>
                  <a:schemeClr val="accent1"/>
                </a:solidFill>
                <a:latin typeface="+mj-lt"/>
              </a:rPr>
              <a:t>on Thursdays</a:t>
            </a:r>
            <a:r>
              <a:rPr lang="en-US" dirty="0" smtClean="0">
                <a:latin typeface="+mj-lt"/>
              </a:rPr>
              <a:t>.</a:t>
            </a:r>
            <a:endParaRPr lang="el-GR" dirty="0">
              <a:latin typeface="+mj-lt"/>
            </a:endParaRPr>
          </a:p>
        </p:txBody>
      </p:sp>
      <p:sp>
        <p:nvSpPr>
          <p:cNvPr id="10244" name="10 - Θέση κειμένου"/>
          <p:cNvSpPr>
            <a:spLocks noGrp="1"/>
          </p:cNvSpPr>
          <p:nvPr>
            <p:ph type="body" sz="quarter" idx="1"/>
          </p:nvPr>
        </p:nvSpPr>
        <p:spPr>
          <a:xfrm>
            <a:off x="467544" y="2060848"/>
            <a:ext cx="3657600" cy="658368"/>
          </a:xfrm>
          <a:solidFill>
            <a:srgbClr val="92D050"/>
          </a:solidFill>
        </p:spPr>
        <p:txBody>
          <a:bodyPr>
            <a:normAutofit fontScale="85000" lnSpcReduction="20000"/>
          </a:bodyPr>
          <a:lstStyle/>
          <a:p>
            <a:pPr marL="457200" indent="-457200" eaLnBrk="1" hangingPunct="1">
              <a:buFontTx/>
              <a:buAutoNum type="arabicPeriod"/>
            </a:pPr>
            <a:endParaRPr lang="en-US" dirty="0" smtClean="0"/>
          </a:p>
          <a:p>
            <a:pPr marL="457200" indent="-457200" eaLnBrk="1" hangingPunct="1">
              <a:buFontTx/>
              <a:buAutoNum type="arabicPeriod"/>
            </a:pPr>
            <a:r>
              <a:rPr lang="en-US" dirty="0" smtClean="0"/>
              <a:t>1. For habits.</a:t>
            </a:r>
          </a:p>
          <a:p>
            <a:pPr marL="457200" indent="-457200" eaLnBrk="1" hangingPunct="1"/>
            <a:endParaRPr lang="el-GR" dirty="0" smtClean="0"/>
          </a:p>
        </p:txBody>
      </p:sp>
      <p:sp>
        <p:nvSpPr>
          <p:cNvPr id="10245" name="12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3924300" y="4365625"/>
            <a:ext cx="4189413" cy="1570038"/>
          </a:xfrm>
          <a:solidFill>
            <a:srgbClr val="92D050"/>
          </a:solidFill>
        </p:spPr>
        <p:txBody>
          <a:bodyPr>
            <a:normAutofit fontScale="62500" lnSpcReduction="20000"/>
          </a:bodyPr>
          <a:lstStyle/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Time expressions</a:t>
            </a:r>
            <a:r>
              <a:rPr lang="en-US" dirty="0" smtClean="0"/>
              <a:t>:</a:t>
            </a:r>
          </a:p>
          <a:p>
            <a:pPr eaLnBrk="1" hangingPunct="1"/>
            <a:r>
              <a:rPr lang="en-US" dirty="0" smtClean="0"/>
              <a:t>a</a:t>
            </a:r>
            <a:r>
              <a:rPr lang="en-US" dirty="0" smtClean="0"/>
              <a:t>lways</a:t>
            </a:r>
            <a:r>
              <a:rPr lang="en-US" dirty="0" smtClean="0"/>
              <a:t>, usually, often, sometimes, rarely, </a:t>
            </a:r>
            <a:r>
              <a:rPr lang="en-US" dirty="0" smtClean="0"/>
              <a:t>never</a:t>
            </a:r>
          </a:p>
          <a:p>
            <a:pPr eaLnBrk="1" hangingPunct="1"/>
            <a:r>
              <a:rPr lang="en-US" dirty="0" smtClean="0"/>
              <a:t>All phrases with </a:t>
            </a:r>
            <a:r>
              <a:rPr lang="en-US" b="0" i="1" dirty="0" smtClean="0">
                <a:solidFill>
                  <a:schemeClr val="tx1"/>
                </a:solidFill>
              </a:rPr>
              <a:t>every</a:t>
            </a:r>
            <a:endParaRPr lang="en-US" b="0" i="1" dirty="0" smtClean="0">
              <a:solidFill>
                <a:schemeClr val="tx1"/>
              </a:solidFill>
            </a:endParaRPr>
          </a:p>
          <a:p>
            <a:pPr eaLnBrk="1" hangingPunct="1"/>
            <a:endParaRPr lang="en-US" dirty="0" smtClean="0"/>
          </a:p>
          <a:p>
            <a:pPr eaLnBrk="1" hangingPunct="1"/>
            <a:endParaRPr lang="el-GR" dirty="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4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4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24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We live in </a:t>
            </a:r>
            <a:r>
              <a:rPr lang="en-US" dirty="0" err="1" smtClean="0"/>
              <a:t>Xanthi</a:t>
            </a:r>
            <a:r>
              <a:rPr lang="en-US" dirty="0" smtClean="0"/>
              <a:t>.</a:t>
            </a:r>
          </a:p>
          <a:p>
            <a:r>
              <a:rPr lang="en-US" dirty="0" smtClean="0"/>
              <a:t>I like ice-cream.</a:t>
            </a:r>
            <a:endParaRPr lang="el-GR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4"/>
          </p:nvPr>
        </p:nvSpPr>
        <p:spPr>
          <a:xfrm>
            <a:off x="539750" y="2349500"/>
            <a:ext cx="3511550" cy="10668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dirty="0" smtClean="0"/>
              <a:t>My dad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works</a:t>
            </a:r>
            <a:r>
              <a:rPr lang="en-US" dirty="0" smtClean="0"/>
              <a:t> in an office.</a:t>
            </a:r>
            <a:endParaRPr lang="el-GR" dirty="0"/>
          </a:p>
        </p:txBody>
      </p:sp>
      <p:sp>
        <p:nvSpPr>
          <p:cNvPr id="11267" name="4 - Θέση κειμένου"/>
          <p:cNvSpPr>
            <a:spLocks noGrp="1"/>
          </p:cNvSpPr>
          <p:nvPr>
            <p:ph type="body" sz="quarter" idx="1"/>
          </p:nvPr>
        </p:nvSpPr>
        <p:spPr>
          <a:xfrm>
            <a:off x="539750" y="549275"/>
            <a:ext cx="5976466" cy="1008063"/>
          </a:xfrm>
          <a:solidFill>
            <a:srgbClr val="92D050"/>
          </a:solidFill>
        </p:spPr>
        <p:txBody>
          <a:bodyPr/>
          <a:lstStyle/>
          <a:p>
            <a:pPr eaLnBrk="1" hangingPunct="1"/>
            <a:r>
              <a:rPr lang="en-US" dirty="0" smtClean="0"/>
              <a:t>2. Permanent </a:t>
            </a:r>
            <a:r>
              <a:rPr lang="en-US" dirty="0" smtClean="0"/>
              <a:t>situations( </a:t>
            </a:r>
            <a:r>
              <a:rPr lang="el-GR" dirty="0" smtClean="0"/>
              <a:t>μόνιμες καταστάσεις)</a:t>
            </a:r>
          </a:p>
          <a:p>
            <a:pPr eaLnBrk="1" hangingPunct="1"/>
            <a:r>
              <a:rPr lang="en-US" dirty="0" smtClean="0"/>
              <a:t>-general preferences</a:t>
            </a:r>
            <a:r>
              <a:rPr lang="el-GR" dirty="0" smtClean="0"/>
              <a:t>( γενικές προτιμήσεις)</a:t>
            </a:r>
            <a:endParaRPr lang="el-GR" dirty="0" smtClean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>
          <a:xfrm>
            <a:off x="395536" y="1916832"/>
            <a:ext cx="7200800" cy="208756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dirty="0" smtClean="0"/>
              <a:t>The sun </a:t>
            </a:r>
            <a:r>
              <a:rPr lang="en-US" b="1" u="sng" dirty="0" smtClean="0">
                <a:solidFill>
                  <a:schemeClr val="bg2">
                    <a:lumMod val="50000"/>
                  </a:schemeClr>
                </a:solidFill>
              </a:rPr>
              <a:t>rises</a:t>
            </a:r>
            <a:r>
              <a:rPr lang="en-US" dirty="0" smtClean="0"/>
              <a:t> in the east </a:t>
            </a:r>
            <a:r>
              <a:rPr lang="en-US" dirty="0" smtClean="0"/>
              <a:t>and </a:t>
            </a:r>
            <a:r>
              <a:rPr lang="en-US" b="1" u="sng" dirty="0" smtClean="0">
                <a:solidFill>
                  <a:schemeClr val="bg2">
                    <a:lumMod val="50000"/>
                  </a:schemeClr>
                </a:solidFill>
              </a:rPr>
              <a:t>sets</a:t>
            </a:r>
            <a:r>
              <a:rPr lang="en-US" dirty="0" smtClean="0"/>
              <a:t> in the west</a:t>
            </a:r>
            <a:r>
              <a:rPr lang="en-US" dirty="0" smtClean="0"/>
              <a:t>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dirty="0" smtClean="0"/>
              <a:t>Water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boils</a:t>
            </a:r>
            <a:r>
              <a:rPr lang="en-US" dirty="0" smtClean="0"/>
              <a:t> in 100oC </a:t>
            </a:r>
            <a:endParaRPr lang="el-GR" dirty="0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1"/>
          </p:nvPr>
        </p:nvSpPr>
        <p:spPr>
          <a:xfrm>
            <a:off x="395288" y="1052513"/>
            <a:ext cx="3657600" cy="360362"/>
          </a:xfrm>
          <a:solidFill>
            <a:srgbClr val="92D050"/>
          </a:solidFill>
        </p:spPr>
        <p:txBody>
          <a:bodyPr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3. General truths</a:t>
            </a:r>
            <a:endParaRPr lang="el-GR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4 - Θέση κειμένου"/>
          <p:cNvSpPr>
            <a:spLocks noGrp="1"/>
          </p:cNvSpPr>
          <p:nvPr>
            <p:ph type="body" sz="quarter" idx="1"/>
          </p:nvPr>
        </p:nvSpPr>
        <p:spPr>
          <a:xfrm>
            <a:off x="1115616" y="548680"/>
            <a:ext cx="6624736" cy="658813"/>
          </a:xfrm>
          <a:solidFill>
            <a:srgbClr val="92D050"/>
          </a:solidFill>
        </p:spPr>
        <p:txBody>
          <a:bodyPr/>
          <a:lstStyle/>
          <a:p>
            <a:pPr eaLnBrk="1" hangingPunct="1"/>
            <a:r>
              <a:rPr lang="en-US" dirty="0" smtClean="0"/>
              <a:t>4. Itineraries and </a:t>
            </a:r>
            <a:r>
              <a:rPr lang="en-US" dirty="0" smtClean="0"/>
              <a:t>timetables</a:t>
            </a:r>
            <a:r>
              <a:rPr lang="el-GR" dirty="0" smtClean="0"/>
              <a:t>=δρομολόγια</a:t>
            </a:r>
            <a:endParaRPr lang="el-GR" dirty="0" smtClean="0"/>
          </a:p>
        </p:txBody>
      </p:sp>
      <p:sp>
        <p:nvSpPr>
          <p:cNvPr id="8" name="7 - Ορθογώνιο"/>
          <p:cNvSpPr/>
          <p:nvPr/>
        </p:nvSpPr>
        <p:spPr>
          <a:xfrm>
            <a:off x="1043608" y="2465894"/>
            <a:ext cx="64620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 fontAlgn="auto">
              <a:spcBef>
                <a:spcPts val="600"/>
              </a:spcBef>
              <a:spcAft>
                <a:spcPts val="0"/>
              </a:spcAft>
              <a:buClr>
                <a:srgbClr val="F0A22E"/>
              </a:buClr>
              <a:buSzPct val="70000"/>
              <a:buFont typeface="Wingdings"/>
              <a:buChar char=""/>
              <a:defRPr/>
            </a:pPr>
            <a:r>
              <a:rPr lang="en-US" sz="2400" dirty="0" smtClean="0">
                <a:solidFill>
                  <a:prstClr val="black"/>
                </a:solidFill>
                <a:latin typeface="Century Schoolbook"/>
                <a:cs typeface="+mn-cs"/>
              </a:rPr>
              <a:t>The</a:t>
            </a:r>
            <a:r>
              <a:rPr lang="el-GR" sz="2400" dirty="0" smtClean="0">
                <a:solidFill>
                  <a:prstClr val="black"/>
                </a:solidFill>
                <a:latin typeface="Century Schoolbook"/>
                <a:cs typeface="+mn-cs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Century Schoolbook"/>
                <a:cs typeface="+mn-cs"/>
              </a:rPr>
              <a:t>train  </a:t>
            </a:r>
            <a:r>
              <a:rPr lang="en-US" sz="2400" dirty="0">
                <a:solidFill>
                  <a:srgbClr val="F0A22E">
                    <a:lumMod val="75000"/>
                  </a:srgbClr>
                </a:solidFill>
                <a:latin typeface="Century Schoolbook"/>
                <a:cs typeface="+mn-cs"/>
              </a:rPr>
              <a:t>leaves</a:t>
            </a:r>
            <a:r>
              <a:rPr lang="en-US" sz="2400" dirty="0">
                <a:solidFill>
                  <a:prstClr val="black"/>
                </a:solidFill>
                <a:latin typeface="Century Schoolbook"/>
                <a:cs typeface="+mn-cs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Century Schoolbook"/>
                <a:cs typeface="+mn-cs"/>
              </a:rPr>
              <a:t>from </a:t>
            </a:r>
            <a:r>
              <a:rPr lang="en-US" sz="2400" dirty="0" err="1" smtClean="0">
                <a:solidFill>
                  <a:prstClr val="black"/>
                </a:solidFill>
                <a:latin typeface="Century Schoolbook"/>
                <a:cs typeface="+mn-cs"/>
              </a:rPr>
              <a:t>Xanthi</a:t>
            </a:r>
            <a:r>
              <a:rPr lang="en-US" sz="2400" dirty="0" smtClean="0">
                <a:solidFill>
                  <a:prstClr val="black"/>
                </a:solidFill>
                <a:latin typeface="Century Schoolbook"/>
                <a:cs typeface="+mn-cs"/>
              </a:rPr>
              <a:t> at </a:t>
            </a:r>
            <a:r>
              <a:rPr lang="en-US" sz="2400" dirty="0">
                <a:solidFill>
                  <a:prstClr val="black"/>
                </a:solidFill>
                <a:latin typeface="Century Schoolbook"/>
                <a:cs typeface="+mn-cs"/>
              </a:rPr>
              <a:t>8 o’clock and </a:t>
            </a:r>
            <a:r>
              <a:rPr lang="en-US" sz="2400" dirty="0">
                <a:solidFill>
                  <a:srgbClr val="F0A22E">
                    <a:lumMod val="75000"/>
                  </a:srgbClr>
                </a:solidFill>
                <a:latin typeface="Century Schoolbook"/>
                <a:cs typeface="+mn-cs"/>
              </a:rPr>
              <a:t>arrives</a:t>
            </a:r>
            <a:r>
              <a:rPr lang="en-US" sz="2400" dirty="0">
                <a:solidFill>
                  <a:prstClr val="black"/>
                </a:solidFill>
                <a:latin typeface="Century Schoolbook"/>
                <a:cs typeface="+mn-cs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Century Schoolbook"/>
                <a:cs typeface="+mn-cs"/>
              </a:rPr>
              <a:t>in Athens </a:t>
            </a:r>
            <a:r>
              <a:rPr lang="en-US" sz="2400" dirty="0">
                <a:solidFill>
                  <a:prstClr val="black"/>
                </a:solidFill>
                <a:latin typeface="Century Schoolbook"/>
                <a:cs typeface="+mn-cs"/>
              </a:rPr>
              <a:t>at </a:t>
            </a:r>
            <a:r>
              <a:rPr lang="en-US" sz="2400" dirty="0" smtClean="0">
                <a:solidFill>
                  <a:prstClr val="black"/>
                </a:solidFill>
                <a:latin typeface="Century Schoolbook"/>
                <a:cs typeface="+mn-cs"/>
              </a:rPr>
              <a:t>10 </a:t>
            </a:r>
            <a:r>
              <a:rPr lang="en-US" sz="2400" dirty="0">
                <a:solidFill>
                  <a:prstClr val="black"/>
                </a:solidFill>
                <a:latin typeface="Century Schoolbook"/>
                <a:cs typeface="+mn-cs"/>
              </a:rPr>
              <a:t>o’clock. </a:t>
            </a:r>
            <a:endParaRPr lang="el-GR" sz="2400" dirty="0">
              <a:solidFill>
                <a:prstClr val="black"/>
              </a:solidFill>
              <a:latin typeface="Century Schoolbook"/>
              <a:cs typeface="+mn-cs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2 - Θέση κειμένου"/>
          <p:cNvSpPr>
            <a:spLocks noGrp="1"/>
          </p:cNvSpPr>
          <p:nvPr>
            <p:ph type="body" idx="1"/>
          </p:nvPr>
        </p:nvSpPr>
        <p:spPr>
          <a:xfrm>
            <a:off x="1692275" y="188913"/>
            <a:ext cx="6765925" cy="6192837"/>
          </a:xfrm>
        </p:spPr>
        <p:txBody>
          <a:bodyPr/>
          <a:lstStyle/>
          <a:p>
            <a:pPr eaLnBrk="1" hangingPunct="1"/>
            <a:r>
              <a:rPr lang="en-US" sz="4000" smtClean="0">
                <a:latin typeface="AR HERMANN" pitchFamily="2" charset="0"/>
              </a:rPr>
              <a:t>PRESENT CONTINUOUS</a:t>
            </a:r>
          </a:p>
          <a:p>
            <a:pPr eaLnBrk="1" hangingPunct="1"/>
            <a:endParaRPr lang="en-US" sz="3600" smtClean="0">
              <a:latin typeface="AR HERMANN" pitchFamily="2" charset="0"/>
            </a:endParaRPr>
          </a:p>
          <a:p>
            <a:pPr eaLnBrk="1" hangingPunct="1"/>
            <a:r>
              <a:rPr lang="en-US" sz="2400" smtClean="0">
                <a:latin typeface="Arial" charset="0"/>
                <a:cs typeface="Arial" charset="0"/>
              </a:rPr>
              <a:t>Watch this video about present continuous:</a:t>
            </a:r>
          </a:p>
          <a:p>
            <a:pPr eaLnBrk="1" hangingPunct="1"/>
            <a:endParaRPr lang="en-US" sz="240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sz="2400" smtClean="0">
                <a:latin typeface="Arial" charset="0"/>
                <a:cs typeface="Arial" charset="0"/>
                <a:hlinkClick r:id="rId2"/>
              </a:rPr>
              <a:t>http://learnenglishteens.britishcouncil.org/grammar-vocabulary/grammar-videos/present-continuous</a:t>
            </a:r>
            <a:r>
              <a:rPr lang="en-US" sz="2400" smtClean="0">
                <a:latin typeface="Arial" charset="0"/>
                <a:cs typeface="Arial" charset="0"/>
              </a:rPr>
              <a:t> </a:t>
            </a:r>
            <a:endParaRPr lang="el-GR" sz="24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>
          <a:xfrm>
            <a:off x="539750" y="260350"/>
            <a:ext cx="7704138" cy="8651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PRESENT CONTINUOUS-USE</a:t>
            </a:r>
            <a:endParaRPr lang="el-GR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5366" name="Picture 2" descr="C:\Users\john\Desktop\Cat-Dog-480x247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83568" y="2636912"/>
            <a:ext cx="2974032" cy="2314575"/>
          </a:xfrm>
          <a:noFill/>
        </p:spPr>
      </p:pic>
      <p:sp>
        <p:nvSpPr>
          <p:cNvPr id="15363" name="8 - Θέση περιεχομένου"/>
          <p:cNvSpPr>
            <a:spLocks noGrp="1"/>
          </p:cNvSpPr>
          <p:nvPr>
            <p:ph sz="quarter" idx="4"/>
          </p:nvPr>
        </p:nvSpPr>
        <p:spPr>
          <a:xfrm>
            <a:off x="395537" y="5013176"/>
            <a:ext cx="3096344" cy="1152525"/>
          </a:xfrm>
        </p:spPr>
        <p:txBody>
          <a:bodyPr/>
          <a:lstStyle/>
          <a:p>
            <a:pPr eaLnBrk="1" hangingPunct="1"/>
            <a:r>
              <a:rPr lang="en-US" dirty="0" smtClean="0"/>
              <a:t>Look! The dog </a:t>
            </a:r>
            <a:r>
              <a:rPr lang="en-US" dirty="0" smtClean="0">
                <a:solidFill>
                  <a:schemeClr val="accent1"/>
                </a:solidFill>
              </a:rPr>
              <a:t>is chasing</a:t>
            </a:r>
            <a:r>
              <a:rPr lang="en-US" dirty="0" smtClean="0"/>
              <a:t> the cat!</a:t>
            </a:r>
            <a:endParaRPr lang="el-GR" dirty="0" smtClean="0"/>
          </a:p>
        </p:txBody>
      </p:sp>
      <p:sp>
        <p:nvSpPr>
          <p:cNvPr id="15364" name="5 - Θέση κειμένου"/>
          <p:cNvSpPr>
            <a:spLocks noGrp="1"/>
          </p:cNvSpPr>
          <p:nvPr>
            <p:ph type="body" sz="quarter" idx="1"/>
          </p:nvPr>
        </p:nvSpPr>
        <p:spPr>
          <a:xfrm>
            <a:off x="0" y="1340768"/>
            <a:ext cx="4402137" cy="657225"/>
          </a:xfrm>
          <a:solidFill>
            <a:srgbClr val="92D050"/>
          </a:solidFill>
        </p:spPr>
        <p:txBody>
          <a:bodyPr/>
          <a:lstStyle/>
          <a:p>
            <a:pPr eaLnBrk="1" hangingPunct="1"/>
            <a:r>
              <a:rPr lang="en-US" dirty="0" smtClean="0"/>
              <a:t>1. For actions happening NOW</a:t>
            </a:r>
            <a:endParaRPr lang="el-GR" dirty="0" smtClean="0"/>
          </a:p>
        </p:txBody>
      </p:sp>
      <p:sp>
        <p:nvSpPr>
          <p:cNvPr id="15365" name="7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139952" y="1484784"/>
            <a:ext cx="4536504" cy="4824536"/>
          </a:xfrm>
          <a:solidFill>
            <a:srgbClr val="92D050"/>
          </a:solidFill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Time expressions</a:t>
            </a:r>
            <a:r>
              <a:rPr lang="en-US" dirty="0" smtClean="0"/>
              <a:t>: </a:t>
            </a:r>
            <a:endParaRPr lang="en-US" dirty="0" smtClean="0"/>
          </a:p>
          <a:p>
            <a:pPr eaLnBrk="1" hangingPunct="1"/>
            <a:r>
              <a:rPr lang="en-US" dirty="0" smtClean="0"/>
              <a:t>now</a:t>
            </a:r>
            <a:r>
              <a:rPr lang="en-US" dirty="0" smtClean="0"/>
              <a:t>, </a:t>
            </a:r>
            <a:endParaRPr lang="el-GR" dirty="0" smtClean="0"/>
          </a:p>
          <a:p>
            <a:pPr eaLnBrk="1" hangingPunct="1"/>
            <a:r>
              <a:rPr lang="en-US" dirty="0" smtClean="0"/>
              <a:t>right </a:t>
            </a:r>
            <a:r>
              <a:rPr lang="en-US" dirty="0" smtClean="0"/>
              <a:t>now</a:t>
            </a:r>
            <a:r>
              <a:rPr lang="en-US" dirty="0" smtClean="0"/>
              <a:t>,</a:t>
            </a:r>
            <a:endParaRPr lang="el-GR" dirty="0" smtClean="0"/>
          </a:p>
          <a:p>
            <a:pPr eaLnBrk="1" hangingPunct="1"/>
            <a:r>
              <a:rPr lang="en-US" dirty="0" smtClean="0"/>
              <a:t> </a:t>
            </a:r>
            <a:r>
              <a:rPr lang="en-US" dirty="0" smtClean="0"/>
              <a:t>at the </a:t>
            </a:r>
            <a:r>
              <a:rPr lang="en-US" dirty="0" smtClean="0"/>
              <a:t>moment, </a:t>
            </a:r>
          </a:p>
          <a:p>
            <a:pPr eaLnBrk="1" hangingPunct="1"/>
            <a:r>
              <a:rPr lang="en-US" dirty="0" smtClean="0"/>
              <a:t>at present, </a:t>
            </a:r>
            <a:endParaRPr lang="el-GR" dirty="0" smtClean="0"/>
          </a:p>
          <a:p>
            <a:pPr eaLnBrk="1" hangingPunct="1"/>
            <a:r>
              <a:rPr lang="en-US" dirty="0" smtClean="0"/>
              <a:t>these days</a:t>
            </a:r>
          </a:p>
          <a:p>
            <a:pPr eaLnBrk="1" hangingPunct="1"/>
            <a:r>
              <a:rPr lang="en-US" dirty="0" err="1" smtClean="0">
                <a:solidFill>
                  <a:schemeClr val="tx1"/>
                </a:solidFill>
              </a:rPr>
              <a:t>Exclamationsentences</a:t>
            </a:r>
            <a:r>
              <a:rPr lang="en-US" dirty="0" smtClean="0">
                <a:solidFill>
                  <a:schemeClr val="tx1"/>
                </a:solidFill>
              </a:rPr>
              <a:t>/phrases</a:t>
            </a:r>
            <a:endParaRPr lang="el-GR" dirty="0" smtClean="0">
              <a:solidFill>
                <a:schemeClr val="tx1"/>
              </a:solidFill>
            </a:endParaRPr>
          </a:p>
          <a:p>
            <a:pPr eaLnBrk="1" hangingPunct="1"/>
            <a:r>
              <a:rPr lang="en-US" dirty="0" smtClean="0"/>
              <a:t>(</a:t>
            </a:r>
            <a:r>
              <a:rPr lang="el-GR" dirty="0" err="1" smtClean="0"/>
              <a:t>επιφωνηματικέςπροτάσεις</a:t>
            </a:r>
            <a:r>
              <a:rPr lang="en-US" dirty="0" smtClean="0"/>
              <a:t>)</a:t>
            </a:r>
          </a:p>
          <a:p>
            <a:pPr eaLnBrk="1" hangingPunct="1"/>
            <a:r>
              <a:rPr lang="en-US" dirty="0" smtClean="0"/>
              <a:t>Look! Watch out! Listen!</a:t>
            </a:r>
          </a:p>
          <a:p>
            <a:pPr eaLnBrk="1" hangingPunct="1"/>
            <a:r>
              <a:rPr lang="en-US" dirty="0" err="1" smtClean="0"/>
              <a:t>Shhh</a:t>
            </a:r>
            <a:r>
              <a:rPr lang="en-US" dirty="0" smtClean="0"/>
              <a:t>!</a:t>
            </a:r>
            <a:endParaRPr lang="el-GR" dirty="0" smtClean="0"/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36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36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36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53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53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53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53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53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53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53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53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53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53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53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53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53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53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53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53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53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53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53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53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536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536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536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536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536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quarter" idx="2"/>
          </p:nvPr>
        </p:nvSpPr>
        <p:spPr>
          <a:xfrm>
            <a:off x="539750" y="1989138"/>
            <a:ext cx="6912570" cy="25781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dirty="0" smtClean="0"/>
              <a:t>Lisa </a:t>
            </a:r>
            <a:r>
              <a:rPr lang="en-US" dirty="0" smtClean="0"/>
              <a:t>usually goes </a:t>
            </a:r>
            <a:r>
              <a:rPr lang="en-US" dirty="0" smtClean="0"/>
              <a:t>jogging </a:t>
            </a:r>
            <a:r>
              <a:rPr lang="en-US" dirty="0" smtClean="0"/>
              <a:t>at the weekends.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This week</a:t>
            </a:r>
            <a:r>
              <a:rPr lang="en-US" dirty="0" smtClean="0"/>
              <a:t>, she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isn’t going </a:t>
            </a:r>
            <a:r>
              <a:rPr lang="en-US" dirty="0" smtClean="0"/>
              <a:t>jogging</a:t>
            </a:r>
            <a:r>
              <a:rPr lang="en-US" dirty="0" smtClean="0"/>
              <a:t>, </a:t>
            </a:r>
            <a:r>
              <a:rPr lang="en-US" dirty="0" smtClean="0"/>
              <a:t>because she has the flu(</a:t>
            </a:r>
            <a:r>
              <a:rPr lang="el-GR" dirty="0" smtClean="0"/>
              <a:t>γρίπη)</a:t>
            </a:r>
            <a:r>
              <a:rPr lang="en-US" dirty="0" smtClean="0"/>
              <a:t>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endParaRPr lang="el-GR" dirty="0"/>
          </a:p>
        </p:txBody>
      </p:sp>
      <p:sp>
        <p:nvSpPr>
          <p:cNvPr id="16387" name="4 - Θέση κειμένου"/>
          <p:cNvSpPr>
            <a:spLocks noGrp="1"/>
          </p:cNvSpPr>
          <p:nvPr>
            <p:ph type="body" sz="quarter" idx="1"/>
          </p:nvPr>
        </p:nvSpPr>
        <p:spPr>
          <a:xfrm>
            <a:off x="971550" y="549275"/>
            <a:ext cx="7416874" cy="657225"/>
          </a:xfrm>
          <a:solidFill>
            <a:srgbClr val="92D050"/>
          </a:solidFill>
        </p:spPr>
        <p:txBody>
          <a:bodyPr/>
          <a:lstStyle/>
          <a:p>
            <a:pPr eaLnBrk="1" hangingPunct="1"/>
            <a:r>
              <a:rPr lang="en-US" dirty="0" smtClean="0"/>
              <a:t>2. </a:t>
            </a:r>
            <a:r>
              <a:rPr lang="en-US" dirty="0" smtClean="0">
                <a:solidFill>
                  <a:schemeClr val="tx1"/>
                </a:solidFill>
              </a:rPr>
              <a:t>For temporary </a:t>
            </a:r>
            <a:r>
              <a:rPr lang="en-US" dirty="0" smtClean="0">
                <a:solidFill>
                  <a:schemeClr val="tx1"/>
                </a:solidFill>
              </a:rPr>
              <a:t>situations</a:t>
            </a:r>
            <a:r>
              <a:rPr lang="el-GR" dirty="0" smtClean="0">
                <a:solidFill>
                  <a:schemeClr val="tx1"/>
                </a:solidFill>
              </a:rPr>
              <a:t>  (παροδικές καταστάσεις)</a:t>
            </a:r>
            <a:endParaRPr lang="el-GR" dirty="0" smtClean="0">
              <a:solidFill>
                <a:schemeClr val="tx1"/>
              </a:solidFill>
            </a:endParaRPr>
          </a:p>
        </p:txBody>
      </p:sp>
      <p:sp>
        <p:nvSpPr>
          <p:cNvPr id="16388" name="5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39750" y="4652963"/>
            <a:ext cx="3756025" cy="1139825"/>
          </a:xfrm>
          <a:solidFill>
            <a:srgbClr val="92D050"/>
          </a:solidFill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Time expressions</a:t>
            </a:r>
            <a:r>
              <a:rPr lang="en-US" dirty="0" smtClean="0"/>
              <a:t>: </a:t>
            </a:r>
            <a:br>
              <a:rPr lang="en-US" dirty="0" smtClean="0"/>
            </a:br>
            <a:r>
              <a:rPr lang="en-US" dirty="0" smtClean="0"/>
              <a:t>this week/month/year/</a:t>
            </a:r>
            <a:br>
              <a:rPr lang="en-US" dirty="0" smtClean="0"/>
            </a:br>
            <a:r>
              <a:rPr lang="en-US" dirty="0" smtClean="0"/>
              <a:t>tonight/these days</a:t>
            </a:r>
            <a:endParaRPr lang="el-GR" dirty="0" smtClean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"/>
                                        <p:tgtEl>
                                          <p:spTgt spid="1638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400" fill="hold"/>
                                        <p:tgtEl>
                                          <p:spTgt spid="1638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1638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38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38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"/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fill="hold"/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build="p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Προεξοχή">
  <a:themeElements>
    <a:clrScheme name="Τήξη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Προεξοχή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Προεξοχή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</TotalTime>
  <Words>302</Words>
  <Application>Microsoft Office PowerPoint</Application>
  <PresentationFormat>Προβολή στην οθόνη (4:3)</PresentationFormat>
  <Paragraphs>58</Paragraphs>
  <Slides>12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9" baseType="lpstr">
      <vt:lpstr>Arial</vt:lpstr>
      <vt:lpstr>Century Schoolbook</vt:lpstr>
      <vt:lpstr>Wingdings</vt:lpstr>
      <vt:lpstr>Wingdings 2</vt:lpstr>
      <vt:lpstr>Calibri</vt:lpstr>
      <vt:lpstr>AR HERMANN</vt:lpstr>
      <vt:lpstr>Προεξοχή</vt:lpstr>
      <vt:lpstr>Present simple  VS PRESENT CONTINUOUS</vt:lpstr>
      <vt:lpstr>Διαφάνεια 2</vt:lpstr>
      <vt:lpstr>Present simple-uses</vt:lpstr>
      <vt:lpstr>Διαφάνεια 4</vt:lpstr>
      <vt:lpstr>Διαφάνεια 5</vt:lpstr>
      <vt:lpstr>Διαφάνεια 6</vt:lpstr>
      <vt:lpstr>Διαφάνεια 7</vt:lpstr>
      <vt:lpstr>PRESENT CONTINUOUS-USE</vt:lpstr>
      <vt:lpstr>Διαφάνεια 9</vt:lpstr>
      <vt:lpstr>Διαφάνεια 10</vt:lpstr>
      <vt:lpstr>Διαφάνεια 11</vt:lpstr>
      <vt:lpstr>THE END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simple  VS PRESENT CONTINUOUS</dc:title>
  <dc:creator>john ks</dc:creator>
  <cp:lastModifiedBy>ΒΙκτωρία Ντίκα</cp:lastModifiedBy>
  <cp:revision>20</cp:revision>
  <dcterms:created xsi:type="dcterms:W3CDTF">2015-09-22T17:19:54Z</dcterms:created>
  <dcterms:modified xsi:type="dcterms:W3CDTF">2021-01-10T16:03:25Z</dcterms:modified>
</cp:coreProperties>
</file>