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notesMasterIdLst>
    <p:notesMasterId r:id="rId18"/>
  </p:notesMasterIdLst>
  <p:sldSz cx="12191695" cy="6858000"/>
  <p:notesSz cx="6858000" cy="12191695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Πηγή περιεχομένου: 7η Συνεδρία Επιμορφωτικό Υλικό, Επιμόρφωση Β1 Επιπέδου ΤΠΕ, Συστάδα Β1.1. Διαφάνεια 1.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Πηγή περιεχομένου: 7η Συνεδρία Επιμορφωτικό Υλικό, Επιμόρφωση Β1 Επιπέδου ΤΠΕ, Συστάδα Β1.1. Διαφάνεια 10.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Πηγή περιεχομένου: 7η Συνεδρία Επιμορφωτικό Υλικό, Επιμόρφωση Β1 Επιπέδου ΤΠΕ, Συστάδα Β1.1. Διαφάνεια 11.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Πηγή περιεχομένου: 7η Συνεδρία Επιμορφωτικό Υλικό, Επιμόρφωση Β1 Επιπέδου ΤΠΕ, Συστάδα Β1.1. Διαφάνεια 12.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Πηγή περιεχομένου: 7η Συνεδρία Επιμορφωτικό Υλικό, Επιμόρφωση Β1 Επιπέδου ΤΠΕ, Συστάδα Β1.1. Διαφάνεια 13.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Πηγή περιεχομένου: 7η Συνεδρία Επιμορφωτικό Υλικό, Επιμόρφωση Β1 Επιπέδου ΤΠΕ, Συστάδα Β1.1. Διαφάνεια 14.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Πηγή περιεχομένου: 7η Συνεδρία Επιμορφωτικό Υλικό, Επιμόρφωση Β1 Επιπέδου ΤΠΕ, Συστάδα Β1.1. Διαφάνεια 15.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Πηγή περιεχομένου: 7η Συνεδρία Επιμορφωτικό Υλικό, Επιμόρφωση Β1 Επιπέδου ΤΠΕ, Συστάδα Β1.1. Διαφάνεια 16.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Πηγή περιεχομένου: 7η Συνεδρία Επιμορφωτικό Υλικό, Επιμόρφωση Β1 Επιπέδου ΤΠΕ, Συστάδα Β1.1. Διαφάνεια 2.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Πηγή περιεχομένου: 7η Συνεδρία Επιμορφωτικό Υλικό, Επιμόρφωση Β1 Επιπέδου ΤΠΕ, Συστάδα Β1.1. Διαφάνεια 3.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Πηγή περιεχομένου: 7η Συνεδρία Επιμορφωτικό Υλικό, Επιμόρφωση Β1 Επιπέδου ΤΠΕ, Συστάδα Β1.1. Διαφάνεια 4.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Πηγή περιεχομένου: 7η Συνεδρία Επιμορφωτικό Υλικό, Επιμόρφωση Β1 Επιπέδου ΤΠΕ, Συστάδα Β1.1. Διαφάνεια 5.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Πηγή περιεχομένου: 7η Συνεδρία Επιμορφωτικό Υλικό, Επιμόρφωση Β1 Επιπέδου ΤΠΕ, Συστάδα Β1.1. Διαφάνεια 6.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Πηγή περιεχομένου: 7η Συνεδρία Επιμορφωτικό Υλικό, Επιμόρφωση Β1 Επιπέδου ΤΠΕ, Συστάδα Β1.1. Διαφάνεια 7.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Πηγή περιεχομένου: 7η Συνεδρία Επιμορφωτικό Υλικό, Επιμόρφωση Β1 Επιπέδου ΤΠΕ, Συστάδα Β1.1. Διαφάνεια 8.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Πηγή περιεχομένου: 7η Συνεδρία Επιμορφωτικό Υλικό, Επιμόρφωση Β1 Επιπέδου ΤΠΕ, Συστάδα Β1.1. Διαφάνεια 9.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7F4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7F4EE"/>
          </a:solidFill>
          <a:ln w="12700">
            <a:solidFill>
              <a:srgbClr val="F7F4EE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0"/>
            <a:ext cx="12191695" cy="1143000"/>
          </a:xfrm>
          <a:prstGeom prst="rect">
            <a:avLst/>
          </a:prstGeom>
          <a:solidFill>
            <a:srgbClr val="183B56"/>
          </a:solidFill>
          <a:ln w="12700">
            <a:solidFill>
              <a:srgbClr val="183B56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594360" y="329184"/>
            <a:ext cx="19202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E9C46A"/>
                </a:solidFill>
              </a:rPr>
              <a:t>7η Συνεδρία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594360" y="1600200"/>
            <a:ext cx="6492240" cy="109728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3400" b="1" dirty="0">
                <a:solidFill>
                  <a:srgbClr val="183B56"/>
                </a:solidFill>
              </a:rPr>
              <a:t>Συνεργατικά και άλλα εργαλεία γενικής χρήσης</a:t>
            </a:r>
            <a:endParaRPr lang="en-US" sz="3400" dirty="0"/>
          </a:p>
        </p:txBody>
      </p:sp>
      <p:sp>
        <p:nvSpPr>
          <p:cNvPr id="6" name="Text 4"/>
          <p:cNvSpPr/>
          <p:nvPr/>
        </p:nvSpPr>
        <p:spPr>
          <a:xfrm>
            <a:off x="621792" y="2779776"/>
            <a:ext cx="530352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500" b="1" dirty="0">
                <a:solidFill>
                  <a:srgbClr val="176D73"/>
                </a:solidFill>
              </a:rPr>
              <a:t>Επιμόρφωση Β1 Επιπέδου ΤΠΕ • Συστάδα Β1.1</a:t>
            </a:r>
            <a:endParaRPr lang="en-US" sz="1500" dirty="0"/>
          </a:p>
        </p:txBody>
      </p:sp>
      <p:sp>
        <p:nvSpPr>
          <p:cNvPr id="7" name="Text 5"/>
          <p:cNvSpPr/>
          <p:nvPr/>
        </p:nvSpPr>
        <p:spPr>
          <a:xfrm>
            <a:off x="621792" y="3337560"/>
            <a:ext cx="5303520" cy="914400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indent="0" marL="0">
              <a:buNone/>
            </a:pPr>
            <a:r>
              <a:rPr lang="en-US" sz="1800" dirty="0">
                <a:solidFill>
                  <a:srgbClr val="1F2937"/>
                </a:solidFill>
              </a:rPr>
              <a:t>Από την ατομική παραγωγή κειμένου στη συνεργατική δημιουργία, τη διαμοίραση και τον κριτικό ψηφιακό γραμματισμό.</a:t>
            </a:r>
            <a:endParaRPr lang="en-US" sz="1800" dirty="0"/>
          </a:p>
        </p:txBody>
      </p:sp>
      <p:sp>
        <p:nvSpPr>
          <p:cNvPr id="8" name="Shape 6"/>
          <p:cNvSpPr/>
          <p:nvPr/>
        </p:nvSpPr>
        <p:spPr>
          <a:xfrm>
            <a:off x="7434072" y="1307592"/>
            <a:ext cx="3922776" cy="4837176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prstDash val="solid"/>
          </a:ln>
          <a:effectLst>
            <a:outerShdw sx="100000" sy="100000" kx="0" ky="0" algn="bl" rotWithShape="0" blurRad="25400" dist="12700" dir="2700000">
              <a:srgbClr val="000000">
                <a:alpha val="12000"/>
              </a:srgbClr>
            </a:outerShdw>
          </a:effectLst>
        </p:spPr>
      </p:sp>
      <p:pic>
        <p:nvPicPr>
          <p:cNvPr id="9" name="Image 0" descr="/mnt/data/b1_slide_assets/page_1.png">    </p:cNvPr>
          <p:cNvPicPr>
            <a:picLocks noChangeAspect="1"/>
          </p:cNvPicPr>
          <p:nvPr/>
        </p:nvPicPr>
        <p:blipFill>
          <a:blip r:embed="rId1"/>
          <a:srcRect l="0" r="0" t="2273" b="2273"/>
          <a:stretch/>
        </p:blipFill>
        <p:spPr>
          <a:xfrm>
            <a:off x="7452360" y="1325880"/>
            <a:ext cx="3886200" cy="4800600"/>
          </a:xfrm>
          <a:prstGeom prst="rect">
            <a:avLst/>
          </a:prstGeom>
        </p:spPr>
      </p:pic>
      <p:sp>
        <p:nvSpPr>
          <p:cNvPr id="10" name="Text 7"/>
          <p:cNvSpPr/>
          <p:nvPr/>
        </p:nvSpPr>
        <p:spPr>
          <a:xfrm>
            <a:off x="621792" y="5029200"/>
            <a:ext cx="3017520" cy="347472"/>
          </a:xfrm>
          <a:prstGeom prst="rect">
            <a:avLst/>
          </a:prstGeom>
          <a:solidFill>
            <a:srgbClr val="E76F51"/>
          </a:solidFill>
          <a:ln>
            <a:solidFill>
              <a:srgbClr val="E76F51"/>
            </a:solidFill>
          </a:ln>
        </p:spPr>
        <p:txBody>
          <a:bodyPr wrap="square" lIns="635" tIns="635" rIns="635" bIns="635" rtlCol="0" anchor="ctr">
            <a:normAutofit/>
          </a:bodyPr>
          <a:lstStyle/>
          <a:p>
            <a:pPr algn="ctr" indent="0" marL="0">
              <a:buNone/>
            </a:pPr>
            <a:r>
              <a:rPr lang="en-US" sz="1200" b="1" dirty="0">
                <a:solidFill>
                  <a:srgbClr val="FFFFFF"/>
                </a:solidFill>
              </a:rPr>
              <a:t>στόχος: διδακτική αξιοποίηση</a:t>
            </a:r>
            <a:endParaRPr lang="en-US" sz="1200" dirty="0"/>
          </a:p>
        </p:txBody>
      </p:sp>
      <p:sp>
        <p:nvSpPr>
          <p:cNvPr id="11" name="Shape 8"/>
          <p:cNvSpPr/>
          <p:nvPr/>
        </p:nvSpPr>
        <p:spPr>
          <a:xfrm>
            <a:off x="10652760" y="347472"/>
            <a:ext cx="54864" cy="54864"/>
          </a:xfrm>
          <a:prstGeom prst="ellipse">
            <a:avLst/>
          </a:prstGeom>
          <a:solidFill>
            <a:srgbClr val="E76F51"/>
          </a:solidFill>
          <a:ln w="12700">
            <a:solidFill>
              <a:srgbClr val="E76F51"/>
            </a:solidFill>
            <a:prstDash val="solid"/>
          </a:ln>
        </p:spPr>
      </p:sp>
      <p:sp>
        <p:nvSpPr>
          <p:cNvPr id="12" name="Shape 9"/>
          <p:cNvSpPr/>
          <p:nvPr/>
        </p:nvSpPr>
        <p:spPr>
          <a:xfrm>
            <a:off x="10853928" y="347472"/>
            <a:ext cx="54864" cy="54864"/>
          </a:xfrm>
          <a:prstGeom prst="ellipse">
            <a:avLst/>
          </a:prstGeom>
          <a:solidFill>
            <a:srgbClr val="176D73"/>
          </a:solidFill>
          <a:ln w="12700">
            <a:solidFill>
              <a:srgbClr val="176D73"/>
            </a:solidFill>
            <a:prstDash val="solid"/>
          </a:ln>
        </p:spPr>
      </p:sp>
      <p:sp>
        <p:nvSpPr>
          <p:cNvPr id="13" name="Shape 10"/>
          <p:cNvSpPr/>
          <p:nvPr/>
        </p:nvSpPr>
        <p:spPr>
          <a:xfrm>
            <a:off x="11055096" y="347472"/>
            <a:ext cx="54864" cy="54864"/>
          </a:xfrm>
          <a:prstGeom prst="ellipse">
            <a:avLst/>
          </a:prstGeom>
          <a:solidFill>
            <a:srgbClr val="176D73"/>
          </a:solidFill>
          <a:ln w="12700">
            <a:solidFill>
              <a:srgbClr val="176D73"/>
            </a:solidFill>
            <a:prstDash val="solid"/>
          </a:ln>
        </p:spPr>
      </p:sp>
      <p:sp>
        <p:nvSpPr>
          <p:cNvPr id="14" name="Shape 11"/>
          <p:cNvSpPr/>
          <p:nvPr/>
        </p:nvSpPr>
        <p:spPr>
          <a:xfrm>
            <a:off x="11256264" y="347472"/>
            <a:ext cx="54864" cy="54864"/>
          </a:xfrm>
          <a:prstGeom prst="ellipse">
            <a:avLst/>
          </a:prstGeom>
          <a:solidFill>
            <a:srgbClr val="E76F51"/>
          </a:solidFill>
          <a:ln w="12700">
            <a:solidFill>
              <a:srgbClr val="E76F51"/>
            </a:solidFill>
            <a:prstDash val="solid"/>
          </a:ln>
        </p:spPr>
      </p:sp>
      <p:sp>
        <p:nvSpPr>
          <p:cNvPr id="15" name="Shape 12"/>
          <p:cNvSpPr/>
          <p:nvPr/>
        </p:nvSpPr>
        <p:spPr>
          <a:xfrm>
            <a:off x="11457432" y="347472"/>
            <a:ext cx="54864" cy="54864"/>
          </a:xfrm>
          <a:prstGeom prst="ellipse">
            <a:avLst/>
          </a:prstGeom>
          <a:solidFill>
            <a:srgbClr val="176D73"/>
          </a:solidFill>
          <a:ln w="12700">
            <a:solidFill>
              <a:srgbClr val="176D73"/>
            </a:solidFill>
            <a:prstDash val="solid"/>
          </a:ln>
        </p:spPr>
      </p:sp>
      <p:sp>
        <p:nvSpPr>
          <p:cNvPr id="16" name="Shape 13"/>
          <p:cNvSpPr/>
          <p:nvPr/>
        </p:nvSpPr>
        <p:spPr>
          <a:xfrm>
            <a:off x="10652760" y="548640"/>
            <a:ext cx="54864" cy="54864"/>
          </a:xfrm>
          <a:prstGeom prst="ellipse">
            <a:avLst/>
          </a:prstGeom>
          <a:solidFill>
            <a:srgbClr val="176D73"/>
          </a:solidFill>
          <a:ln w="12700">
            <a:solidFill>
              <a:srgbClr val="176D73"/>
            </a:solidFill>
            <a:prstDash val="solid"/>
          </a:ln>
        </p:spPr>
      </p:sp>
      <p:sp>
        <p:nvSpPr>
          <p:cNvPr id="17" name="Shape 14"/>
          <p:cNvSpPr/>
          <p:nvPr/>
        </p:nvSpPr>
        <p:spPr>
          <a:xfrm>
            <a:off x="10853928" y="548640"/>
            <a:ext cx="54864" cy="54864"/>
          </a:xfrm>
          <a:prstGeom prst="ellipse">
            <a:avLst/>
          </a:prstGeom>
          <a:solidFill>
            <a:srgbClr val="E76F51"/>
          </a:solidFill>
          <a:ln w="12700">
            <a:solidFill>
              <a:srgbClr val="E76F51"/>
            </a:solidFill>
            <a:prstDash val="solid"/>
          </a:ln>
        </p:spPr>
      </p:sp>
      <p:sp>
        <p:nvSpPr>
          <p:cNvPr id="18" name="Shape 15"/>
          <p:cNvSpPr/>
          <p:nvPr/>
        </p:nvSpPr>
        <p:spPr>
          <a:xfrm>
            <a:off x="11055096" y="548640"/>
            <a:ext cx="54864" cy="54864"/>
          </a:xfrm>
          <a:prstGeom prst="ellipse">
            <a:avLst/>
          </a:prstGeom>
          <a:solidFill>
            <a:srgbClr val="176D73"/>
          </a:solidFill>
          <a:ln w="12700">
            <a:solidFill>
              <a:srgbClr val="176D73"/>
            </a:solidFill>
            <a:prstDash val="solid"/>
          </a:ln>
        </p:spPr>
      </p:sp>
      <p:sp>
        <p:nvSpPr>
          <p:cNvPr id="19" name="Shape 16"/>
          <p:cNvSpPr/>
          <p:nvPr/>
        </p:nvSpPr>
        <p:spPr>
          <a:xfrm>
            <a:off x="11256264" y="548640"/>
            <a:ext cx="54864" cy="54864"/>
          </a:xfrm>
          <a:prstGeom prst="ellipse">
            <a:avLst/>
          </a:prstGeom>
          <a:solidFill>
            <a:srgbClr val="176D73"/>
          </a:solidFill>
          <a:ln w="12700">
            <a:solidFill>
              <a:srgbClr val="176D73"/>
            </a:solidFill>
            <a:prstDash val="solid"/>
          </a:ln>
        </p:spPr>
      </p:sp>
      <p:sp>
        <p:nvSpPr>
          <p:cNvPr id="20" name="Shape 17"/>
          <p:cNvSpPr/>
          <p:nvPr/>
        </p:nvSpPr>
        <p:spPr>
          <a:xfrm>
            <a:off x="11457432" y="548640"/>
            <a:ext cx="54864" cy="54864"/>
          </a:xfrm>
          <a:prstGeom prst="ellipse">
            <a:avLst/>
          </a:prstGeom>
          <a:solidFill>
            <a:srgbClr val="E76F51"/>
          </a:solidFill>
          <a:ln w="12700">
            <a:solidFill>
              <a:srgbClr val="E76F51"/>
            </a:solidFill>
            <a:prstDash val="solid"/>
          </a:ln>
        </p:spPr>
      </p:sp>
      <p:sp>
        <p:nvSpPr>
          <p:cNvPr id="21" name="Text 18"/>
          <p:cNvSpPr/>
          <p:nvPr/>
        </p:nvSpPr>
        <p:spPr>
          <a:xfrm>
            <a:off x="457200" y="6510528"/>
            <a:ext cx="438912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50" dirty="0">
                <a:solidFill>
                  <a:srgbClr val="5F6C72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Β1.1 Επιμόρφωση ΤΠΕ • 7η Συνεδρία</a:t>
            </a:r>
            <a:endParaRPr lang="en-US" sz="850" dirty="0"/>
          </a:p>
        </p:txBody>
      </p:sp>
      <p:sp>
        <p:nvSpPr>
          <p:cNvPr id="22" name="Text 19"/>
          <p:cNvSpPr/>
          <p:nvPr/>
        </p:nvSpPr>
        <p:spPr>
          <a:xfrm>
            <a:off x="11228832" y="6446520"/>
            <a:ext cx="502920" cy="256032"/>
          </a:xfrm>
          <a:prstGeom prst="rect">
            <a:avLst/>
          </a:prstGeom>
          <a:solidFill>
            <a:srgbClr val="176D73"/>
          </a:solidFill>
          <a:ln/>
        </p:spPr>
        <p:txBody>
          <a:bodyPr wrap="square" lIns="254" tIns="254" rIns="254" bIns="254" rtlCol="0" anchor="ctr"/>
          <a:lstStyle/>
          <a:p>
            <a:pPr algn="ctr" indent="0" marL="0">
              <a:buNone/>
            </a:pPr>
            <a:r>
              <a:rPr lang="en-US" sz="95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01</a:t>
            </a:r>
            <a:endParaRPr lang="en-US" sz="95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7F4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02920" y="347472"/>
            <a:ext cx="7498080" cy="47548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2700" b="1" dirty="0">
                <a:solidFill>
                  <a:srgbClr val="183B56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Πολυτροπικά ψηφιακά τεχνουργήματα</a:t>
            </a:r>
            <a:endParaRPr lang="en-US" sz="2700" dirty="0"/>
          </a:p>
        </p:txBody>
      </p:sp>
      <p:sp>
        <p:nvSpPr>
          <p:cNvPr id="3" name="Text 1"/>
          <p:cNvSpPr/>
          <p:nvPr/>
        </p:nvSpPr>
        <p:spPr>
          <a:xfrm>
            <a:off x="521208" y="841248"/>
            <a:ext cx="813816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dirty="0">
                <a:solidFill>
                  <a:srgbClr val="176D73"/>
                </a:solidFill>
              </a:rPr>
              <a:t>Εικόνα, αφίσα, κόμικ, βίντεο, ήχος, χάρτης, e-book</a:t>
            </a:r>
            <a:endParaRPr lang="en-US" sz="1100" dirty="0"/>
          </a:p>
        </p:txBody>
      </p:sp>
      <p:sp>
        <p:nvSpPr>
          <p:cNvPr id="4" name="Shape 2"/>
          <p:cNvSpPr/>
          <p:nvPr/>
        </p:nvSpPr>
        <p:spPr>
          <a:xfrm>
            <a:off x="502920" y="1133856"/>
            <a:ext cx="914400" cy="0"/>
          </a:xfrm>
          <a:prstGeom prst="line">
            <a:avLst/>
          </a:prstGeom>
          <a:noFill/>
          <a:ln w="38100">
            <a:solidFill>
              <a:srgbClr val="E76F51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777240" y="1325880"/>
            <a:ext cx="54864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700" b="1" dirty="0">
                <a:solidFill>
                  <a:srgbClr val="183B56"/>
                </a:solidFill>
              </a:rPr>
              <a:t>Τρεις κατευθύνσεις διδακτικής αναπλαισίωσης</a:t>
            </a:r>
            <a:endParaRPr lang="en-US" sz="1700" dirty="0"/>
          </a:p>
        </p:txBody>
      </p:sp>
      <p:sp>
        <p:nvSpPr>
          <p:cNvPr id="6" name="Shape 4"/>
          <p:cNvSpPr/>
          <p:nvPr/>
        </p:nvSpPr>
        <p:spPr>
          <a:xfrm>
            <a:off x="777240" y="1965960"/>
            <a:ext cx="1804416" cy="960120"/>
          </a:xfrm>
          <a:prstGeom prst="roundRect">
            <a:avLst>
              <a:gd name="adj" fmla="val 7619"/>
            </a:avLst>
          </a:prstGeom>
          <a:solidFill>
            <a:srgbClr val="176D73"/>
          </a:solidFill>
          <a:ln w="12700">
            <a:solidFill>
              <a:srgbClr val="176D73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850392" y="2075688"/>
            <a:ext cx="1658112" cy="740664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algn="ctr" indent="0" marL="0">
              <a:buNone/>
            </a:pPr>
            <a:r>
              <a:rPr lang="en-US" sz="1220" b="1" dirty="0">
                <a:solidFill>
                  <a:srgbClr val="FFFFFF"/>
                </a:solidFill>
              </a:rPr>
              <a:t>ως παιδαγωγικά</a:t>
            </a:r>
            <a:endParaRPr lang="en-US" sz="1220" dirty="0"/>
          </a:p>
          <a:p>
            <a:pPr algn="ctr" indent="0" marL="0">
              <a:buNone/>
            </a:pPr>
            <a:r>
              <a:rPr lang="en-US" sz="1220" b="1" dirty="0">
                <a:solidFill>
                  <a:srgbClr val="FFFFFF"/>
                </a:solidFill>
              </a:rPr>
              <a:t>εργαλεία</a:t>
            </a:r>
            <a:endParaRPr lang="en-US" sz="1220" dirty="0"/>
          </a:p>
        </p:txBody>
      </p:sp>
      <p:sp>
        <p:nvSpPr>
          <p:cNvPr id="8" name="Shape 6"/>
          <p:cNvSpPr/>
          <p:nvPr/>
        </p:nvSpPr>
        <p:spPr>
          <a:xfrm>
            <a:off x="2709672" y="1965960"/>
            <a:ext cx="1804416" cy="960120"/>
          </a:xfrm>
          <a:prstGeom prst="roundRect">
            <a:avLst>
              <a:gd name="adj" fmla="val 7619"/>
            </a:avLst>
          </a:prstGeom>
          <a:solidFill>
            <a:srgbClr val="E76F51"/>
          </a:solidFill>
          <a:ln w="12700">
            <a:solidFill>
              <a:srgbClr val="E76F51"/>
            </a:solidFill>
            <a:prstDash val="solid"/>
          </a:ln>
        </p:spPr>
      </p:sp>
      <p:sp>
        <p:nvSpPr>
          <p:cNvPr id="9" name="Text 7"/>
          <p:cNvSpPr/>
          <p:nvPr/>
        </p:nvSpPr>
        <p:spPr>
          <a:xfrm>
            <a:off x="2782824" y="2075688"/>
            <a:ext cx="1658112" cy="740664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algn="ctr" indent="0" marL="0">
              <a:buNone/>
            </a:pPr>
            <a:r>
              <a:rPr lang="en-US" sz="1220" b="1" dirty="0">
                <a:solidFill>
                  <a:srgbClr val="FFFFFF"/>
                </a:solidFill>
              </a:rPr>
              <a:t>ως νέα</a:t>
            </a:r>
            <a:endParaRPr lang="en-US" sz="1220" dirty="0"/>
          </a:p>
          <a:p>
            <a:pPr algn="ctr" indent="0" marL="0">
              <a:buNone/>
            </a:pPr>
            <a:r>
              <a:rPr lang="en-US" sz="1220" b="1" dirty="0">
                <a:solidFill>
                  <a:srgbClr val="FFFFFF"/>
                </a:solidFill>
              </a:rPr>
              <a:t>κειμενικά είδη</a:t>
            </a:r>
            <a:endParaRPr lang="en-US" sz="1220" dirty="0"/>
          </a:p>
        </p:txBody>
      </p:sp>
      <p:sp>
        <p:nvSpPr>
          <p:cNvPr id="10" name="Shape 8"/>
          <p:cNvSpPr/>
          <p:nvPr/>
        </p:nvSpPr>
        <p:spPr>
          <a:xfrm>
            <a:off x="4642104" y="1965960"/>
            <a:ext cx="1804416" cy="960120"/>
          </a:xfrm>
          <a:prstGeom prst="roundRect">
            <a:avLst>
              <a:gd name="adj" fmla="val 7619"/>
            </a:avLst>
          </a:prstGeom>
          <a:solidFill>
            <a:srgbClr val="E9C46A"/>
          </a:solidFill>
          <a:ln w="12700">
            <a:solidFill>
              <a:srgbClr val="E9C46A"/>
            </a:solidFill>
            <a:prstDash val="solid"/>
          </a:ln>
        </p:spPr>
      </p:sp>
      <p:sp>
        <p:nvSpPr>
          <p:cNvPr id="11" name="Text 9"/>
          <p:cNvSpPr/>
          <p:nvPr/>
        </p:nvSpPr>
        <p:spPr>
          <a:xfrm>
            <a:off x="4715256" y="2075688"/>
            <a:ext cx="1658112" cy="740664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algn="ctr" indent="0" marL="0">
              <a:buNone/>
            </a:pPr>
            <a:r>
              <a:rPr lang="en-US" sz="1220" b="1" dirty="0">
                <a:solidFill>
                  <a:srgbClr val="183B56"/>
                </a:solidFill>
              </a:rPr>
              <a:t>ως αντικείμενα</a:t>
            </a:r>
            <a:endParaRPr lang="en-US" sz="1220" dirty="0"/>
          </a:p>
          <a:p>
            <a:pPr algn="ctr" indent="0" marL="0">
              <a:buNone/>
            </a:pPr>
            <a:r>
              <a:rPr lang="en-US" sz="1220" b="1" dirty="0">
                <a:solidFill>
                  <a:srgbClr val="183B56"/>
                </a:solidFill>
              </a:rPr>
              <a:t>κριτικής ανάγνωσης</a:t>
            </a:r>
            <a:endParaRPr lang="en-US" sz="1220" dirty="0"/>
          </a:p>
        </p:txBody>
      </p:sp>
      <p:sp>
        <p:nvSpPr>
          <p:cNvPr id="12" name="Text 10"/>
          <p:cNvSpPr/>
          <p:nvPr/>
        </p:nvSpPr>
        <p:spPr>
          <a:xfrm>
            <a:off x="822960" y="3429000"/>
            <a:ext cx="5440680" cy="1737360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t">
            <a:normAutofit/>
          </a:bodyPr>
          <a:lstStyle/>
          <a:p>
            <a:r>
              <a:rPr lang="en-US" sz="1450" dirty="0">
                <a:solidFill>
                  <a:srgbClr val="1F2937"/>
                </a:solidFill>
              </a:rPr>
              <a:t>Δεν αρκεί η παραγωγή ενός όμορφου προϊόντος.</a:t>
            </a:r>
            <a:endParaRPr lang="en-US" sz="1450" dirty="0"/>
          </a:p>
          <a:p>
            <a:r>
              <a:rPr lang="en-US" sz="1450" dirty="0">
                <a:solidFill>
                  <a:srgbClr val="1F2937"/>
                </a:solidFill>
              </a:rPr>
              <a:t>Οι μαθητές χρειάζεται να σκεφτούν ύφος, σκοπό, κοινό, μέσα και περιορισμούς.</a:t>
            </a:r>
            <a:endParaRPr lang="en-US" sz="1450" dirty="0"/>
          </a:p>
          <a:p>
            <a:r>
              <a:rPr lang="en-US" sz="1450" dirty="0">
                <a:solidFill>
                  <a:srgbClr val="1F2937"/>
                </a:solidFill>
              </a:rPr>
              <a:t>Η ΤΝ ενισχύει τις δυνατότητες δημιουργίας αλλά απαιτεί κριτική επεξεργασία των αποτελεσμάτων.</a:t>
            </a:r>
            <a:endParaRPr lang="en-US" sz="1450" dirty="0"/>
          </a:p>
        </p:txBody>
      </p:sp>
      <p:sp>
        <p:nvSpPr>
          <p:cNvPr id="13" name="Shape 11"/>
          <p:cNvSpPr/>
          <p:nvPr/>
        </p:nvSpPr>
        <p:spPr>
          <a:xfrm>
            <a:off x="7296912" y="1261872"/>
            <a:ext cx="3602736" cy="4837176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prstDash val="solid"/>
          </a:ln>
          <a:effectLst>
            <a:outerShdw sx="100000" sy="100000" kx="0" ky="0" algn="bl" rotWithShape="0" blurRad="25400" dist="12700" dir="2700000">
              <a:srgbClr val="000000">
                <a:alpha val="12000"/>
              </a:srgbClr>
            </a:outerShdw>
          </a:effectLst>
        </p:spPr>
      </p:sp>
      <p:pic>
        <p:nvPicPr>
          <p:cNvPr id="14" name="Image 0" descr="/mnt/data/b1_slide_assets/page_33.png">    </p:cNvPr>
          <p:cNvPicPr>
            <a:picLocks noChangeAspect="1"/>
          </p:cNvPicPr>
          <p:nvPr/>
        </p:nvPicPr>
        <p:blipFill>
          <a:blip r:embed="rId1"/>
          <a:srcRect l="1933" r="1933" t="0" b="0"/>
          <a:stretch/>
        </p:blipFill>
        <p:spPr>
          <a:xfrm>
            <a:off x="7315200" y="1280160"/>
            <a:ext cx="3566160" cy="4800600"/>
          </a:xfrm>
          <a:prstGeom prst="rect">
            <a:avLst/>
          </a:prstGeom>
        </p:spPr>
      </p:pic>
      <p:sp>
        <p:nvSpPr>
          <p:cNvPr id="15" name="Text 12"/>
          <p:cNvSpPr/>
          <p:nvPr/>
        </p:nvSpPr>
        <p:spPr>
          <a:xfrm>
            <a:off x="7315200" y="6126480"/>
            <a:ext cx="356616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750" dirty="0">
                <a:solidFill>
                  <a:srgbClr val="5F6C72"/>
                </a:solidFill>
              </a:rPr>
              <a:t>Ψηφιακά εργαλεία συνεργασίας και επικοινωνίας</a:t>
            </a:r>
            <a:endParaRPr lang="en-US" sz="750" dirty="0"/>
          </a:p>
        </p:txBody>
      </p:sp>
      <p:sp>
        <p:nvSpPr>
          <p:cNvPr id="16" name="Text 13"/>
          <p:cNvSpPr/>
          <p:nvPr/>
        </p:nvSpPr>
        <p:spPr>
          <a:xfrm>
            <a:off x="457200" y="6510528"/>
            <a:ext cx="438912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50" dirty="0">
                <a:solidFill>
                  <a:srgbClr val="5F6C72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Β1.1 Επιμόρφωση ΤΠΕ • 7η Συνεδρία</a:t>
            </a:r>
            <a:endParaRPr lang="en-US" sz="850" dirty="0"/>
          </a:p>
        </p:txBody>
      </p:sp>
      <p:sp>
        <p:nvSpPr>
          <p:cNvPr id="17" name="Text 14"/>
          <p:cNvSpPr/>
          <p:nvPr/>
        </p:nvSpPr>
        <p:spPr>
          <a:xfrm>
            <a:off x="11228832" y="6446520"/>
            <a:ext cx="502920" cy="256032"/>
          </a:xfrm>
          <a:prstGeom prst="rect">
            <a:avLst/>
          </a:prstGeom>
          <a:solidFill>
            <a:srgbClr val="176D73"/>
          </a:solidFill>
          <a:ln/>
        </p:spPr>
        <p:txBody>
          <a:bodyPr wrap="square" lIns="254" tIns="254" rIns="254" bIns="254" rtlCol="0" anchor="ctr"/>
          <a:lstStyle/>
          <a:p>
            <a:pPr algn="ctr" indent="0" marL="0">
              <a:buNone/>
            </a:pPr>
            <a:r>
              <a:rPr lang="en-US" sz="95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10</a:t>
            </a:r>
            <a:endParaRPr lang="en-US" sz="95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7F4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02920" y="347472"/>
            <a:ext cx="7498080" cy="47548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2700" b="1" dirty="0">
                <a:solidFill>
                  <a:srgbClr val="183B56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Ψηφιακή αφήγηση</a:t>
            </a:r>
            <a:endParaRPr lang="en-US" sz="2700" dirty="0"/>
          </a:p>
        </p:txBody>
      </p:sp>
      <p:sp>
        <p:nvSpPr>
          <p:cNvPr id="3" name="Text 1"/>
          <p:cNvSpPr/>
          <p:nvPr/>
        </p:nvSpPr>
        <p:spPr>
          <a:xfrm>
            <a:off x="521208" y="841248"/>
            <a:ext cx="813816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dirty="0">
                <a:solidFill>
                  <a:srgbClr val="176D73"/>
                </a:solidFill>
              </a:rPr>
              <a:t>Μια ιστορία με εικόνα, ήχο, κίνηση και φωνή</a:t>
            </a:r>
            <a:endParaRPr lang="en-US" sz="1100" dirty="0"/>
          </a:p>
        </p:txBody>
      </p:sp>
      <p:sp>
        <p:nvSpPr>
          <p:cNvPr id="4" name="Shape 2"/>
          <p:cNvSpPr/>
          <p:nvPr/>
        </p:nvSpPr>
        <p:spPr>
          <a:xfrm>
            <a:off x="502920" y="1133856"/>
            <a:ext cx="914400" cy="0"/>
          </a:xfrm>
          <a:prstGeom prst="line">
            <a:avLst/>
          </a:prstGeom>
          <a:noFill/>
          <a:ln w="38100">
            <a:solidFill>
              <a:srgbClr val="E76F51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777240" y="1417320"/>
            <a:ext cx="5760720" cy="2331720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t">
            <a:normAutofit/>
          </a:bodyPr>
          <a:lstStyle/>
          <a:p>
            <a:r>
              <a:rPr lang="en-US" sz="1520" dirty="0">
                <a:solidFill>
                  <a:srgbClr val="1F2937"/>
                </a:solidFill>
              </a:rPr>
              <a:t>Ο εκπαιδευτικός μπορεί να την αξιοποιήσει για εισαγωγή, πρόκληση ενδιαφέροντος ή παρουσίαση πληροφορίας.</a:t>
            </a:r>
            <a:endParaRPr lang="en-US" sz="1520" dirty="0"/>
          </a:p>
          <a:p>
            <a:r>
              <a:rPr lang="en-US" sz="1520" dirty="0">
                <a:solidFill>
                  <a:srgbClr val="1F2937"/>
                </a:solidFill>
              </a:rPr>
              <a:t>Οι μαθητές εμπλέκονται σε σχεδιασμό, δημιουργία, παρουσίαση και αξιολόγηση.</a:t>
            </a:r>
            <a:endParaRPr lang="en-US" sz="1520" dirty="0"/>
          </a:p>
          <a:p>
            <a:r>
              <a:rPr lang="en-US" sz="1520" dirty="0">
                <a:solidFill>
                  <a:srgbClr val="1F2937"/>
                </a:solidFill>
              </a:rPr>
              <a:t>Καλλιεργούνται ερευνητικές, συγγραφικές, τεχνολογικές, συνεργατικές και επικοινωνιακές δεξιότητες.</a:t>
            </a:r>
            <a:endParaRPr lang="en-US" sz="1520" dirty="0"/>
          </a:p>
        </p:txBody>
      </p:sp>
      <p:sp>
        <p:nvSpPr>
          <p:cNvPr id="6" name="Text 4"/>
          <p:cNvSpPr/>
          <p:nvPr/>
        </p:nvSpPr>
        <p:spPr>
          <a:xfrm>
            <a:off x="822960" y="4224528"/>
            <a:ext cx="22860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500" b="1" dirty="0">
                <a:solidFill>
                  <a:srgbClr val="176D73"/>
                </a:solidFill>
              </a:rPr>
              <a:t>Στοιχεία σχεδιασμού</a:t>
            </a:r>
            <a:endParaRPr lang="en-US" sz="1500" dirty="0"/>
          </a:p>
        </p:txBody>
      </p:sp>
      <p:sp>
        <p:nvSpPr>
          <p:cNvPr id="7" name="Shape 5"/>
          <p:cNvSpPr/>
          <p:nvPr/>
        </p:nvSpPr>
        <p:spPr>
          <a:xfrm>
            <a:off x="822960" y="4617720"/>
            <a:ext cx="1229868" cy="749808"/>
          </a:xfrm>
          <a:prstGeom prst="roundRect">
            <a:avLst>
              <a:gd name="adj" fmla="val 9756"/>
            </a:avLst>
          </a:prstGeom>
          <a:solidFill>
            <a:srgbClr val="176D73"/>
          </a:solidFill>
          <a:ln w="12700">
            <a:solidFill>
              <a:srgbClr val="176D73"/>
            </a:solidFill>
            <a:prstDash val="solid"/>
          </a:ln>
        </p:spPr>
      </p:sp>
      <p:sp>
        <p:nvSpPr>
          <p:cNvPr id="8" name="Text 6"/>
          <p:cNvSpPr/>
          <p:nvPr/>
        </p:nvSpPr>
        <p:spPr>
          <a:xfrm>
            <a:off x="896112" y="4727448"/>
            <a:ext cx="1083564" cy="53035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algn="ctr" indent="0" marL="0">
              <a:buNone/>
            </a:pPr>
            <a:r>
              <a:rPr lang="en-US" sz="1220" b="1" dirty="0">
                <a:solidFill>
                  <a:srgbClr val="FFFFFF"/>
                </a:solidFill>
              </a:rPr>
              <a:t>οπτική</a:t>
            </a:r>
            <a:endParaRPr lang="en-US" sz="1220" dirty="0"/>
          </a:p>
          <a:p>
            <a:pPr algn="ctr" indent="0" marL="0">
              <a:buNone/>
            </a:pPr>
            <a:r>
              <a:rPr lang="en-US" sz="1220" b="1" dirty="0">
                <a:solidFill>
                  <a:srgbClr val="FFFFFF"/>
                </a:solidFill>
              </a:rPr>
              <a:t>αφηγητή</a:t>
            </a:r>
            <a:endParaRPr lang="en-US" sz="1220" dirty="0"/>
          </a:p>
        </p:txBody>
      </p:sp>
      <p:sp>
        <p:nvSpPr>
          <p:cNvPr id="9" name="Shape 7"/>
          <p:cNvSpPr/>
          <p:nvPr/>
        </p:nvSpPr>
        <p:spPr>
          <a:xfrm>
            <a:off x="2180844" y="4617720"/>
            <a:ext cx="1229868" cy="749808"/>
          </a:xfrm>
          <a:prstGeom prst="roundRect">
            <a:avLst>
              <a:gd name="adj" fmla="val 9756"/>
            </a:avLst>
          </a:prstGeom>
          <a:solidFill>
            <a:srgbClr val="E76F51"/>
          </a:solidFill>
          <a:ln w="12700">
            <a:solidFill>
              <a:srgbClr val="E76F51"/>
            </a:solidFill>
            <a:prstDash val="solid"/>
          </a:ln>
        </p:spPr>
      </p:sp>
      <p:sp>
        <p:nvSpPr>
          <p:cNvPr id="10" name="Text 8"/>
          <p:cNvSpPr/>
          <p:nvPr/>
        </p:nvSpPr>
        <p:spPr>
          <a:xfrm>
            <a:off x="2253996" y="4727448"/>
            <a:ext cx="1083564" cy="53035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algn="ctr" indent="0" marL="0">
              <a:buNone/>
            </a:pPr>
            <a:r>
              <a:rPr lang="en-US" sz="1220" b="1" dirty="0">
                <a:solidFill>
                  <a:srgbClr val="FFFFFF"/>
                </a:solidFill>
              </a:rPr>
              <a:t>θέμα</a:t>
            </a:r>
            <a:endParaRPr lang="en-US" sz="1220" dirty="0"/>
          </a:p>
        </p:txBody>
      </p:sp>
      <p:sp>
        <p:nvSpPr>
          <p:cNvPr id="11" name="Shape 9"/>
          <p:cNvSpPr/>
          <p:nvPr/>
        </p:nvSpPr>
        <p:spPr>
          <a:xfrm>
            <a:off x="3538728" y="4617720"/>
            <a:ext cx="1229868" cy="749808"/>
          </a:xfrm>
          <a:prstGeom prst="roundRect">
            <a:avLst>
              <a:gd name="adj" fmla="val 9756"/>
            </a:avLst>
          </a:prstGeom>
          <a:solidFill>
            <a:srgbClr val="E9C46A"/>
          </a:solidFill>
          <a:ln w="12700">
            <a:solidFill>
              <a:srgbClr val="E9C46A"/>
            </a:solidFill>
            <a:prstDash val="solid"/>
          </a:ln>
        </p:spPr>
      </p:sp>
      <p:sp>
        <p:nvSpPr>
          <p:cNvPr id="12" name="Text 10"/>
          <p:cNvSpPr/>
          <p:nvPr/>
        </p:nvSpPr>
        <p:spPr>
          <a:xfrm>
            <a:off x="3611880" y="4727448"/>
            <a:ext cx="1083564" cy="53035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algn="ctr" indent="0" marL="0">
              <a:buNone/>
            </a:pPr>
            <a:r>
              <a:rPr lang="en-US" sz="1220" b="1" dirty="0">
                <a:solidFill>
                  <a:srgbClr val="183B56"/>
                </a:solidFill>
              </a:rPr>
              <a:t>συναίσθημα</a:t>
            </a:r>
            <a:endParaRPr lang="en-US" sz="1220" dirty="0"/>
          </a:p>
        </p:txBody>
      </p:sp>
      <p:sp>
        <p:nvSpPr>
          <p:cNvPr id="13" name="Shape 11"/>
          <p:cNvSpPr/>
          <p:nvPr/>
        </p:nvSpPr>
        <p:spPr>
          <a:xfrm>
            <a:off x="4896612" y="4617720"/>
            <a:ext cx="1229868" cy="749808"/>
          </a:xfrm>
          <a:prstGeom prst="roundRect">
            <a:avLst>
              <a:gd name="adj" fmla="val 9756"/>
            </a:avLst>
          </a:prstGeom>
          <a:solidFill>
            <a:srgbClr val="183B56"/>
          </a:solidFill>
          <a:ln w="12700">
            <a:solidFill>
              <a:srgbClr val="183B56"/>
            </a:solidFill>
            <a:prstDash val="solid"/>
          </a:ln>
        </p:spPr>
      </p:sp>
      <p:sp>
        <p:nvSpPr>
          <p:cNvPr id="14" name="Text 12"/>
          <p:cNvSpPr/>
          <p:nvPr/>
        </p:nvSpPr>
        <p:spPr>
          <a:xfrm>
            <a:off x="4969764" y="4727448"/>
            <a:ext cx="1083564" cy="53035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algn="ctr" indent="0" marL="0">
              <a:buNone/>
            </a:pPr>
            <a:r>
              <a:rPr lang="en-US" sz="1220" b="1" dirty="0">
                <a:solidFill>
                  <a:srgbClr val="FFFFFF"/>
                </a:solidFill>
              </a:rPr>
              <a:t>οικονομία</a:t>
            </a:r>
            <a:endParaRPr lang="en-US" sz="1220" dirty="0"/>
          </a:p>
          <a:p>
            <a:pPr algn="ctr" indent="0" marL="0">
              <a:buNone/>
            </a:pPr>
            <a:r>
              <a:rPr lang="en-US" sz="1220" b="1" dirty="0">
                <a:solidFill>
                  <a:srgbClr val="FFFFFF"/>
                </a:solidFill>
              </a:rPr>
              <a:t>αφήγησης</a:t>
            </a:r>
            <a:endParaRPr lang="en-US" sz="1220" dirty="0"/>
          </a:p>
        </p:txBody>
      </p:sp>
      <p:sp>
        <p:nvSpPr>
          <p:cNvPr id="15" name="Shape 13"/>
          <p:cNvSpPr/>
          <p:nvPr/>
        </p:nvSpPr>
        <p:spPr>
          <a:xfrm>
            <a:off x="7296912" y="1307592"/>
            <a:ext cx="3694176" cy="4425696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prstDash val="solid"/>
          </a:ln>
          <a:effectLst>
            <a:outerShdw sx="100000" sy="100000" kx="0" ky="0" algn="bl" rotWithShape="0" blurRad="25400" dist="12700" dir="2700000">
              <a:srgbClr val="000000">
                <a:alpha val="12000"/>
              </a:srgbClr>
            </a:outerShdw>
          </a:effectLst>
        </p:spPr>
      </p:sp>
      <p:pic>
        <p:nvPicPr>
          <p:cNvPr id="16" name="Image 0" descr="/mnt/data/b1_slide_assets/page_16.png">    </p:cNvPr>
          <p:cNvPicPr>
            <a:picLocks noChangeAspect="1"/>
          </p:cNvPicPr>
          <p:nvPr/>
        </p:nvPicPr>
        <p:blipFill>
          <a:blip r:embed="rId1"/>
          <a:srcRect l="0" r="0" t="3636" b="3636"/>
          <a:stretch/>
        </p:blipFill>
        <p:spPr>
          <a:xfrm>
            <a:off x="7315200" y="1325880"/>
            <a:ext cx="3657600" cy="4389120"/>
          </a:xfrm>
          <a:prstGeom prst="rect">
            <a:avLst/>
          </a:prstGeom>
        </p:spPr>
      </p:pic>
      <p:sp>
        <p:nvSpPr>
          <p:cNvPr id="17" name="Text 14"/>
          <p:cNvSpPr/>
          <p:nvPr/>
        </p:nvSpPr>
        <p:spPr>
          <a:xfrm>
            <a:off x="7315200" y="5760720"/>
            <a:ext cx="365760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750" dirty="0">
                <a:solidFill>
                  <a:srgbClr val="5F6C72"/>
                </a:solidFill>
              </a:rPr>
              <a:t>Παράδειγμα διαδραστικής παρουσίασης / αφήγησης</a:t>
            </a:r>
            <a:endParaRPr lang="en-US" sz="750" dirty="0"/>
          </a:p>
        </p:txBody>
      </p:sp>
      <p:sp>
        <p:nvSpPr>
          <p:cNvPr id="18" name="Text 15"/>
          <p:cNvSpPr/>
          <p:nvPr/>
        </p:nvSpPr>
        <p:spPr>
          <a:xfrm>
            <a:off x="457200" y="6510528"/>
            <a:ext cx="438912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50" dirty="0">
                <a:solidFill>
                  <a:srgbClr val="5F6C72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Β1.1 Επιμόρφωση ΤΠΕ • 7η Συνεδρία</a:t>
            </a:r>
            <a:endParaRPr lang="en-US" sz="850" dirty="0"/>
          </a:p>
        </p:txBody>
      </p:sp>
      <p:sp>
        <p:nvSpPr>
          <p:cNvPr id="19" name="Text 16"/>
          <p:cNvSpPr/>
          <p:nvPr/>
        </p:nvSpPr>
        <p:spPr>
          <a:xfrm>
            <a:off x="11228832" y="6446520"/>
            <a:ext cx="502920" cy="256032"/>
          </a:xfrm>
          <a:prstGeom prst="rect">
            <a:avLst/>
          </a:prstGeom>
          <a:solidFill>
            <a:srgbClr val="176D73"/>
          </a:solidFill>
          <a:ln/>
        </p:spPr>
        <p:txBody>
          <a:bodyPr wrap="square" lIns="254" tIns="254" rIns="254" bIns="254" rtlCol="0" anchor="ctr"/>
          <a:lstStyle/>
          <a:p>
            <a:pPr algn="ctr" indent="0" marL="0">
              <a:buNone/>
            </a:pPr>
            <a:r>
              <a:rPr lang="en-US" sz="95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11</a:t>
            </a:r>
            <a:endParaRPr lang="en-US" sz="95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7F4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02920" y="347472"/>
            <a:ext cx="7498080" cy="47548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2700" b="1" dirty="0">
                <a:solidFill>
                  <a:srgbClr val="183B56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Εννοιολογικοί χάρτες</a:t>
            </a:r>
            <a:endParaRPr lang="en-US" sz="2700" dirty="0"/>
          </a:p>
        </p:txBody>
      </p:sp>
      <p:sp>
        <p:nvSpPr>
          <p:cNvPr id="3" name="Text 1"/>
          <p:cNvSpPr/>
          <p:nvPr/>
        </p:nvSpPr>
        <p:spPr>
          <a:xfrm>
            <a:off x="521208" y="841248"/>
            <a:ext cx="813816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dirty="0">
                <a:solidFill>
                  <a:srgbClr val="176D73"/>
                </a:solidFill>
              </a:rPr>
              <a:t>Οργάνωση, σύνδεση και διαπραγμάτευση νοήματος</a:t>
            </a:r>
            <a:endParaRPr lang="en-US" sz="1100" dirty="0"/>
          </a:p>
        </p:txBody>
      </p:sp>
      <p:sp>
        <p:nvSpPr>
          <p:cNvPr id="4" name="Shape 2"/>
          <p:cNvSpPr/>
          <p:nvPr/>
        </p:nvSpPr>
        <p:spPr>
          <a:xfrm>
            <a:off x="502920" y="1133856"/>
            <a:ext cx="914400" cy="0"/>
          </a:xfrm>
          <a:prstGeom prst="line">
            <a:avLst/>
          </a:prstGeom>
          <a:noFill/>
          <a:ln w="38100">
            <a:solidFill>
              <a:srgbClr val="E76F51"/>
            </a:solidFill>
            <a:prstDash val="solid"/>
          </a:ln>
        </p:spPr>
      </p:sp>
      <p:sp>
        <p:nvSpPr>
          <p:cNvPr id="5" name="Shape 3"/>
          <p:cNvSpPr/>
          <p:nvPr/>
        </p:nvSpPr>
        <p:spPr>
          <a:xfrm>
            <a:off x="621792" y="1216152"/>
            <a:ext cx="3099816" cy="4471416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prstDash val="solid"/>
          </a:ln>
          <a:effectLst>
            <a:outerShdw sx="100000" sy="100000" kx="0" ky="0" algn="bl" rotWithShape="0" blurRad="25400" dist="12700" dir="2700000">
              <a:srgbClr val="000000">
                <a:alpha val="12000"/>
              </a:srgbClr>
            </a:outerShdw>
          </a:effectLst>
        </p:spPr>
      </p:sp>
      <p:pic>
        <p:nvPicPr>
          <p:cNvPr id="6" name="Image 0" descr="/mnt/data/b1_slide_assets/page_24.png">    </p:cNvPr>
          <p:cNvPicPr>
            <a:picLocks noChangeAspect="1"/>
          </p:cNvPicPr>
          <p:nvPr/>
        </p:nvPicPr>
        <p:blipFill>
          <a:blip r:embed="rId1"/>
          <a:srcRect l="5306" r="5306" t="0" b="0"/>
          <a:stretch/>
        </p:blipFill>
        <p:spPr>
          <a:xfrm>
            <a:off x="640080" y="1234440"/>
            <a:ext cx="3063240" cy="4434840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640080" y="5715000"/>
            <a:ext cx="306324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750" dirty="0">
                <a:solidFill>
                  <a:srgbClr val="5F6C72"/>
                </a:solidFill>
              </a:rPr>
              <a:t>Παράδειγμα χάρτη για σύνθετες λέξεις</a:t>
            </a:r>
            <a:endParaRPr lang="en-US" sz="750" dirty="0"/>
          </a:p>
        </p:txBody>
      </p:sp>
      <p:sp>
        <p:nvSpPr>
          <p:cNvPr id="8" name="Shape 5"/>
          <p:cNvSpPr/>
          <p:nvPr/>
        </p:nvSpPr>
        <p:spPr>
          <a:xfrm>
            <a:off x="4005072" y="1216152"/>
            <a:ext cx="3099816" cy="4471416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prstDash val="solid"/>
          </a:ln>
          <a:effectLst>
            <a:outerShdw sx="100000" sy="100000" kx="0" ky="0" algn="bl" rotWithShape="0" blurRad="25400" dist="12700" dir="2700000">
              <a:srgbClr val="000000">
                <a:alpha val="12000"/>
              </a:srgbClr>
            </a:outerShdw>
          </a:effectLst>
        </p:spPr>
      </p:sp>
      <p:pic>
        <p:nvPicPr>
          <p:cNvPr id="9" name="Image 1" descr="/mnt/data/b1_slide_assets/page_25.png">    </p:cNvPr>
          <p:cNvPicPr>
            <a:picLocks noChangeAspect="1"/>
          </p:cNvPicPr>
          <p:nvPr/>
        </p:nvPicPr>
        <p:blipFill>
          <a:blip r:embed="rId2"/>
          <a:srcRect l="5306" r="5306" t="0" b="0"/>
          <a:stretch/>
        </p:blipFill>
        <p:spPr>
          <a:xfrm>
            <a:off x="4023360" y="1234440"/>
            <a:ext cx="3063240" cy="4434840"/>
          </a:xfrm>
          <a:prstGeom prst="rect">
            <a:avLst/>
          </a:prstGeom>
        </p:spPr>
      </p:pic>
      <p:sp>
        <p:nvSpPr>
          <p:cNvPr id="10" name="Text 6"/>
          <p:cNvSpPr/>
          <p:nvPr/>
        </p:nvSpPr>
        <p:spPr>
          <a:xfrm>
            <a:off x="4023360" y="5715000"/>
            <a:ext cx="306324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750" dirty="0">
                <a:solidFill>
                  <a:srgbClr val="5F6C72"/>
                </a:solidFill>
              </a:rPr>
              <a:t>Κόμβοι, σύνδεσμοι, ιεραρχία</a:t>
            </a:r>
            <a:endParaRPr lang="en-US" sz="750" dirty="0"/>
          </a:p>
        </p:txBody>
      </p:sp>
      <p:sp>
        <p:nvSpPr>
          <p:cNvPr id="11" name="Text 7"/>
          <p:cNvSpPr/>
          <p:nvPr/>
        </p:nvSpPr>
        <p:spPr>
          <a:xfrm>
            <a:off x="7543800" y="1417320"/>
            <a:ext cx="2743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183B56"/>
                </a:solidFill>
              </a:rPr>
              <a:t>Διδακτική αξία</a:t>
            </a:r>
            <a:endParaRPr lang="en-US" sz="1600" dirty="0"/>
          </a:p>
        </p:txBody>
      </p:sp>
      <p:sp>
        <p:nvSpPr>
          <p:cNvPr id="12" name="Text 8"/>
          <p:cNvSpPr/>
          <p:nvPr/>
        </p:nvSpPr>
        <p:spPr>
          <a:xfrm>
            <a:off x="7543800" y="1874520"/>
            <a:ext cx="3200400" cy="2331720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t">
            <a:normAutofit/>
          </a:bodyPr>
          <a:lstStyle/>
          <a:p>
            <a:r>
              <a:rPr lang="en-US" sz="1370" dirty="0">
                <a:solidFill>
                  <a:srgbClr val="1F2937"/>
                </a:solidFill>
              </a:rPr>
              <a:t>ενεργητική μάθηση</a:t>
            </a:r>
            <a:endParaRPr lang="en-US" sz="1370" dirty="0"/>
          </a:p>
          <a:p>
            <a:r>
              <a:rPr lang="en-US" sz="1370" dirty="0">
                <a:solidFill>
                  <a:srgbClr val="1F2937"/>
                </a:solidFill>
              </a:rPr>
              <a:t>δημιουργική και κριτική σκέψη</a:t>
            </a:r>
            <a:endParaRPr lang="en-US" sz="1370" dirty="0"/>
          </a:p>
          <a:p>
            <a:r>
              <a:rPr lang="en-US" sz="1370" dirty="0">
                <a:solidFill>
                  <a:srgbClr val="1F2937"/>
                </a:solidFill>
              </a:rPr>
              <a:t>μεταγνώση</a:t>
            </a:r>
            <a:endParaRPr lang="en-US" sz="1370" dirty="0"/>
          </a:p>
          <a:p>
            <a:r>
              <a:rPr lang="en-US" sz="1370" dirty="0">
                <a:solidFill>
                  <a:srgbClr val="1F2937"/>
                </a:solidFill>
              </a:rPr>
              <a:t>ομαδοσυνεργατική διαπραγμάτευση</a:t>
            </a:r>
            <a:endParaRPr lang="en-US" sz="1370" dirty="0"/>
          </a:p>
          <a:p>
            <a:r>
              <a:rPr lang="en-US" sz="1370" dirty="0">
                <a:solidFill>
                  <a:srgbClr val="1F2937"/>
                </a:solidFill>
              </a:rPr>
              <a:t>διάγνωση πρότερων γνώσεων</a:t>
            </a:r>
            <a:endParaRPr lang="en-US" sz="1370" dirty="0"/>
          </a:p>
        </p:txBody>
      </p:sp>
      <p:sp>
        <p:nvSpPr>
          <p:cNvPr id="13" name="Shape 9"/>
          <p:cNvSpPr/>
          <p:nvPr/>
        </p:nvSpPr>
        <p:spPr>
          <a:xfrm>
            <a:off x="7498080" y="4709160"/>
            <a:ext cx="3246120" cy="777240"/>
          </a:xfrm>
          <a:prstGeom prst="rect">
            <a:avLst/>
          </a:prstGeom>
          <a:solidFill>
            <a:srgbClr val="E8F3F2"/>
          </a:solidFill>
          <a:ln w="12700">
            <a:solidFill>
              <a:srgbClr val="E8F3F2"/>
            </a:solidFill>
            <a:prstDash val="solid"/>
          </a:ln>
        </p:spPr>
      </p:sp>
      <p:sp>
        <p:nvSpPr>
          <p:cNvPr id="14" name="Text 10"/>
          <p:cNvSpPr/>
          <p:nvPr/>
        </p:nvSpPr>
        <p:spPr>
          <a:xfrm>
            <a:off x="7726680" y="4892040"/>
            <a:ext cx="2788920" cy="41148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algn="ctr" indent="0" marL="0">
              <a:buNone/>
            </a:pPr>
            <a:r>
              <a:rPr lang="en-US" sz="2000" b="1" dirty="0">
                <a:solidFill>
                  <a:srgbClr val="176D73"/>
                </a:solidFill>
              </a:rPr>
              <a:t>Δεν υπάρχει ένας μόνο «σωστός» εννοιολογικός χάρτης.</a:t>
            </a:r>
            <a:endParaRPr lang="en-US" sz="2000" dirty="0"/>
          </a:p>
        </p:txBody>
      </p:sp>
      <p:sp>
        <p:nvSpPr>
          <p:cNvPr id="15" name="Text 11"/>
          <p:cNvSpPr/>
          <p:nvPr/>
        </p:nvSpPr>
        <p:spPr>
          <a:xfrm>
            <a:off x="457200" y="6510528"/>
            <a:ext cx="438912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50" dirty="0">
                <a:solidFill>
                  <a:srgbClr val="5F6C72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Β1.1 Επιμόρφωση ΤΠΕ • 7η Συνεδρία</a:t>
            </a:r>
            <a:endParaRPr lang="en-US" sz="850" dirty="0"/>
          </a:p>
        </p:txBody>
      </p:sp>
      <p:sp>
        <p:nvSpPr>
          <p:cNvPr id="16" name="Text 12"/>
          <p:cNvSpPr/>
          <p:nvPr/>
        </p:nvSpPr>
        <p:spPr>
          <a:xfrm>
            <a:off x="11228832" y="6446520"/>
            <a:ext cx="502920" cy="256032"/>
          </a:xfrm>
          <a:prstGeom prst="rect">
            <a:avLst/>
          </a:prstGeom>
          <a:solidFill>
            <a:srgbClr val="176D73"/>
          </a:solidFill>
          <a:ln/>
        </p:spPr>
        <p:txBody>
          <a:bodyPr wrap="square" lIns="254" tIns="254" rIns="254" bIns="254" rtlCol="0" anchor="ctr"/>
          <a:lstStyle/>
          <a:p>
            <a:pPr algn="ctr" indent="0" marL="0">
              <a:buNone/>
            </a:pPr>
            <a:r>
              <a:rPr lang="en-US" sz="95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12</a:t>
            </a:r>
            <a:endParaRPr lang="en-US" sz="95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7F4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02920" y="347472"/>
            <a:ext cx="7498080" cy="47548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2700" b="1" dirty="0">
                <a:solidFill>
                  <a:srgbClr val="183B56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Πώς χτίζεται ένας εννοιολογικός χάρτης</a:t>
            </a:r>
            <a:endParaRPr lang="en-US" sz="2700" dirty="0"/>
          </a:p>
        </p:txBody>
      </p:sp>
      <p:sp>
        <p:nvSpPr>
          <p:cNvPr id="3" name="Text 1"/>
          <p:cNvSpPr/>
          <p:nvPr/>
        </p:nvSpPr>
        <p:spPr>
          <a:xfrm>
            <a:off x="521208" y="841248"/>
            <a:ext cx="813816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dirty="0">
                <a:solidFill>
                  <a:srgbClr val="176D73"/>
                </a:solidFill>
              </a:rPr>
              <a:t>Από το ερώτημα εστίασης στην αναθεώρηση</a:t>
            </a:r>
            <a:endParaRPr lang="en-US" sz="1100" dirty="0"/>
          </a:p>
        </p:txBody>
      </p:sp>
      <p:sp>
        <p:nvSpPr>
          <p:cNvPr id="4" name="Shape 2"/>
          <p:cNvSpPr/>
          <p:nvPr/>
        </p:nvSpPr>
        <p:spPr>
          <a:xfrm>
            <a:off x="502920" y="1133856"/>
            <a:ext cx="914400" cy="0"/>
          </a:xfrm>
          <a:prstGeom prst="line">
            <a:avLst/>
          </a:prstGeom>
          <a:noFill/>
          <a:ln w="38100">
            <a:solidFill>
              <a:srgbClr val="E76F51"/>
            </a:solidFill>
            <a:prstDash val="solid"/>
          </a:ln>
        </p:spPr>
      </p:sp>
      <p:sp>
        <p:nvSpPr>
          <p:cNvPr id="5" name="Shape 3"/>
          <p:cNvSpPr/>
          <p:nvPr/>
        </p:nvSpPr>
        <p:spPr>
          <a:xfrm>
            <a:off x="7525512" y="1216152"/>
            <a:ext cx="3099816" cy="4517136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prstDash val="solid"/>
          </a:ln>
          <a:effectLst>
            <a:outerShdw sx="100000" sy="100000" kx="0" ky="0" algn="bl" rotWithShape="0" blurRad="25400" dist="12700" dir="2700000">
              <a:srgbClr val="000000">
                <a:alpha val="12000"/>
              </a:srgbClr>
            </a:outerShdw>
          </a:effectLst>
        </p:spPr>
      </p:sp>
      <p:pic>
        <p:nvPicPr>
          <p:cNvPr id="6" name="Image 0" descr="/mnt/data/b1_slide_assets/page_26.png">    </p:cNvPr>
          <p:cNvPicPr>
            <a:picLocks noChangeAspect="1"/>
          </p:cNvPicPr>
          <p:nvPr/>
        </p:nvPicPr>
        <p:blipFill>
          <a:blip r:embed="rId1"/>
          <a:srcRect l="5762" r="5762" t="0" b="0"/>
          <a:stretch/>
        </p:blipFill>
        <p:spPr>
          <a:xfrm>
            <a:off x="7543800" y="1234440"/>
            <a:ext cx="3063240" cy="4480560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7543800" y="5760720"/>
            <a:ext cx="306324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750" dirty="0">
                <a:solidFill>
                  <a:srgbClr val="5F6C72"/>
                </a:solidFill>
              </a:rPr>
              <a:t>Χάρτης για τους εννοιολογικούς χάρτες</a:t>
            </a:r>
            <a:endParaRPr lang="en-US" sz="750" dirty="0"/>
          </a:p>
        </p:txBody>
      </p:sp>
      <p:sp>
        <p:nvSpPr>
          <p:cNvPr id="8" name="Shape 5"/>
          <p:cNvSpPr/>
          <p:nvPr/>
        </p:nvSpPr>
        <p:spPr>
          <a:xfrm>
            <a:off x="731520" y="1417320"/>
            <a:ext cx="2743200" cy="475488"/>
          </a:xfrm>
          <a:prstGeom prst="roundRect">
            <a:avLst>
              <a:gd name="adj" fmla="val 15385"/>
            </a:avLst>
          </a:prstGeom>
          <a:solidFill>
            <a:srgbClr val="E8F3F2"/>
          </a:solidFill>
          <a:ln w="12700">
            <a:solidFill>
              <a:srgbClr val="FFFFFF"/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859536" y="1527048"/>
            <a:ext cx="2487168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250" b="1" dirty="0">
                <a:solidFill>
                  <a:srgbClr val="183B56"/>
                </a:solidFill>
              </a:rPr>
              <a:t>1. Κομβικό ερώτημα</a:t>
            </a:r>
            <a:endParaRPr lang="en-US" sz="1250" dirty="0"/>
          </a:p>
        </p:txBody>
      </p:sp>
      <p:sp>
        <p:nvSpPr>
          <p:cNvPr id="10" name="Shape 7"/>
          <p:cNvSpPr/>
          <p:nvPr/>
        </p:nvSpPr>
        <p:spPr>
          <a:xfrm>
            <a:off x="3886200" y="1417320"/>
            <a:ext cx="2743200" cy="475488"/>
          </a:xfrm>
          <a:prstGeom prst="roundRect">
            <a:avLst>
              <a:gd name="adj" fmla="val 15385"/>
            </a:avLst>
          </a:prstGeom>
          <a:solidFill>
            <a:srgbClr val="FFF1E9"/>
          </a:solidFill>
          <a:ln w="12700">
            <a:solidFill>
              <a:srgbClr val="FFFFFF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4014216" y="1527048"/>
            <a:ext cx="2487168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250" b="1" dirty="0">
                <a:solidFill>
                  <a:srgbClr val="183B56"/>
                </a:solidFill>
              </a:rPr>
              <a:t>2. Έννοιες-κλειδιά</a:t>
            </a:r>
            <a:endParaRPr lang="en-US" sz="1250" dirty="0"/>
          </a:p>
        </p:txBody>
      </p:sp>
      <p:sp>
        <p:nvSpPr>
          <p:cNvPr id="12" name="Shape 9"/>
          <p:cNvSpPr/>
          <p:nvPr/>
        </p:nvSpPr>
        <p:spPr>
          <a:xfrm>
            <a:off x="731520" y="2167128"/>
            <a:ext cx="2743200" cy="475488"/>
          </a:xfrm>
          <a:prstGeom prst="roundRect">
            <a:avLst>
              <a:gd name="adj" fmla="val 15385"/>
            </a:avLst>
          </a:prstGeom>
          <a:solidFill>
            <a:srgbClr val="E8F3F2"/>
          </a:solidFill>
          <a:ln w="12700">
            <a:solidFill>
              <a:srgbClr val="FFFFFF"/>
            </a:solidFill>
            <a:prstDash val="solid"/>
          </a:ln>
        </p:spPr>
      </p:sp>
      <p:sp>
        <p:nvSpPr>
          <p:cNvPr id="13" name="Text 10"/>
          <p:cNvSpPr/>
          <p:nvPr/>
        </p:nvSpPr>
        <p:spPr>
          <a:xfrm>
            <a:off x="859536" y="2276856"/>
            <a:ext cx="2487168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250" b="1" dirty="0">
                <a:solidFill>
                  <a:srgbClr val="183B56"/>
                </a:solidFill>
              </a:rPr>
              <a:t>3. Οργάνωση και ιεράρχηση</a:t>
            </a:r>
            <a:endParaRPr lang="en-US" sz="1250" dirty="0"/>
          </a:p>
        </p:txBody>
      </p:sp>
      <p:sp>
        <p:nvSpPr>
          <p:cNvPr id="14" name="Shape 11"/>
          <p:cNvSpPr/>
          <p:nvPr/>
        </p:nvSpPr>
        <p:spPr>
          <a:xfrm>
            <a:off x="3886200" y="2167128"/>
            <a:ext cx="2743200" cy="475488"/>
          </a:xfrm>
          <a:prstGeom prst="roundRect">
            <a:avLst>
              <a:gd name="adj" fmla="val 15385"/>
            </a:avLst>
          </a:prstGeom>
          <a:solidFill>
            <a:srgbClr val="FFF1E9"/>
          </a:solidFill>
          <a:ln w="12700">
            <a:solidFill>
              <a:srgbClr val="FFFFFF"/>
            </a:solidFill>
            <a:prstDash val="solid"/>
          </a:ln>
        </p:spPr>
      </p:sp>
      <p:sp>
        <p:nvSpPr>
          <p:cNvPr id="15" name="Text 12"/>
          <p:cNvSpPr/>
          <p:nvPr/>
        </p:nvSpPr>
        <p:spPr>
          <a:xfrm>
            <a:off x="4014216" y="2276856"/>
            <a:ext cx="2487168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250" b="1" dirty="0">
                <a:solidFill>
                  <a:srgbClr val="183B56"/>
                </a:solidFill>
              </a:rPr>
              <a:t>4. Σύνδεση εννοιών</a:t>
            </a:r>
            <a:endParaRPr lang="en-US" sz="1250" dirty="0"/>
          </a:p>
        </p:txBody>
      </p:sp>
      <p:sp>
        <p:nvSpPr>
          <p:cNvPr id="16" name="Shape 13"/>
          <p:cNvSpPr/>
          <p:nvPr/>
        </p:nvSpPr>
        <p:spPr>
          <a:xfrm>
            <a:off x="731520" y="2916936"/>
            <a:ext cx="2743200" cy="475488"/>
          </a:xfrm>
          <a:prstGeom prst="roundRect">
            <a:avLst>
              <a:gd name="adj" fmla="val 15385"/>
            </a:avLst>
          </a:prstGeom>
          <a:solidFill>
            <a:srgbClr val="E8F3F2"/>
          </a:solidFill>
          <a:ln w="12700">
            <a:solidFill>
              <a:srgbClr val="FFFFFF"/>
            </a:solidFill>
            <a:prstDash val="solid"/>
          </a:ln>
        </p:spPr>
      </p:sp>
      <p:sp>
        <p:nvSpPr>
          <p:cNvPr id="17" name="Text 14"/>
          <p:cNvSpPr/>
          <p:nvPr/>
        </p:nvSpPr>
        <p:spPr>
          <a:xfrm>
            <a:off x="859536" y="3026664"/>
            <a:ext cx="2487168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250" b="1" dirty="0">
                <a:solidFill>
                  <a:srgbClr val="183B56"/>
                </a:solidFill>
              </a:rPr>
              <a:t>5. Σύνθετες συνδέσεις</a:t>
            </a:r>
            <a:endParaRPr lang="en-US" sz="1250" dirty="0"/>
          </a:p>
        </p:txBody>
      </p:sp>
      <p:sp>
        <p:nvSpPr>
          <p:cNvPr id="18" name="Shape 15"/>
          <p:cNvSpPr/>
          <p:nvPr/>
        </p:nvSpPr>
        <p:spPr>
          <a:xfrm>
            <a:off x="3886200" y="2916936"/>
            <a:ext cx="2743200" cy="475488"/>
          </a:xfrm>
          <a:prstGeom prst="roundRect">
            <a:avLst>
              <a:gd name="adj" fmla="val 15385"/>
            </a:avLst>
          </a:prstGeom>
          <a:solidFill>
            <a:srgbClr val="FFF1E9"/>
          </a:solidFill>
          <a:ln w="12700">
            <a:solidFill>
              <a:srgbClr val="FFFFFF"/>
            </a:solidFill>
            <a:prstDash val="solid"/>
          </a:ln>
        </p:spPr>
      </p:sp>
      <p:sp>
        <p:nvSpPr>
          <p:cNvPr id="19" name="Text 16"/>
          <p:cNvSpPr/>
          <p:nvPr/>
        </p:nvSpPr>
        <p:spPr>
          <a:xfrm>
            <a:off x="4014216" y="3026664"/>
            <a:ext cx="2487168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250" b="1" dirty="0">
                <a:solidFill>
                  <a:srgbClr val="183B56"/>
                </a:solidFill>
              </a:rPr>
              <a:t>6. Αναθεώρηση</a:t>
            </a:r>
            <a:endParaRPr lang="en-US" sz="1250" dirty="0"/>
          </a:p>
        </p:txBody>
      </p:sp>
      <p:sp>
        <p:nvSpPr>
          <p:cNvPr id="20" name="Shape 17"/>
          <p:cNvSpPr/>
          <p:nvPr/>
        </p:nvSpPr>
        <p:spPr>
          <a:xfrm>
            <a:off x="731520" y="3666744"/>
            <a:ext cx="2743200" cy="475488"/>
          </a:xfrm>
          <a:prstGeom prst="roundRect">
            <a:avLst>
              <a:gd name="adj" fmla="val 15385"/>
            </a:avLst>
          </a:prstGeom>
          <a:solidFill>
            <a:srgbClr val="E8F3F2"/>
          </a:solidFill>
          <a:ln w="12700">
            <a:solidFill>
              <a:srgbClr val="FFFFFF"/>
            </a:solidFill>
            <a:prstDash val="solid"/>
          </a:ln>
        </p:spPr>
      </p:sp>
      <p:sp>
        <p:nvSpPr>
          <p:cNvPr id="21" name="Text 18"/>
          <p:cNvSpPr/>
          <p:nvPr/>
        </p:nvSpPr>
        <p:spPr>
          <a:xfrm>
            <a:off x="859536" y="3776472"/>
            <a:ext cx="2487168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250" b="1" dirty="0">
                <a:solidFill>
                  <a:srgbClr val="183B56"/>
                </a:solidFill>
              </a:rPr>
              <a:t>7. Παραδείγματα</a:t>
            </a:r>
            <a:endParaRPr lang="en-US" sz="1250" dirty="0"/>
          </a:p>
        </p:txBody>
      </p:sp>
      <p:sp>
        <p:nvSpPr>
          <p:cNvPr id="22" name="Shape 19"/>
          <p:cNvSpPr/>
          <p:nvPr/>
        </p:nvSpPr>
        <p:spPr>
          <a:xfrm>
            <a:off x="3886200" y="3666744"/>
            <a:ext cx="2743200" cy="475488"/>
          </a:xfrm>
          <a:prstGeom prst="roundRect">
            <a:avLst>
              <a:gd name="adj" fmla="val 15385"/>
            </a:avLst>
          </a:prstGeom>
          <a:solidFill>
            <a:srgbClr val="FFF1E9"/>
          </a:solidFill>
          <a:ln w="12700">
            <a:solidFill>
              <a:srgbClr val="FFFFFF"/>
            </a:solidFill>
            <a:prstDash val="solid"/>
          </a:ln>
        </p:spPr>
      </p:sp>
      <p:sp>
        <p:nvSpPr>
          <p:cNvPr id="23" name="Text 20"/>
          <p:cNvSpPr/>
          <p:nvPr/>
        </p:nvSpPr>
        <p:spPr>
          <a:xfrm>
            <a:off x="4014216" y="3776472"/>
            <a:ext cx="2487168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250" b="1" dirty="0">
                <a:solidFill>
                  <a:srgbClr val="183B56"/>
                </a:solidFill>
              </a:rPr>
              <a:t>8. Αξιολόγηση</a:t>
            </a:r>
            <a:endParaRPr lang="en-US" sz="1250" dirty="0"/>
          </a:p>
        </p:txBody>
      </p:sp>
      <p:sp>
        <p:nvSpPr>
          <p:cNvPr id="24" name="Shape 21"/>
          <p:cNvSpPr/>
          <p:nvPr/>
        </p:nvSpPr>
        <p:spPr>
          <a:xfrm>
            <a:off x="777240" y="4892040"/>
            <a:ext cx="5897880" cy="868680"/>
          </a:xfrm>
          <a:prstGeom prst="rect">
            <a:avLst/>
          </a:prstGeom>
          <a:solidFill>
            <a:srgbClr val="E8F3F2"/>
          </a:solidFill>
          <a:ln w="12700">
            <a:solidFill>
              <a:srgbClr val="E8F3F2"/>
            </a:solidFill>
            <a:prstDash val="solid"/>
          </a:ln>
        </p:spPr>
      </p:sp>
      <p:sp>
        <p:nvSpPr>
          <p:cNvPr id="25" name="Text 22"/>
          <p:cNvSpPr/>
          <p:nvPr/>
        </p:nvSpPr>
        <p:spPr>
          <a:xfrm>
            <a:off x="1005840" y="5074920"/>
            <a:ext cx="5440680" cy="50292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algn="ctr" indent="0" marL="0">
              <a:buNone/>
            </a:pPr>
            <a:r>
              <a:rPr lang="en-US" sz="2000" b="1" dirty="0">
                <a:solidFill>
                  <a:srgbClr val="176D73"/>
                </a:solidFill>
              </a:rPr>
              <a:t>Η αξία του χάρτη βρίσκεται στην αιτιολόγηση των συνδέσεων, όχι στο αισθητικό αποτέλεσμα.</a:t>
            </a:r>
            <a:endParaRPr lang="en-US" sz="2000" dirty="0"/>
          </a:p>
        </p:txBody>
      </p:sp>
      <p:sp>
        <p:nvSpPr>
          <p:cNvPr id="26" name="Text 23"/>
          <p:cNvSpPr/>
          <p:nvPr/>
        </p:nvSpPr>
        <p:spPr>
          <a:xfrm>
            <a:off x="457200" y="6510528"/>
            <a:ext cx="438912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50" dirty="0">
                <a:solidFill>
                  <a:srgbClr val="5F6C72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Β1.1 Επιμόρφωση ΤΠΕ • 7η Συνεδρία</a:t>
            </a:r>
            <a:endParaRPr lang="en-US" sz="850" dirty="0"/>
          </a:p>
        </p:txBody>
      </p:sp>
      <p:sp>
        <p:nvSpPr>
          <p:cNvPr id="27" name="Text 24"/>
          <p:cNvSpPr/>
          <p:nvPr/>
        </p:nvSpPr>
        <p:spPr>
          <a:xfrm>
            <a:off x="11228832" y="6446520"/>
            <a:ext cx="502920" cy="256032"/>
          </a:xfrm>
          <a:prstGeom prst="rect">
            <a:avLst/>
          </a:prstGeom>
          <a:solidFill>
            <a:srgbClr val="176D73"/>
          </a:solidFill>
          <a:ln/>
        </p:spPr>
        <p:txBody>
          <a:bodyPr wrap="square" lIns="254" tIns="254" rIns="254" bIns="254" rtlCol="0" anchor="ctr"/>
          <a:lstStyle/>
          <a:p>
            <a:pPr algn="ctr" indent="0" marL="0">
              <a:buNone/>
            </a:pPr>
            <a:r>
              <a:rPr lang="en-US" sz="95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13</a:t>
            </a:r>
            <a:endParaRPr lang="en-US" sz="95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7F4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02920" y="347472"/>
            <a:ext cx="7498080" cy="47548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2700" b="1" dirty="0">
                <a:solidFill>
                  <a:srgbClr val="183B56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Τεχνητή Νοημοσύνη και παραγωγή λόγου</a:t>
            </a:r>
            <a:endParaRPr lang="en-US" sz="2700" dirty="0"/>
          </a:p>
        </p:txBody>
      </p:sp>
      <p:sp>
        <p:nvSpPr>
          <p:cNvPr id="3" name="Text 1"/>
          <p:cNvSpPr/>
          <p:nvPr/>
        </p:nvSpPr>
        <p:spPr>
          <a:xfrm>
            <a:off x="521208" y="841248"/>
            <a:ext cx="813816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dirty="0">
                <a:solidFill>
                  <a:srgbClr val="176D73"/>
                </a:solidFill>
              </a:rPr>
              <a:t>Νέες δυνατότητες, νέα ανάγκη για κριτικό γραμματισμό</a:t>
            </a:r>
            <a:endParaRPr lang="en-US" sz="1100" dirty="0"/>
          </a:p>
        </p:txBody>
      </p:sp>
      <p:sp>
        <p:nvSpPr>
          <p:cNvPr id="4" name="Shape 2"/>
          <p:cNvSpPr/>
          <p:nvPr/>
        </p:nvSpPr>
        <p:spPr>
          <a:xfrm>
            <a:off x="502920" y="1133856"/>
            <a:ext cx="914400" cy="0"/>
          </a:xfrm>
          <a:prstGeom prst="line">
            <a:avLst/>
          </a:prstGeom>
          <a:noFill/>
          <a:ln w="38100">
            <a:solidFill>
              <a:srgbClr val="E76F51"/>
            </a:solidFill>
            <a:prstDash val="solid"/>
          </a:ln>
        </p:spPr>
      </p:sp>
      <p:sp>
        <p:nvSpPr>
          <p:cNvPr id="5" name="Shape 3"/>
          <p:cNvSpPr/>
          <p:nvPr/>
        </p:nvSpPr>
        <p:spPr>
          <a:xfrm>
            <a:off x="667512" y="1307592"/>
            <a:ext cx="3694176" cy="4837176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prstDash val="solid"/>
          </a:ln>
          <a:effectLst>
            <a:outerShdw sx="100000" sy="100000" kx="0" ky="0" algn="bl" rotWithShape="0" blurRad="25400" dist="12700" dir="2700000">
              <a:srgbClr val="000000">
                <a:alpha val="12000"/>
              </a:srgbClr>
            </a:outerShdw>
          </a:effectLst>
        </p:spPr>
      </p:sp>
      <p:pic>
        <p:nvPicPr>
          <p:cNvPr id="6" name="Image 0" descr="/mnt/data/b1_slide_assets/page_30.png">    </p:cNvPr>
          <p:cNvPicPr>
            <a:picLocks noChangeAspect="1"/>
          </p:cNvPicPr>
          <p:nvPr/>
        </p:nvPicPr>
        <p:blipFill>
          <a:blip r:embed="rId1"/>
          <a:srcRect l="700" r="700" t="0" b="0"/>
          <a:stretch/>
        </p:blipFill>
        <p:spPr>
          <a:xfrm>
            <a:off x="685800" y="1325880"/>
            <a:ext cx="3657600" cy="4800600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685800" y="6172200"/>
            <a:ext cx="365760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750" dirty="0">
                <a:solidFill>
                  <a:srgbClr val="5F6C72"/>
                </a:solidFill>
              </a:rPr>
              <a:t>Παράδειγμα προτροπής και επανεπεξεργασίας</a:t>
            </a:r>
            <a:endParaRPr lang="en-US" sz="750" dirty="0"/>
          </a:p>
        </p:txBody>
      </p:sp>
      <p:sp>
        <p:nvSpPr>
          <p:cNvPr id="8" name="Text 5"/>
          <p:cNvSpPr/>
          <p:nvPr/>
        </p:nvSpPr>
        <p:spPr>
          <a:xfrm>
            <a:off x="4983480" y="1417320"/>
            <a:ext cx="2743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183B56"/>
                </a:solidFill>
              </a:rPr>
              <a:t>Πεδία αξιοποίησης</a:t>
            </a:r>
            <a:endParaRPr lang="en-US" sz="1600" dirty="0"/>
          </a:p>
        </p:txBody>
      </p:sp>
      <p:sp>
        <p:nvSpPr>
          <p:cNvPr id="9" name="Shape 6"/>
          <p:cNvSpPr/>
          <p:nvPr/>
        </p:nvSpPr>
        <p:spPr>
          <a:xfrm>
            <a:off x="4983480" y="1920240"/>
            <a:ext cx="1332738" cy="960120"/>
          </a:xfrm>
          <a:prstGeom prst="roundRect">
            <a:avLst>
              <a:gd name="adj" fmla="val 7619"/>
            </a:avLst>
          </a:prstGeom>
          <a:solidFill>
            <a:srgbClr val="176D73"/>
          </a:solidFill>
          <a:ln w="12700">
            <a:solidFill>
              <a:srgbClr val="176D73"/>
            </a:solidFill>
            <a:prstDash val="solid"/>
          </a:ln>
        </p:spPr>
      </p:sp>
      <p:sp>
        <p:nvSpPr>
          <p:cNvPr id="10" name="Text 7"/>
          <p:cNvSpPr/>
          <p:nvPr/>
        </p:nvSpPr>
        <p:spPr>
          <a:xfrm>
            <a:off x="5056632" y="2029968"/>
            <a:ext cx="1186434" cy="740664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algn="ctr" indent="0" marL="0">
              <a:buNone/>
            </a:pPr>
            <a:r>
              <a:rPr lang="en-US" sz="1220" b="1" dirty="0">
                <a:solidFill>
                  <a:srgbClr val="FFFFFF"/>
                </a:solidFill>
              </a:rPr>
              <a:t>αναζήτηση</a:t>
            </a:r>
            <a:endParaRPr lang="en-US" sz="1220" dirty="0"/>
          </a:p>
          <a:p>
            <a:pPr algn="ctr" indent="0" marL="0">
              <a:buNone/>
            </a:pPr>
            <a:r>
              <a:rPr lang="en-US" sz="1220" b="1" dirty="0">
                <a:solidFill>
                  <a:srgbClr val="FFFFFF"/>
                </a:solidFill>
              </a:rPr>
              <a:t>πληροφορίας</a:t>
            </a:r>
            <a:endParaRPr lang="en-US" sz="1220" dirty="0"/>
          </a:p>
        </p:txBody>
      </p:sp>
      <p:sp>
        <p:nvSpPr>
          <p:cNvPr id="11" name="Shape 8"/>
          <p:cNvSpPr/>
          <p:nvPr/>
        </p:nvSpPr>
        <p:spPr>
          <a:xfrm>
            <a:off x="6444234" y="1920240"/>
            <a:ext cx="1332738" cy="960120"/>
          </a:xfrm>
          <a:prstGeom prst="roundRect">
            <a:avLst>
              <a:gd name="adj" fmla="val 7619"/>
            </a:avLst>
          </a:prstGeom>
          <a:solidFill>
            <a:srgbClr val="E76F51"/>
          </a:solidFill>
          <a:ln w="12700">
            <a:solidFill>
              <a:srgbClr val="E76F51"/>
            </a:solidFill>
            <a:prstDash val="solid"/>
          </a:ln>
        </p:spPr>
      </p:sp>
      <p:sp>
        <p:nvSpPr>
          <p:cNvPr id="12" name="Text 9"/>
          <p:cNvSpPr/>
          <p:nvPr/>
        </p:nvSpPr>
        <p:spPr>
          <a:xfrm>
            <a:off x="6517386" y="2029968"/>
            <a:ext cx="1186434" cy="740664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algn="ctr" indent="0" marL="0">
              <a:buNone/>
            </a:pPr>
            <a:r>
              <a:rPr lang="en-US" sz="1220" b="1" dirty="0">
                <a:solidFill>
                  <a:srgbClr val="FFFFFF"/>
                </a:solidFill>
              </a:rPr>
              <a:t>περίληψη</a:t>
            </a:r>
            <a:endParaRPr lang="en-US" sz="1220" dirty="0"/>
          </a:p>
        </p:txBody>
      </p:sp>
      <p:sp>
        <p:nvSpPr>
          <p:cNvPr id="13" name="Shape 10"/>
          <p:cNvSpPr/>
          <p:nvPr/>
        </p:nvSpPr>
        <p:spPr>
          <a:xfrm>
            <a:off x="7904988" y="1920240"/>
            <a:ext cx="1332738" cy="960120"/>
          </a:xfrm>
          <a:prstGeom prst="roundRect">
            <a:avLst>
              <a:gd name="adj" fmla="val 7619"/>
            </a:avLst>
          </a:prstGeom>
          <a:solidFill>
            <a:srgbClr val="E9C46A"/>
          </a:solidFill>
          <a:ln w="12700">
            <a:solidFill>
              <a:srgbClr val="E9C46A"/>
            </a:solidFill>
            <a:prstDash val="solid"/>
          </a:ln>
        </p:spPr>
      </p:sp>
      <p:sp>
        <p:nvSpPr>
          <p:cNvPr id="14" name="Text 11"/>
          <p:cNvSpPr/>
          <p:nvPr/>
        </p:nvSpPr>
        <p:spPr>
          <a:xfrm>
            <a:off x="7978140" y="2029968"/>
            <a:ext cx="1186434" cy="740664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algn="ctr" indent="0" marL="0">
              <a:buNone/>
            </a:pPr>
            <a:r>
              <a:rPr lang="en-US" sz="1220" b="1" dirty="0">
                <a:solidFill>
                  <a:srgbClr val="183B56"/>
                </a:solidFill>
              </a:rPr>
              <a:t>παραγωγή</a:t>
            </a:r>
            <a:endParaRPr lang="en-US" sz="1220" dirty="0"/>
          </a:p>
          <a:p>
            <a:pPr algn="ctr" indent="0" marL="0">
              <a:buNone/>
            </a:pPr>
            <a:r>
              <a:rPr lang="en-US" sz="1220" b="1" dirty="0">
                <a:solidFill>
                  <a:srgbClr val="183B56"/>
                </a:solidFill>
              </a:rPr>
              <a:t>κειμένου</a:t>
            </a:r>
            <a:endParaRPr lang="en-US" sz="1220" dirty="0"/>
          </a:p>
        </p:txBody>
      </p:sp>
      <p:sp>
        <p:nvSpPr>
          <p:cNvPr id="15" name="Shape 12"/>
          <p:cNvSpPr/>
          <p:nvPr/>
        </p:nvSpPr>
        <p:spPr>
          <a:xfrm>
            <a:off x="9365742" y="1920240"/>
            <a:ext cx="1332738" cy="960120"/>
          </a:xfrm>
          <a:prstGeom prst="roundRect">
            <a:avLst>
              <a:gd name="adj" fmla="val 7619"/>
            </a:avLst>
          </a:prstGeom>
          <a:solidFill>
            <a:srgbClr val="183B56"/>
          </a:solidFill>
          <a:ln w="12700">
            <a:solidFill>
              <a:srgbClr val="183B56"/>
            </a:solidFill>
            <a:prstDash val="solid"/>
          </a:ln>
        </p:spPr>
      </p:sp>
      <p:sp>
        <p:nvSpPr>
          <p:cNvPr id="16" name="Text 13"/>
          <p:cNvSpPr/>
          <p:nvPr/>
        </p:nvSpPr>
        <p:spPr>
          <a:xfrm>
            <a:off x="9438894" y="2029968"/>
            <a:ext cx="1186434" cy="740664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algn="ctr" indent="0" marL="0">
              <a:buNone/>
            </a:pPr>
            <a:r>
              <a:rPr lang="en-US" sz="1220" b="1" dirty="0">
                <a:solidFill>
                  <a:srgbClr val="FFFFFF"/>
                </a:solidFill>
              </a:rPr>
              <a:t>μετατροπή</a:t>
            </a:r>
            <a:endParaRPr lang="en-US" sz="1220" dirty="0"/>
          </a:p>
          <a:p>
            <a:pPr algn="ctr" indent="0" marL="0">
              <a:buNone/>
            </a:pPr>
            <a:r>
              <a:rPr lang="en-US" sz="1220" b="1" dirty="0">
                <a:solidFill>
                  <a:srgbClr val="FFFFFF"/>
                </a:solidFill>
              </a:rPr>
              <a:t>κειμένου σε εικόνα/ήχο/βίντεο</a:t>
            </a:r>
            <a:endParaRPr lang="en-US" sz="1220" dirty="0"/>
          </a:p>
        </p:txBody>
      </p:sp>
      <p:sp>
        <p:nvSpPr>
          <p:cNvPr id="17" name="Text 14"/>
          <p:cNvSpPr/>
          <p:nvPr/>
        </p:nvSpPr>
        <p:spPr>
          <a:xfrm>
            <a:off x="4983480" y="3383280"/>
            <a:ext cx="5257800" cy="1463040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t">
            <a:normAutofit/>
          </a:bodyPr>
          <a:lstStyle/>
          <a:p>
            <a:r>
              <a:rPr lang="en-US" sz="1470" dirty="0">
                <a:solidFill>
                  <a:srgbClr val="1F2937"/>
                </a:solidFill>
              </a:rPr>
              <a:t>Οι προτροπές/prompts αντιμετωπίζονται ως νέο είδος κειμένου.</a:t>
            </a:r>
            <a:endParaRPr lang="en-US" sz="1470" dirty="0"/>
          </a:p>
          <a:p>
            <a:r>
              <a:rPr lang="en-US" sz="1470" dirty="0">
                <a:solidFill>
                  <a:srgbClr val="1F2937"/>
                </a:solidFill>
              </a:rPr>
              <a:t>Οι απαντήσεις χρειάζονται έλεγχο, αναθεώρηση και παιδαγωγική πλαισίωση.</a:t>
            </a:r>
            <a:endParaRPr lang="en-US" sz="1470" dirty="0"/>
          </a:p>
          <a:p>
            <a:r>
              <a:rPr lang="en-US" sz="1470" dirty="0">
                <a:solidFill>
                  <a:srgbClr val="1F2937"/>
                </a:solidFill>
              </a:rPr>
              <a:t>Στόχος δεν είναι η αντιγραφή, αλλά η επεξεργασία και η κριτική αξιοποίηση.</a:t>
            </a:r>
            <a:endParaRPr lang="en-US" sz="1470" dirty="0"/>
          </a:p>
        </p:txBody>
      </p:sp>
      <p:sp>
        <p:nvSpPr>
          <p:cNvPr id="18" name="Shape 15"/>
          <p:cNvSpPr/>
          <p:nvPr/>
        </p:nvSpPr>
        <p:spPr>
          <a:xfrm>
            <a:off x="4983480" y="5212080"/>
            <a:ext cx="5257800" cy="685800"/>
          </a:xfrm>
          <a:prstGeom prst="rect">
            <a:avLst/>
          </a:prstGeom>
          <a:solidFill>
            <a:srgbClr val="E8F3F2"/>
          </a:solidFill>
          <a:ln w="12700">
            <a:solidFill>
              <a:srgbClr val="E8F3F2"/>
            </a:solidFill>
            <a:prstDash val="solid"/>
          </a:ln>
        </p:spPr>
      </p:sp>
      <p:sp>
        <p:nvSpPr>
          <p:cNvPr id="19" name="Text 16"/>
          <p:cNvSpPr/>
          <p:nvPr/>
        </p:nvSpPr>
        <p:spPr>
          <a:xfrm>
            <a:off x="5212080" y="5394960"/>
            <a:ext cx="4800600" cy="32004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algn="ctr" indent="0" marL="0">
              <a:buNone/>
            </a:pPr>
            <a:r>
              <a:rPr lang="en-US" sz="2000" b="1" dirty="0">
                <a:solidFill>
                  <a:srgbClr val="176D73"/>
                </a:solidFill>
              </a:rPr>
              <a:t>Η ΤΝ δεν καταργεί τη διδασκαλία της γραφής· την κάνει πιο επίκαιρη.</a:t>
            </a:r>
            <a:endParaRPr lang="en-US" sz="2000" dirty="0"/>
          </a:p>
        </p:txBody>
      </p:sp>
      <p:sp>
        <p:nvSpPr>
          <p:cNvPr id="20" name="Text 17"/>
          <p:cNvSpPr/>
          <p:nvPr/>
        </p:nvSpPr>
        <p:spPr>
          <a:xfrm>
            <a:off x="457200" y="6510528"/>
            <a:ext cx="438912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50" dirty="0">
                <a:solidFill>
                  <a:srgbClr val="5F6C72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Β1.1 Επιμόρφωση ΤΠΕ • 7η Συνεδρία</a:t>
            </a:r>
            <a:endParaRPr lang="en-US" sz="850" dirty="0"/>
          </a:p>
        </p:txBody>
      </p:sp>
      <p:sp>
        <p:nvSpPr>
          <p:cNvPr id="21" name="Text 18"/>
          <p:cNvSpPr/>
          <p:nvPr/>
        </p:nvSpPr>
        <p:spPr>
          <a:xfrm>
            <a:off x="11228832" y="6446520"/>
            <a:ext cx="502920" cy="256032"/>
          </a:xfrm>
          <a:prstGeom prst="rect">
            <a:avLst/>
          </a:prstGeom>
          <a:solidFill>
            <a:srgbClr val="176D73"/>
          </a:solidFill>
          <a:ln/>
        </p:spPr>
        <p:txBody>
          <a:bodyPr wrap="square" lIns="254" tIns="254" rIns="254" bIns="254" rtlCol="0" anchor="ctr"/>
          <a:lstStyle/>
          <a:p>
            <a:pPr algn="ctr" indent="0" marL="0">
              <a:buNone/>
            </a:pPr>
            <a:r>
              <a:rPr lang="en-US" sz="95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14</a:t>
            </a:r>
            <a:endParaRPr lang="en-US" sz="95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7F4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02920" y="347472"/>
            <a:ext cx="7498080" cy="47548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2700" b="1" dirty="0">
                <a:solidFill>
                  <a:srgbClr val="183B56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Ερωτήματα διδακτικού σχεδιασμού</a:t>
            </a:r>
            <a:endParaRPr lang="en-US" sz="2700" dirty="0"/>
          </a:p>
        </p:txBody>
      </p:sp>
      <p:sp>
        <p:nvSpPr>
          <p:cNvPr id="3" name="Text 1"/>
          <p:cNvSpPr/>
          <p:nvPr/>
        </p:nvSpPr>
        <p:spPr>
          <a:xfrm>
            <a:off x="521208" y="841248"/>
            <a:ext cx="813816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dirty="0">
                <a:solidFill>
                  <a:srgbClr val="176D73"/>
                </a:solidFill>
              </a:rPr>
              <a:t>Για να μη μένουμε στο εργαλείο αλλά στη μάθηση</a:t>
            </a:r>
            <a:endParaRPr lang="en-US" sz="1100" dirty="0"/>
          </a:p>
        </p:txBody>
      </p:sp>
      <p:sp>
        <p:nvSpPr>
          <p:cNvPr id="4" name="Shape 2"/>
          <p:cNvSpPr/>
          <p:nvPr/>
        </p:nvSpPr>
        <p:spPr>
          <a:xfrm>
            <a:off x="502920" y="1133856"/>
            <a:ext cx="914400" cy="0"/>
          </a:xfrm>
          <a:prstGeom prst="line">
            <a:avLst/>
          </a:prstGeom>
          <a:noFill/>
          <a:ln w="38100">
            <a:solidFill>
              <a:srgbClr val="E76F51"/>
            </a:solidFill>
            <a:prstDash val="solid"/>
          </a:ln>
        </p:spPr>
      </p:sp>
      <p:sp>
        <p:nvSpPr>
          <p:cNvPr id="5" name="Shape 3"/>
          <p:cNvSpPr/>
          <p:nvPr/>
        </p:nvSpPr>
        <p:spPr>
          <a:xfrm>
            <a:off x="731520" y="1417320"/>
            <a:ext cx="4846320" cy="987552"/>
          </a:xfrm>
          <a:prstGeom prst="roundRect">
            <a:avLst>
              <a:gd name="adj" fmla="val 9259"/>
            </a:avLst>
          </a:prstGeom>
          <a:solidFill>
            <a:srgbClr val="E8F3F2"/>
          </a:solidFill>
          <a:ln w="12700">
            <a:solidFill>
              <a:srgbClr val="FFFFFF"/>
            </a:solidFill>
            <a:prstDash val="solid"/>
          </a:ln>
          <a:effectLst>
            <a:outerShdw sx="100000" sy="100000" kx="0" ky="0" algn="bl" rotWithShape="0" blurRad="12700" dist="8890" dir="2700000">
              <a:srgbClr val="000000">
                <a:alpha val="8000"/>
              </a:srgbClr>
            </a:outerShdw>
          </a:effectLst>
        </p:spPr>
      </p:sp>
      <p:sp>
        <p:nvSpPr>
          <p:cNvPr id="6" name="Text 4"/>
          <p:cNvSpPr/>
          <p:nvPr/>
        </p:nvSpPr>
        <p:spPr>
          <a:xfrm>
            <a:off x="896112" y="1554480"/>
            <a:ext cx="448056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500" b="1" dirty="0">
                <a:solidFill>
                  <a:srgbClr val="176D73"/>
                </a:solidFill>
              </a:rPr>
              <a:t>Γιατί αυτό το εργαλείο;</a:t>
            </a:r>
            <a:endParaRPr lang="en-US" sz="1500" dirty="0"/>
          </a:p>
        </p:txBody>
      </p:sp>
      <p:sp>
        <p:nvSpPr>
          <p:cNvPr id="7" name="Text 5"/>
          <p:cNvSpPr/>
          <p:nvPr/>
        </p:nvSpPr>
        <p:spPr>
          <a:xfrm>
            <a:off x="896112" y="1874520"/>
            <a:ext cx="4480560" cy="347472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indent="0" marL="0">
              <a:buNone/>
            </a:pPr>
            <a:r>
              <a:rPr lang="en-US" sz="1230" dirty="0">
                <a:solidFill>
                  <a:srgbClr val="1F2937"/>
                </a:solidFill>
              </a:rPr>
              <a:t>Ποιο μαθησιακό πρόβλημα ή ανάγκη υπηρετεί;</a:t>
            </a:r>
            <a:endParaRPr lang="en-US" sz="1230" dirty="0"/>
          </a:p>
        </p:txBody>
      </p:sp>
      <p:sp>
        <p:nvSpPr>
          <p:cNvPr id="8" name="Shape 6"/>
          <p:cNvSpPr/>
          <p:nvPr/>
        </p:nvSpPr>
        <p:spPr>
          <a:xfrm>
            <a:off x="6126480" y="1417320"/>
            <a:ext cx="4846320" cy="987552"/>
          </a:xfrm>
          <a:prstGeom prst="roundRect">
            <a:avLst>
              <a:gd name="adj" fmla="val 9259"/>
            </a:avLst>
          </a:prstGeom>
          <a:solidFill>
            <a:srgbClr val="FFF1E9"/>
          </a:solidFill>
          <a:ln w="12700">
            <a:solidFill>
              <a:srgbClr val="FFFFFF"/>
            </a:solidFill>
            <a:prstDash val="solid"/>
          </a:ln>
          <a:effectLst>
            <a:outerShdw sx="100000" sy="100000" kx="0" ky="0" algn="bl" rotWithShape="0" blurRad="12700" dist="8890" dir="2700000">
              <a:srgbClr val="000000">
                <a:alpha val="8000"/>
              </a:srgbClr>
            </a:outerShdw>
          </a:effectLst>
        </p:spPr>
      </p:sp>
      <p:sp>
        <p:nvSpPr>
          <p:cNvPr id="9" name="Text 7"/>
          <p:cNvSpPr/>
          <p:nvPr/>
        </p:nvSpPr>
        <p:spPr>
          <a:xfrm>
            <a:off x="6291072" y="1554480"/>
            <a:ext cx="448056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500" b="1" dirty="0">
                <a:solidFill>
                  <a:srgbClr val="E76F51"/>
                </a:solidFill>
              </a:rPr>
              <a:t>Ποιος παράγει;</a:t>
            </a:r>
            <a:endParaRPr lang="en-US" sz="1500" dirty="0"/>
          </a:p>
        </p:txBody>
      </p:sp>
      <p:sp>
        <p:nvSpPr>
          <p:cNvPr id="10" name="Text 8"/>
          <p:cNvSpPr/>
          <p:nvPr/>
        </p:nvSpPr>
        <p:spPr>
          <a:xfrm>
            <a:off x="6291072" y="1874520"/>
            <a:ext cx="4480560" cy="347472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indent="0" marL="0">
              <a:buNone/>
            </a:pPr>
            <a:r>
              <a:rPr lang="en-US" sz="1230" dirty="0">
                <a:solidFill>
                  <a:srgbClr val="1F2937"/>
                </a:solidFill>
              </a:rPr>
              <a:t>Ο εκπαιδευτικός, οι μαθητές ή η ομάδα;</a:t>
            </a:r>
            <a:endParaRPr lang="en-US" sz="1230" dirty="0"/>
          </a:p>
        </p:txBody>
      </p:sp>
      <p:sp>
        <p:nvSpPr>
          <p:cNvPr id="11" name="Shape 9"/>
          <p:cNvSpPr/>
          <p:nvPr/>
        </p:nvSpPr>
        <p:spPr>
          <a:xfrm>
            <a:off x="731520" y="2743200"/>
            <a:ext cx="4846320" cy="987552"/>
          </a:xfrm>
          <a:prstGeom prst="roundRect">
            <a:avLst>
              <a:gd name="adj" fmla="val 9259"/>
            </a:avLst>
          </a:prstGeom>
          <a:solidFill>
            <a:srgbClr val="E8F3F2"/>
          </a:solidFill>
          <a:ln w="12700">
            <a:solidFill>
              <a:srgbClr val="FFFFFF"/>
            </a:solidFill>
            <a:prstDash val="solid"/>
          </a:ln>
          <a:effectLst>
            <a:outerShdw sx="100000" sy="100000" kx="0" ky="0" algn="bl" rotWithShape="0" blurRad="12700" dist="8890" dir="2700000">
              <a:srgbClr val="000000">
                <a:alpha val="8000"/>
              </a:srgbClr>
            </a:outerShdw>
          </a:effectLst>
        </p:spPr>
      </p:sp>
      <p:sp>
        <p:nvSpPr>
          <p:cNvPr id="12" name="Text 10"/>
          <p:cNvSpPr/>
          <p:nvPr/>
        </p:nvSpPr>
        <p:spPr>
          <a:xfrm>
            <a:off x="896112" y="2880360"/>
            <a:ext cx="448056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500" b="1" dirty="0">
                <a:solidFill>
                  <a:srgbClr val="176D73"/>
                </a:solidFill>
              </a:rPr>
              <a:t>Πώς συνεργάζονται;</a:t>
            </a:r>
            <a:endParaRPr lang="en-US" sz="1500" dirty="0"/>
          </a:p>
        </p:txBody>
      </p:sp>
      <p:sp>
        <p:nvSpPr>
          <p:cNvPr id="13" name="Text 11"/>
          <p:cNvSpPr/>
          <p:nvPr/>
        </p:nvSpPr>
        <p:spPr>
          <a:xfrm>
            <a:off x="896112" y="3200400"/>
            <a:ext cx="4480560" cy="347472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indent="0" marL="0">
              <a:buNone/>
            </a:pPr>
            <a:r>
              <a:rPr lang="en-US" sz="1230" dirty="0">
                <a:solidFill>
                  <a:srgbClr val="1F2937"/>
                </a:solidFill>
              </a:rPr>
              <a:t>Ρόλοι, δικαιώματα, ανατροφοδότηση, χρόνος.</a:t>
            </a:r>
            <a:endParaRPr lang="en-US" sz="1230" dirty="0"/>
          </a:p>
        </p:txBody>
      </p:sp>
      <p:sp>
        <p:nvSpPr>
          <p:cNvPr id="14" name="Shape 12"/>
          <p:cNvSpPr/>
          <p:nvPr/>
        </p:nvSpPr>
        <p:spPr>
          <a:xfrm>
            <a:off x="6126480" y="2743200"/>
            <a:ext cx="4846320" cy="987552"/>
          </a:xfrm>
          <a:prstGeom prst="roundRect">
            <a:avLst>
              <a:gd name="adj" fmla="val 9259"/>
            </a:avLst>
          </a:prstGeom>
          <a:solidFill>
            <a:srgbClr val="FFF1E9"/>
          </a:solidFill>
          <a:ln w="12700">
            <a:solidFill>
              <a:srgbClr val="FFFFFF"/>
            </a:solidFill>
            <a:prstDash val="solid"/>
          </a:ln>
          <a:effectLst>
            <a:outerShdw sx="100000" sy="100000" kx="0" ky="0" algn="bl" rotWithShape="0" blurRad="12700" dist="8890" dir="2700000">
              <a:srgbClr val="000000">
                <a:alpha val="8000"/>
              </a:srgbClr>
            </a:outerShdw>
          </a:effectLst>
        </p:spPr>
      </p:sp>
      <p:sp>
        <p:nvSpPr>
          <p:cNvPr id="15" name="Text 13"/>
          <p:cNvSpPr/>
          <p:nvPr/>
        </p:nvSpPr>
        <p:spPr>
          <a:xfrm>
            <a:off x="6291072" y="2880360"/>
            <a:ext cx="448056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500" b="1" dirty="0">
                <a:solidFill>
                  <a:srgbClr val="E76F51"/>
                </a:solidFill>
              </a:rPr>
              <a:t>Τι αξιολογείται;</a:t>
            </a:r>
            <a:endParaRPr lang="en-US" sz="1500" dirty="0"/>
          </a:p>
        </p:txBody>
      </p:sp>
      <p:sp>
        <p:nvSpPr>
          <p:cNvPr id="16" name="Text 14"/>
          <p:cNvSpPr/>
          <p:nvPr/>
        </p:nvSpPr>
        <p:spPr>
          <a:xfrm>
            <a:off x="6291072" y="3200400"/>
            <a:ext cx="4480560" cy="347472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indent="0" marL="0">
              <a:buNone/>
            </a:pPr>
            <a:r>
              <a:rPr lang="en-US" sz="1230" dirty="0">
                <a:solidFill>
                  <a:srgbClr val="1F2937"/>
                </a:solidFill>
              </a:rPr>
              <a:t>Προϊόν, διαδικασία, τεκμηρίωση, αναθεώρηση.</a:t>
            </a:r>
            <a:endParaRPr lang="en-US" sz="1230" dirty="0"/>
          </a:p>
        </p:txBody>
      </p:sp>
      <p:sp>
        <p:nvSpPr>
          <p:cNvPr id="17" name="Shape 15"/>
          <p:cNvSpPr/>
          <p:nvPr/>
        </p:nvSpPr>
        <p:spPr>
          <a:xfrm>
            <a:off x="731520" y="4069080"/>
            <a:ext cx="4846320" cy="987552"/>
          </a:xfrm>
          <a:prstGeom prst="roundRect">
            <a:avLst>
              <a:gd name="adj" fmla="val 9259"/>
            </a:avLst>
          </a:prstGeom>
          <a:solidFill>
            <a:srgbClr val="E8F3F2"/>
          </a:solidFill>
          <a:ln w="12700">
            <a:solidFill>
              <a:srgbClr val="FFFFFF"/>
            </a:solidFill>
            <a:prstDash val="solid"/>
          </a:ln>
          <a:effectLst>
            <a:outerShdw sx="100000" sy="100000" kx="0" ky="0" algn="bl" rotWithShape="0" blurRad="12700" dist="8890" dir="2700000">
              <a:srgbClr val="000000">
                <a:alpha val="8000"/>
              </a:srgbClr>
            </a:outerShdw>
          </a:effectLst>
        </p:spPr>
      </p:sp>
      <p:sp>
        <p:nvSpPr>
          <p:cNvPr id="18" name="Text 16"/>
          <p:cNvSpPr/>
          <p:nvPr/>
        </p:nvSpPr>
        <p:spPr>
          <a:xfrm>
            <a:off x="896112" y="4206240"/>
            <a:ext cx="448056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500" b="1" dirty="0">
                <a:solidFill>
                  <a:srgbClr val="176D73"/>
                </a:solidFill>
              </a:rPr>
              <a:t>Τι κινδύνους έχει;</a:t>
            </a:r>
            <a:endParaRPr lang="en-US" sz="1500" dirty="0"/>
          </a:p>
        </p:txBody>
      </p:sp>
      <p:sp>
        <p:nvSpPr>
          <p:cNvPr id="19" name="Text 17"/>
          <p:cNvSpPr/>
          <p:nvPr/>
        </p:nvSpPr>
        <p:spPr>
          <a:xfrm>
            <a:off x="896112" y="4526280"/>
            <a:ext cx="4480560" cy="347472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indent="0" marL="0">
              <a:buNone/>
            </a:pPr>
            <a:r>
              <a:rPr lang="en-US" sz="1230" dirty="0">
                <a:solidFill>
                  <a:srgbClr val="1F2937"/>
                </a:solidFill>
              </a:rPr>
              <a:t>Δεδομένα, πρόσβαση, αξιοπιστία, πνευματικά δικαιώματα.</a:t>
            </a:r>
            <a:endParaRPr lang="en-US" sz="1230" dirty="0"/>
          </a:p>
        </p:txBody>
      </p:sp>
      <p:sp>
        <p:nvSpPr>
          <p:cNvPr id="20" name="Shape 18"/>
          <p:cNvSpPr/>
          <p:nvPr/>
        </p:nvSpPr>
        <p:spPr>
          <a:xfrm>
            <a:off x="6126480" y="4069080"/>
            <a:ext cx="4846320" cy="987552"/>
          </a:xfrm>
          <a:prstGeom prst="roundRect">
            <a:avLst>
              <a:gd name="adj" fmla="val 9259"/>
            </a:avLst>
          </a:prstGeom>
          <a:solidFill>
            <a:srgbClr val="FFF1E9"/>
          </a:solidFill>
          <a:ln w="12700">
            <a:solidFill>
              <a:srgbClr val="FFFFFF"/>
            </a:solidFill>
            <a:prstDash val="solid"/>
          </a:ln>
          <a:effectLst>
            <a:outerShdw sx="100000" sy="100000" kx="0" ky="0" algn="bl" rotWithShape="0" blurRad="12700" dist="8890" dir="2700000">
              <a:srgbClr val="000000">
                <a:alpha val="8000"/>
              </a:srgbClr>
            </a:outerShdw>
          </a:effectLst>
        </p:spPr>
      </p:sp>
      <p:sp>
        <p:nvSpPr>
          <p:cNvPr id="21" name="Text 19"/>
          <p:cNvSpPr/>
          <p:nvPr/>
        </p:nvSpPr>
        <p:spPr>
          <a:xfrm>
            <a:off x="6291072" y="4206240"/>
            <a:ext cx="448056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500" b="1" dirty="0">
                <a:solidFill>
                  <a:srgbClr val="E76F51"/>
                </a:solidFill>
              </a:rPr>
              <a:t>Ποια κριτική διάσταση;</a:t>
            </a:r>
            <a:endParaRPr lang="en-US" sz="1500" dirty="0"/>
          </a:p>
        </p:txBody>
      </p:sp>
      <p:sp>
        <p:nvSpPr>
          <p:cNvPr id="22" name="Text 20"/>
          <p:cNvSpPr/>
          <p:nvPr/>
        </p:nvSpPr>
        <p:spPr>
          <a:xfrm>
            <a:off x="6291072" y="4526280"/>
            <a:ext cx="4480560" cy="347472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indent="0" marL="0">
              <a:buNone/>
            </a:pPr>
            <a:r>
              <a:rPr lang="en-US" sz="1230" dirty="0">
                <a:solidFill>
                  <a:srgbClr val="1F2937"/>
                </a:solidFill>
              </a:rPr>
              <a:t>Πώς διαβάζουν, γράφουν και επικοινωνούν ψηφιακά;</a:t>
            </a:r>
            <a:endParaRPr lang="en-US" sz="1230" dirty="0"/>
          </a:p>
        </p:txBody>
      </p:sp>
      <p:sp>
        <p:nvSpPr>
          <p:cNvPr id="23" name="Text 21"/>
          <p:cNvSpPr/>
          <p:nvPr/>
        </p:nvSpPr>
        <p:spPr>
          <a:xfrm>
            <a:off x="457200" y="6510528"/>
            <a:ext cx="438912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50" dirty="0">
                <a:solidFill>
                  <a:srgbClr val="5F6C72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Β1.1 Επιμόρφωση ΤΠΕ • 7η Συνεδρία</a:t>
            </a:r>
            <a:endParaRPr lang="en-US" sz="850" dirty="0"/>
          </a:p>
        </p:txBody>
      </p:sp>
      <p:sp>
        <p:nvSpPr>
          <p:cNvPr id="24" name="Text 22"/>
          <p:cNvSpPr/>
          <p:nvPr/>
        </p:nvSpPr>
        <p:spPr>
          <a:xfrm>
            <a:off x="11228832" y="6446520"/>
            <a:ext cx="502920" cy="256032"/>
          </a:xfrm>
          <a:prstGeom prst="rect">
            <a:avLst/>
          </a:prstGeom>
          <a:solidFill>
            <a:srgbClr val="176D73"/>
          </a:solidFill>
          <a:ln/>
        </p:spPr>
        <p:txBody>
          <a:bodyPr wrap="square" lIns="254" tIns="254" rIns="254" bIns="254" rtlCol="0" anchor="ctr"/>
          <a:lstStyle/>
          <a:p>
            <a:pPr algn="ctr" indent="0" marL="0">
              <a:buNone/>
            </a:pPr>
            <a:r>
              <a:rPr lang="en-US" sz="95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15</a:t>
            </a:r>
            <a:endParaRPr lang="en-US" sz="95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183B5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94360" y="548640"/>
            <a:ext cx="18288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E9C46A"/>
                </a:solidFill>
              </a:rPr>
              <a:t>Κλείσιμο</a:t>
            </a:r>
            <a:endParaRPr lang="en-US" sz="1600" dirty="0"/>
          </a:p>
        </p:txBody>
      </p:sp>
      <p:sp>
        <p:nvSpPr>
          <p:cNvPr id="3" name="Text 1"/>
          <p:cNvSpPr/>
          <p:nvPr/>
        </p:nvSpPr>
        <p:spPr>
          <a:xfrm>
            <a:off x="594360" y="1508760"/>
            <a:ext cx="6492240" cy="777240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indent="0" marL="0">
              <a:buNone/>
            </a:pPr>
            <a:r>
              <a:rPr lang="en-US" sz="3200" b="1" dirty="0">
                <a:solidFill>
                  <a:srgbClr val="FFFFFF"/>
                </a:solidFill>
              </a:rPr>
              <a:t>Από το εργαλείο στη διδακτική πρακτική</a:t>
            </a:r>
            <a:endParaRPr lang="en-US" sz="3200" dirty="0"/>
          </a:p>
        </p:txBody>
      </p:sp>
      <p:sp>
        <p:nvSpPr>
          <p:cNvPr id="4" name="Text 2"/>
          <p:cNvSpPr/>
          <p:nvPr/>
        </p:nvSpPr>
        <p:spPr>
          <a:xfrm>
            <a:off x="640080" y="2651760"/>
            <a:ext cx="6675120" cy="128016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1700" dirty="0">
                <a:solidFill>
                  <a:srgbClr val="FFFFFF"/>
                </a:solidFill>
              </a:rPr>
              <a:t>Η 7η συνεδρία προτείνει μια μετατόπιση: να μην αξιοποιούμε τα ψηφιακά περιβάλλοντα μόνο για αποθήκευση, παρουσίαση ή διεκπεραίωση, αλλά για συνεργατική παραγωγή λόγου, πολυτροπική δημιουργία, διαμοίραση, ανατροφοδότηση και κριτική ψηφιακή εγγραμματοσύνη.</a:t>
            </a:r>
            <a:endParaRPr lang="en-US" sz="1700" dirty="0"/>
          </a:p>
        </p:txBody>
      </p:sp>
      <p:sp>
        <p:nvSpPr>
          <p:cNvPr id="5" name="Shape 3"/>
          <p:cNvSpPr/>
          <p:nvPr/>
        </p:nvSpPr>
        <p:spPr>
          <a:xfrm>
            <a:off x="640080" y="4800600"/>
            <a:ext cx="5669280" cy="594360"/>
          </a:xfrm>
          <a:prstGeom prst="roundRect">
            <a:avLst>
              <a:gd name="adj" fmla="val 15385"/>
            </a:avLst>
          </a:prstGeom>
          <a:solidFill>
            <a:srgbClr val="176D73"/>
          </a:solidFill>
          <a:ln w="12700">
            <a:solidFill>
              <a:srgbClr val="176D73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822960" y="4937760"/>
            <a:ext cx="53035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FFFFFF"/>
                </a:solidFill>
              </a:rPr>
              <a:t>Τελικό κριτήριο: όχι «ποιο εργαλείο είναι εντυπωσιακό», αλλά «ποια μάθηση κάνει δυνατή».</a:t>
            </a:r>
            <a:endParaRPr lang="en-US" sz="1400" dirty="0"/>
          </a:p>
        </p:txBody>
      </p:sp>
      <p:sp>
        <p:nvSpPr>
          <p:cNvPr id="7" name="Shape 5"/>
          <p:cNvSpPr/>
          <p:nvPr/>
        </p:nvSpPr>
        <p:spPr>
          <a:xfrm>
            <a:off x="7616952" y="1261872"/>
            <a:ext cx="3282696" cy="4425696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prstDash val="solid"/>
          </a:ln>
          <a:effectLst>
            <a:outerShdw sx="100000" sy="100000" kx="0" ky="0" algn="bl" rotWithShape="0" blurRad="25400" dist="12700" dir="2700000">
              <a:srgbClr val="000000">
                <a:alpha val="12000"/>
              </a:srgbClr>
            </a:outerShdw>
          </a:effectLst>
        </p:spPr>
      </p:sp>
      <p:pic>
        <p:nvPicPr>
          <p:cNvPr id="8" name="Image 0" descr="/mnt/data/b1_slide_assets/page_33.png">    </p:cNvPr>
          <p:cNvPicPr>
            <a:picLocks noChangeAspect="1"/>
          </p:cNvPicPr>
          <p:nvPr/>
        </p:nvPicPr>
        <p:blipFill>
          <a:blip r:embed="rId1"/>
          <a:srcRect l="2145" r="2145" t="0" b="0"/>
          <a:stretch/>
        </p:blipFill>
        <p:spPr>
          <a:xfrm>
            <a:off x="7635240" y="1280160"/>
            <a:ext cx="3246120" cy="4389120"/>
          </a:xfrm>
          <a:prstGeom prst="rect">
            <a:avLst/>
          </a:prstGeom>
        </p:spPr>
      </p:pic>
      <p:sp>
        <p:nvSpPr>
          <p:cNvPr id="9" name="Text 6"/>
          <p:cNvSpPr/>
          <p:nvPr/>
        </p:nvSpPr>
        <p:spPr>
          <a:xfrm>
            <a:off x="594360" y="6473952"/>
            <a:ext cx="68580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50" dirty="0">
                <a:solidFill>
                  <a:srgbClr val="DDE8EA"/>
                </a:solidFill>
              </a:rPr>
              <a:t>Πηγή: Επιμορφωτικό υλικό Β1.1, 7η Συνεδρία, ΙΤΥΕ «Διόφαντος»</a:t>
            </a:r>
            <a:endParaRPr lang="en-US" sz="850" dirty="0"/>
          </a:p>
        </p:txBody>
      </p:sp>
      <p:sp>
        <p:nvSpPr>
          <p:cNvPr id="10" name="Text 7"/>
          <p:cNvSpPr/>
          <p:nvPr/>
        </p:nvSpPr>
        <p:spPr>
          <a:xfrm>
            <a:off x="11228832" y="6446520"/>
            <a:ext cx="502920" cy="256032"/>
          </a:xfrm>
          <a:prstGeom prst="rect">
            <a:avLst/>
          </a:prstGeom>
          <a:solidFill>
            <a:srgbClr val="E9C46A"/>
          </a:solidFill>
          <a:ln/>
        </p:spPr>
        <p:txBody>
          <a:bodyPr wrap="square" lIns="254" tIns="254" rIns="254" bIns="254" rtlCol="0" anchor="ctr"/>
          <a:lstStyle/>
          <a:p>
            <a:pPr algn="ctr" indent="0" marL="0">
              <a:buNone/>
            </a:pPr>
            <a:r>
              <a:rPr lang="en-US" sz="950" b="1" dirty="0">
                <a:solidFill>
                  <a:srgbClr val="183B56"/>
                </a:solidFill>
              </a:rPr>
              <a:t>16</a:t>
            </a:r>
            <a:endParaRPr lang="en-US" sz="9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7F4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02920" y="347472"/>
            <a:ext cx="7498080" cy="47548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2700" b="1" dirty="0">
                <a:solidFill>
                  <a:srgbClr val="183B56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Τι επιδιώκει η ενότητα</a:t>
            </a:r>
            <a:endParaRPr lang="en-US" sz="2700" dirty="0"/>
          </a:p>
        </p:txBody>
      </p:sp>
      <p:sp>
        <p:nvSpPr>
          <p:cNvPr id="3" name="Text 1"/>
          <p:cNvSpPr/>
          <p:nvPr/>
        </p:nvSpPr>
        <p:spPr>
          <a:xfrm>
            <a:off x="521208" y="841248"/>
            <a:ext cx="813816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dirty="0">
                <a:solidFill>
                  <a:srgbClr val="176D73"/>
                </a:solidFill>
              </a:rPr>
              <a:t>Οι στόχοι με όρους εκπαιδευτικής πράξης</a:t>
            </a:r>
            <a:endParaRPr lang="en-US" sz="1100" dirty="0"/>
          </a:p>
        </p:txBody>
      </p:sp>
      <p:sp>
        <p:nvSpPr>
          <p:cNvPr id="4" name="Shape 2"/>
          <p:cNvSpPr/>
          <p:nvPr/>
        </p:nvSpPr>
        <p:spPr>
          <a:xfrm>
            <a:off x="502920" y="1133856"/>
            <a:ext cx="914400" cy="0"/>
          </a:xfrm>
          <a:prstGeom prst="line">
            <a:avLst/>
          </a:prstGeom>
          <a:noFill/>
          <a:ln w="38100">
            <a:solidFill>
              <a:srgbClr val="E76F51"/>
            </a:solidFill>
            <a:prstDash val="solid"/>
          </a:ln>
        </p:spPr>
      </p:sp>
      <p:sp>
        <p:nvSpPr>
          <p:cNvPr id="5" name="Shape 3"/>
          <p:cNvSpPr/>
          <p:nvPr/>
        </p:nvSpPr>
        <p:spPr>
          <a:xfrm>
            <a:off x="685800" y="1417320"/>
            <a:ext cx="4754880" cy="1828800"/>
          </a:xfrm>
          <a:prstGeom prst="rect">
            <a:avLst/>
          </a:prstGeom>
          <a:solidFill>
            <a:srgbClr val="E8F3F2"/>
          </a:solidFill>
          <a:ln w="12700">
            <a:solidFill>
              <a:srgbClr val="E8F3F2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914400" y="1600200"/>
            <a:ext cx="4297680" cy="146304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algn="ctr" indent="0" marL="0">
              <a:buNone/>
            </a:pPr>
            <a:r>
              <a:rPr lang="en-US" sz="2000" b="1" dirty="0">
                <a:solidFill>
                  <a:srgbClr val="176D73"/>
                </a:solidFill>
              </a:rPr>
              <a:t>Να δούμε τα εργαλεία όχι απλώς ως τεχνικά μέσα, αλλά ως μέσα παραγωγής λόγου, συνεργασίας και μάθησης.</a:t>
            </a:r>
            <a:endParaRPr lang="en-US" sz="2000" dirty="0"/>
          </a:p>
        </p:txBody>
      </p:sp>
      <p:sp>
        <p:nvSpPr>
          <p:cNvPr id="7" name="Shape 5"/>
          <p:cNvSpPr/>
          <p:nvPr/>
        </p:nvSpPr>
        <p:spPr>
          <a:xfrm>
            <a:off x="685800" y="3657600"/>
            <a:ext cx="1504188" cy="1005840"/>
          </a:xfrm>
          <a:prstGeom prst="roundRect">
            <a:avLst>
              <a:gd name="adj" fmla="val 7273"/>
            </a:avLst>
          </a:prstGeom>
          <a:solidFill>
            <a:srgbClr val="176D73"/>
          </a:solidFill>
          <a:ln w="12700">
            <a:solidFill>
              <a:srgbClr val="176D73"/>
            </a:solidFill>
            <a:prstDash val="solid"/>
          </a:ln>
        </p:spPr>
      </p:sp>
      <p:sp>
        <p:nvSpPr>
          <p:cNvPr id="8" name="Text 6"/>
          <p:cNvSpPr/>
          <p:nvPr/>
        </p:nvSpPr>
        <p:spPr>
          <a:xfrm>
            <a:off x="758952" y="3767328"/>
            <a:ext cx="1357884" cy="786384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algn="ctr" indent="0" marL="0">
              <a:buNone/>
            </a:pPr>
            <a:r>
              <a:rPr lang="en-US" sz="1220" b="1" dirty="0">
                <a:solidFill>
                  <a:srgbClr val="FFFFFF"/>
                </a:solidFill>
              </a:rPr>
              <a:t>Κατανόηση</a:t>
            </a:r>
            <a:endParaRPr lang="en-US" sz="1220" dirty="0"/>
          </a:p>
          <a:p>
            <a:pPr algn="ctr" indent="0" marL="0">
              <a:buNone/>
            </a:pPr>
            <a:r>
              <a:rPr lang="en-US" sz="1220" b="1" dirty="0">
                <a:solidFill>
                  <a:srgbClr val="FFFFFF"/>
                </a:solidFill>
              </a:rPr>
              <a:t>νέφους</a:t>
            </a:r>
            <a:endParaRPr lang="en-US" sz="1220" dirty="0"/>
          </a:p>
        </p:txBody>
      </p:sp>
      <p:sp>
        <p:nvSpPr>
          <p:cNvPr id="9" name="Shape 7"/>
          <p:cNvSpPr/>
          <p:nvPr/>
        </p:nvSpPr>
        <p:spPr>
          <a:xfrm>
            <a:off x="2318004" y="3657600"/>
            <a:ext cx="1504188" cy="1005840"/>
          </a:xfrm>
          <a:prstGeom prst="roundRect">
            <a:avLst>
              <a:gd name="adj" fmla="val 7273"/>
            </a:avLst>
          </a:prstGeom>
          <a:solidFill>
            <a:srgbClr val="E76F51"/>
          </a:solidFill>
          <a:ln w="12700">
            <a:solidFill>
              <a:srgbClr val="E76F51"/>
            </a:solidFill>
            <a:prstDash val="solid"/>
          </a:ln>
        </p:spPr>
      </p:sp>
      <p:sp>
        <p:nvSpPr>
          <p:cNvPr id="10" name="Text 8"/>
          <p:cNvSpPr/>
          <p:nvPr/>
        </p:nvSpPr>
        <p:spPr>
          <a:xfrm>
            <a:off x="2391156" y="3767328"/>
            <a:ext cx="1357884" cy="786384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algn="ctr" indent="0" marL="0">
              <a:buNone/>
            </a:pPr>
            <a:r>
              <a:rPr lang="en-US" sz="1220" b="1" dirty="0">
                <a:solidFill>
                  <a:srgbClr val="FFFFFF"/>
                </a:solidFill>
              </a:rPr>
              <a:t>Συνεργατική</a:t>
            </a:r>
            <a:endParaRPr lang="en-US" sz="1220" dirty="0"/>
          </a:p>
          <a:p>
            <a:pPr algn="ctr" indent="0" marL="0">
              <a:buNone/>
            </a:pPr>
            <a:r>
              <a:rPr lang="en-US" sz="1220" b="1" dirty="0">
                <a:solidFill>
                  <a:srgbClr val="FFFFFF"/>
                </a:solidFill>
              </a:rPr>
              <a:t>επεξεργασία</a:t>
            </a:r>
            <a:endParaRPr lang="en-US" sz="1220" dirty="0"/>
          </a:p>
        </p:txBody>
      </p:sp>
      <p:sp>
        <p:nvSpPr>
          <p:cNvPr id="11" name="Shape 9"/>
          <p:cNvSpPr/>
          <p:nvPr/>
        </p:nvSpPr>
        <p:spPr>
          <a:xfrm>
            <a:off x="3950208" y="3657600"/>
            <a:ext cx="1504188" cy="1005840"/>
          </a:xfrm>
          <a:prstGeom prst="roundRect">
            <a:avLst>
              <a:gd name="adj" fmla="val 7273"/>
            </a:avLst>
          </a:prstGeom>
          <a:solidFill>
            <a:srgbClr val="E9C46A"/>
          </a:solidFill>
          <a:ln w="12700">
            <a:solidFill>
              <a:srgbClr val="E9C46A"/>
            </a:solidFill>
            <a:prstDash val="solid"/>
          </a:ln>
        </p:spPr>
      </p:sp>
      <p:sp>
        <p:nvSpPr>
          <p:cNvPr id="12" name="Text 10"/>
          <p:cNvSpPr/>
          <p:nvPr/>
        </p:nvSpPr>
        <p:spPr>
          <a:xfrm>
            <a:off x="4023360" y="3767328"/>
            <a:ext cx="1357884" cy="786384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algn="ctr" indent="0" marL="0">
              <a:buNone/>
            </a:pPr>
            <a:r>
              <a:rPr lang="en-US" sz="1220" b="1" dirty="0">
                <a:solidFill>
                  <a:srgbClr val="183B56"/>
                </a:solidFill>
              </a:rPr>
              <a:t>Συμμετοχική</a:t>
            </a:r>
            <a:endParaRPr lang="en-US" sz="1220" dirty="0"/>
          </a:p>
          <a:p>
            <a:pPr algn="ctr" indent="0" marL="0">
              <a:buNone/>
            </a:pPr>
            <a:r>
              <a:rPr lang="en-US" sz="1220" b="1" dirty="0">
                <a:solidFill>
                  <a:srgbClr val="183B56"/>
                </a:solidFill>
              </a:rPr>
              <a:t>δημιουργία</a:t>
            </a:r>
            <a:endParaRPr lang="en-US" sz="1220" dirty="0"/>
          </a:p>
        </p:txBody>
      </p:sp>
      <p:sp>
        <p:nvSpPr>
          <p:cNvPr id="13" name="Shape 11"/>
          <p:cNvSpPr/>
          <p:nvPr/>
        </p:nvSpPr>
        <p:spPr>
          <a:xfrm>
            <a:off x="5582412" y="3657600"/>
            <a:ext cx="1504188" cy="1005840"/>
          </a:xfrm>
          <a:prstGeom prst="roundRect">
            <a:avLst>
              <a:gd name="adj" fmla="val 7273"/>
            </a:avLst>
          </a:prstGeom>
          <a:solidFill>
            <a:srgbClr val="183B56"/>
          </a:solidFill>
          <a:ln w="12700">
            <a:solidFill>
              <a:srgbClr val="183B56"/>
            </a:solidFill>
            <a:prstDash val="solid"/>
          </a:ln>
        </p:spPr>
      </p:sp>
      <p:sp>
        <p:nvSpPr>
          <p:cNvPr id="14" name="Text 12"/>
          <p:cNvSpPr/>
          <p:nvPr/>
        </p:nvSpPr>
        <p:spPr>
          <a:xfrm>
            <a:off x="5655564" y="3767328"/>
            <a:ext cx="1357884" cy="786384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algn="ctr" indent="0" marL="0">
              <a:buNone/>
            </a:pPr>
            <a:r>
              <a:rPr lang="en-US" sz="1220" b="1" dirty="0">
                <a:solidFill>
                  <a:srgbClr val="FFFFFF"/>
                </a:solidFill>
              </a:rPr>
              <a:t>Ψηφιακός</a:t>
            </a:r>
            <a:endParaRPr lang="en-US" sz="1220" dirty="0"/>
          </a:p>
          <a:p>
            <a:pPr algn="ctr" indent="0" marL="0">
              <a:buNone/>
            </a:pPr>
            <a:r>
              <a:rPr lang="en-US" sz="1220" b="1" dirty="0">
                <a:solidFill>
                  <a:srgbClr val="FFFFFF"/>
                </a:solidFill>
              </a:rPr>
              <a:t>γραμματισμός</a:t>
            </a:r>
            <a:endParaRPr lang="en-US" sz="1220" dirty="0"/>
          </a:p>
        </p:txBody>
      </p:sp>
      <p:sp>
        <p:nvSpPr>
          <p:cNvPr id="15" name="Shape 13"/>
          <p:cNvSpPr/>
          <p:nvPr/>
        </p:nvSpPr>
        <p:spPr>
          <a:xfrm>
            <a:off x="7845552" y="1307592"/>
            <a:ext cx="3145536" cy="4334256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prstDash val="solid"/>
          </a:ln>
          <a:effectLst>
            <a:outerShdw sx="100000" sy="100000" kx="0" ky="0" algn="bl" rotWithShape="0" blurRad="25400" dist="12700" dir="2700000">
              <a:srgbClr val="000000">
                <a:alpha val="12000"/>
              </a:srgbClr>
            </a:outerShdw>
          </a:effectLst>
        </p:spPr>
      </p:sp>
      <p:pic>
        <p:nvPicPr>
          <p:cNvPr id="16" name="Image 0" descr="/mnt/data/b1_slide_assets/page_1.png">    </p:cNvPr>
          <p:cNvPicPr>
            <a:picLocks noChangeAspect="1"/>
          </p:cNvPicPr>
          <p:nvPr/>
        </p:nvPicPr>
        <p:blipFill>
          <a:blip r:embed="rId1"/>
          <a:srcRect l="3191" r="3192" t="0" b="0"/>
          <a:stretch/>
        </p:blipFill>
        <p:spPr>
          <a:xfrm>
            <a:off x="7863840" y="1325880"/>
            <a:ext cx="3108960" cy="4297680"/>
          </a:xfrm>
          <a:prstGeom prst="rect">
            <a:avLst/>
          </a:prstGeom>
        </p:spPr>
      </p:pic>
      <p:sp>
        <p:nvSpPr>
          <p:cNvPr id="17" name="Text 14"/>
          <p:cNvSpPr/>
          <p:nvPr/>
        </p:nvSpPr>
        <p:spPr>
          <a:xfrm>
            <a:off x="7863840" y="5669280"/>
            <a:ext cx="310896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750" dirty="0">
                <a:solidFill>
                  <a:srgbClr val="5F6C72"/>
                </a:solidFill>
              </a:rPr>
              <a:t>Σκοπός και στόχοι της συνεδρίας</a:t>
            </a:r>
            <a:endParaRPr lang="en-US" sz="750" dirty="0"/>
          </a:p>
        </p:txBody>
      </p:sp>
      <p:sp>
        <p:nvSpPr>
          <p:cNvPr id="18" name="Text 15"/>
          <p:cNvSpPr/>
          <p:nvPr/>
        </p:nvSpPr>
        <p:spPr>
          <a:xfrm>
            <a:off x="457200" y="6510528"/>
            <a:ext cx="438912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50" dirty="0">
                <a:solidFill>
                  <a:srgbClr val="5F6C72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Β1.1 Επιμόρφωση ΤΠΕ • 7η Συνεδρία</a:t>
            </a:r>
            <a:endParaRPr lang="en-US" sz="850" dirty="0"/>
          </a:p>
        </p:txBody>
      </p:sp>
      <p:sp>
        <p:nvSpPr>
          <p:cNvPr id="19" name="Text 16"/>
          <p:cNvSpPr/>
          <p:nvPr/>
        </p:nvSpPr>
        <p:spPr>
          <a:xfrm>
            <a:off x="11228832" y="6446520"/>
            <a:ext cx="502920" cy="256032"/>
          </a:xfrm>
          <a:prstGeom prst="rect">
            <a:avLst/>
          </a:prstGeom>
          <a:solidFill>
            <a:srgbClr val="176D73"/>
          </a:solidFill>
          <a:ln/>
        </p:spPr>
        <p:txBody>
          <a:bodyPr wrap="square" lIns="254" tIns="254" rIns="254" bIns="254" rtlCol="0" anchor="ctr"/>
          <a:lstStyle/>
          <a:p>
            <a:pPr algn="ctr" indent="0" marL="0">
              <a:buNone/>
            </a:pPr>
            <a:r>
              <a:rPr lang="en-US" sz="95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02</a:t>
            </a:r>
            <a:endParaRPr lang="en-US" sz="9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7F4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02920" y="347472"/>
            <a:ext cx="7498080" cy="47548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2700" b="1" dirty="0">
                <a:solidFill>
                  <a:srgbClr val="183B56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Επεξεργαστής κειμένου: πέρα από το «γράφω»</a:t>
            </a:r>
            <a:endParaRPr lang="en-US" sz="2700" dirty="0"/>
          </a:p>
        </p:txBody>
      </p:sp>
      <p:sp>
        <p:nvSpPr>
          <p:cNvPr id="3" name="Text 1"/>
          <p:cNvSpPr/>
          <p:nvPr/>
        </p:nvSpPr>
        <p:spPr>
          <a:xfrm>
            <a:off x="521208" y="841248"/>
            <a:ext cx="813816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dirty="0">
                <a:solidFill>
                  <a:srgbClr val="176D73"/>
                </a:solidFill>
              </a:rPr>
              <a:t>Το ψηφιακό κείμενο ως πεδίο πειραματισμού</a:t>
            </a:r>
            <a:endParaRPr lang="en-US" sz="1100" dirty="0"/>
          </a:p>
        </p:txBody>
      </p:sp>
      <p:sp>
        <p:nvSpPr>
          <p:cNvPr id="4" name="Shape 2"/>
          <p:cNvSpPr/>
          <p:nvPr/>
        </p:nvSpPr>
        <p:spPr>
          <a:xfrm>
            <a:off x="502920" y="1133856"/>
            <a:ext cx="914400" cy="0"/>
          </a:xfrm>
          <a:prstGeom prst="line">
            <a:avLst/>
          </a:prstGeom>
          <a:noFill/>
          <a:ln w="38100">
            <a:solidFill>
              <a:srgbClr val="E76F51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685800" y="1417320"/>
            <a:ext cx="5669280" cy="2880360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t">
            <a:normAutofit/>
          </a:bodyPr>
          <a:lstStyle/>
          <a:p>
            <a:r>
              <a:rPr lang="en-US" sz="1540" dirty="0">
                <a:solidFill>
                  <a:srgbClr val="1F2937"/>
                </a:solidFill>
              </a:rPr>
              <a:t>Το κείμενο αποθηκεύεται, ανασύρεται, επανασχεδιάζεται και επαναχρησιμοποιείται.</a:t>
            </a:r>
            <a:endParaRPr lang="en-US" sz="1540" dirty="0"/>
          </a:p>
          <a:p>
            <a:r>
              <a:rPr lang="en-US" sz="1540" dirty="0">
                <a:solidFill>
                  <a:srgbClr val="1F2937"/>
                </a:solidFill>
              </a:rPr>
              <a:t>Στα γλωσσικά μαθήματα γίνεται βασικό εργαλείο παραγωγής λόγου.</a:t>
            </a:r>
            <a:endParaRPr lang="en-US" sz="1540" dirty="0"/>
          </a:p>
          <a:p>
            <a:r>
              <a:rPr lang="en-US" sz="1540" dirty="0">
                <a:solidFill>
                  <a:srgbClr val="1F2937"/>
                </a:solidFill>
              </a:rPr>
              <a:t>Η διδακτική αξία δεν εξαντλείται σε τεστ, φύλλα εργασίας ή ανάθεση εργασιών.</a:t>
            </a:r>
            <a:endParaRPr lang="en-US" sz="1540" dirty="0"/>
          </a:p>
          <a:p>
            <a:r>
              <a:rPr lang="en-US" sz="1540" dirty="0">
                <a:solidFill>
                  <a:srgbClr val="1F2937"/>
                </a:solidFill>
              </a:rPr>
              <a:t>Η ουσία βρίσκεται στη διαδικασία: σχεδιασμός, δοκιμή, αναθεώρηση, συνεργασία.</a:t>
            </a:r>
            <a:endParaRPr lang="en-US" sz="1540" dirty="0"/>
          </a:p>
        </p:txBody>
      </p:sp>
      <p:sp>
        <p:nvSpPr>
          <p:cNvPr id="6" name="Shape 4"/>
          <p:cNvSpPr/>
          <p:nvPr/>
        </p:nvSpPr>
        <p:spPr>
          <a:xfrm>
            <a:off x="731520" y="4572000"/>
            <a:ext cx="1138428" cy="749808"/>
          </a:xfrm>
          <a:prstGeom prst="roundRect">
            <a:avLst>
              <a:gd name="adj" fmla="val 9756"/>
            </a:avLst>
          </a:prstGeom>
          <a:solidFill>
            <a:srgbClr val="176D73"/>
          </a:solidFill>
          <a:ln w="12700">
            <a:solidFill>
              <a:srgbClr val="176D73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804672" y="4681728"/>
            <a:ext cx="992124" cy="53035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algn="ctr" indent="0" marL="0">
              <a:buNone/>
            </a:pPr>
            <a:r>
              <a:rPr lang="en-US" sz="1220" b="1" dirty="0">
                <a:solidFill>
                  <a:srgbClr val="FFFFFF"/>
                </a:solidFill>
              </a:rPr>
              <a:t>γράφω</a:t>
            </a:r>
            <a:endParaRPr lang="en-US" sz="1220" dirty="0"/>
          </a:p>
        </p:txBody>
      </p:sp>
      <p:sp>
        <p:nvSpPr>
          <p:cNvPr id="8" name="Shape 6"/>
          <p:cNvSpPr/>
          <p:nvPr/>
        </p:nvSpPr>
        <p:spPr>
          <a:xfrm>
            <a:off x="1997964" y="4572000"/>
            <a:ext cx="1138428" cy="749808"/>
          </a:xfrm>
          <a:prstGeom prst="roundRect">
            <a:avLst>
              <a:gd name="adj" fmla="val 9756"/>
            </a:avLst>
          </a:prstGeom>
          <a:solidFill>
            <a:srgbClr val="E76F51"/>
          </a:solidFill>
          <a:ln w="12700">
            <a:solidFill>
              <a:srgbClr val="E76F51"/>
            </a:solidFill>
            <a:prstDash val="solid"/>
          </a:ln>
        </p:spPr>
      </p:sp>
      <p:sp>
        <p:nvSpPr>
          <p:cNvPr id="9" name="Text 7"/>
          <p:cNvSpPr/>
          <p:nvPr/>
        </p:nvSpPr>
        <p:spPr>
          <a:xfrm>
            <a:off x="2071116" y="4681728"/>
            <a:ext cx="992124" cy="53035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algn="ctr" indent="0" marL="0">
              <a:buNone/>
            </a:pPr>
            <a:r>
              <a:rPr lang="en-US" sz="1220" b="1" dirty="0">
                <a:solidFill>
                  <a:srgbClr val="FFFFFF"/>
                </a:solidFill>
              </a:rPr>
              <a:t>ξαναβλέπω</a:t>
            </a:r>
            <a:endParaRPr lang="en-US" sz="1220" dirty="0"/>
          </a:p>
        </p:txBody>
      </p:sp>
      <p:sp>
        <p:nvSpPr>
          <p:cNvPr id="10" name="Shape 8"/>
          <p:cNvSpPr/>
          <p:nvPr/>
        </p:nvSpPr>
        <p:spPr>
          <a:xfrm>
            <a:off x="3264408" y="4572000"/>
            <a:ext cx="1138428" cy="749808"/>
          </a:xfrm>
          <a:prstGeom prst="roundRect">
            <a:avLst>
              <a:gd name="adj" fmla="val 9756"/>
            </a:avLst>
          </a:prstGeom>
          <a:solidFill>
            <a:srgbClr val="E9C46A"/>
          </a:solidFill>
          <a:ln w="12700">
            <a:solidFill>
              <a:srgbClr val="E9C46A"/>
            </a:solidFill>
            <a:prstDash val="solid"/>
          </a:ln>
        </p:spPr>
      </p:sp>
      <p:sp>
        <p:nvSpPr>
          <p:cNvPr id="11" name="Text 9"/>
          <p:cNvSpPr/>
          <p:nvPr/>
        </p:nvSpPr>
        <p:spPr>
          <a:xfrm>
            <a:off x="3337560" y="4681728"/>
            <a:ext cx="992124" cy="53035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algn="ctr" indent="0" marL="0">
              <a:buNone/>
            </a:pPr>
            <a:r>
              <a:rPr lang="en-US" sz="1220" b="1" dirty="0">
                <a:solidFill>
                  <a:srgbClr val="183B56"/>
                </a:solidFill>
              </a:rPr>
              <a:t>διορθώνω</a:t>
            </a:r>
            <a:endParaRPr lang="en-US" sz="1220" dirty="0"/>
          </a:p>
        </p:txBody>
      </p:sp>
      <p:sp>
        <p:nvSpPr>
          <p:cNvPr id="12" name="Shape 10"/>
          <p:cNvSpPr/>
          <p:nvPr/>
        </p:nvSpPr>
        <p:spPr>
          <a:xfrm>
            <a:off x="4530852" y="4572000"/>
            <a:ext cx="1138428" cy="749808"/>
          </a:xfrm>
          <a:prstGeom prst="roundRect">
            <a:avLst>
              <a:gd name="adj" fmla="val 9756"/>
            </a:avLst>
          </a:prstGeom>
          <a:solidFill>
            <a:srgbClr val="183B56"/>
          </a:solidFill>
          <a:ln w="12700">
            <a:solidFill>
              <a:srgbClr val="183B56"/>
            </a:solidFill>
            <a:prstDash val="solid"/>
          </a:ln>
        </p:spPr>
      </p:sp>
      <p:sp>
        <p:nvSpPr>
          <p:cNvPr id="13" name="Text 11"/>
          <p:cNvSpPr/>
          <p:nvPr/>
        </p:nvSpPr>
        <p:spPr>
          <a:xfrm>
            <a:off x="4604004" y="4681728"/>
            <a:ext cx="992124" cy="53035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algn="ctr" indent="0" marL="0">
              <a:buNone/>
            </a:pPr>
            <a:r>
              <a:rPr lang="en-US" sz="1220" b="1" dirty="0">
                <a:solidFill>
                  <a:srgbClr val="FFFFFF"/>
                </a:solidFill>
              </a:rPr>
              <a:t>δημοσιεύω</a:t>
            </a:r>
            <a:endParaRPr lang="en-US" sz="1220" dirty="0"/>
          </a:p>
        </p:txBody>
      </p:sp>
      <p:sp>
        <p:nvSpPr>
          <p:cNvPr id="14" name="Shape 12"/>
          <p:cNvSpPr/>
          <p:nvPr/>
        </p:nvSpPr>
        <p:spPr>
          <a:xfrm>
            <a:off x="7342632" y="1216152"/>
            <a:ext cx="3694176" cy="4882896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prstDash val="solid"/>
          </a:ln>
          <a:effectLst>
            <a:outerShdw sx="100000" sy="100000" kx="0" ky="0" algn="bl" rotWithShape="0" blurRad="25400" dist="12700" dir="2700000">
              <a:srgbClr val="000000">
                <a:alpha val="12000"/>
              </a:srgbClr>
            </a:outerShdw>
          </a:effectLst>
        </p:spPr>
      </p:sp>
      <p:pic>
        <p:nvPicPr>
          <p:cNvPr id="15" name="Image 0" descr="/mnt/data/b1_slide_assets/page_12.png">    </p:cNvPr>
          <p:cNvPicPr>
            <a:picLocks noChangeAspect="1"/>
          </p:cNvPicPr>
          <p:nvPr/>
        </p:nvPicPr>
        <p:blipFill>
          <a:blip r:embed="rId1"/>
          <a:srcRect l="1165" r="1165" t="0" b="0"/>
          <a:stretch/>
        </p:blipFill>
        <p:spPr>
          <a:xfrm>
            <a:off x="7360920" y="1234440"/>
            <a:ext cx="3657600" cy="4846320"/>
          </a:xfrm>
          <a:prstGeom prst="rect">
            <a:avLst/>
          </a:prstGeom>
        </p:spPr>
      </p:pic>
      <p:sp>
        <p:nvSpPr>
          <p:cNvPr id="16" name="Text 13"/>
          <p:cNvSpPr/>
          <p:nvPr/>
        </p:nvSpPr>
        <p:spPr>
          <a:xfrm>
            <a:off x="7360920" y="6126480"/>
            <a:ext cx="365760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750" dirty="0">
                <a:solidFill>
                  <a:srgbClr val="5F6C72"/>
                </a:solidFill>
              </a:rPr>
              <a:t>Συνεργατικά έγγραφα και κοινή χρήση</a:t>
            </a:r>
            <a:endParaRPr lang="en-US" sz="750" dirty="0"/>
          </a:p>
        </p:txBody>
      </p:sp>
      <p:sp>
        <p:nvSpPr>
          <p:cNvPr id="17" name="Text 14"/>
          <p:cNvSpPr/>
          <p:nvPr/>
        </p:nvSpPr>
        <p:spPr>
          <a:xfrm>
            <a:off x="457200" y="6510528"/>
            <a:ext cx="438912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50" dirty="0">
                <a:solidFill>
                  <a:srgbClr val="5F6C72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Β1.1 Επιμόρφωση ΤΠΕ • 7η Συνεδρία</a:t>
            </a:r>
            <a:endParaRPr lang="en-US" sz="850" dirty="0"/>
          </a:p>
        </p:txBody>
      </p:sp>
      <p:sp>
        <p:nvSpPr>
          <p:cNvPr id="18" name="Text 15"/>
          <p:cNvSpPr/>
          <p:nvPr/>
        </p:nvSpPr>
        <p:spPr>
          <a:xfrm>
            <a:off x="11228832" y="6446520"/>
            <a:ext cx="502920" cy="256032"/>
          </a:xfrm>
          <a:prstGeom prst="rect">
            <a:avLst/>
          </a:prstGeom>
          <a:solidFill>
            <a:srgbClr val="176D73"/>
          </a:solidFill>
          <a:ln/>
        </p:spPr>
        <p:txBody>
          <a:bodyPr wrap="square" lIns="254" tIns="254" rIns="254" bIns="254" rtlCol="0" anchor="ctr"/>
          <a:lstStyle/>
          <a:p>
            <a:pPr algn="ctr" indent="0" marL="0">
              <a:buNone/>
            </a:pPr>
            <a:r>
              <a:rPr lang="en-US" sz="95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03</a:t>
            </a:r>
            <a:endParaRPr lang="en-US" sz="9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7F4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02920" y="347472"/>
            <a:ext cx="7498080" cy="47548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2700" b="1" dirty="0">
                <a:solidFill>
                  <a:srgbClr val="183B56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Το «ρευστό» ψηφιακό κείμενο</a:t>
            </a:r>
            <a:endParaRPr lang="en-US" sz="2700" dirty="0"/>
          </a:p>
        </p:txBody>
      </p:sp>
      <p:sp>
        <p:nvSpPr>
          <p:cNvPr id="3" name="Text 1"/>
          <p:cNvSpPr/>
          <p:nvPr/>
        </p:nvSpPr>
        <p:spPr>
          <a:xfrm>
            <a:off x="521208" y="841248"/>
            <a:ext cx="813816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dirty="0">
                <a:solidFill>
                  <a:srgbClr val="176D73"/>
                </a:solidFill>
              </a:rPr>
              <a:t>Η γραφή ως διαδικασία και όχι ως μία τελική πράξη</a:t>
            </a:r>
            <a:endParaRPr lang="en-US" sz="1100" dirty="0"/>
          </a:p>
        </p:txBody>
      </p:sp>
      <p:sp>
        <p:nvSpPr>
          <p:cNvPr id="4" name="Shape 2"/>
          <p:cNvSpPr/>
          <p:nvPr/>
        </p:nvSpPr>
        <p:spPr>
          <a:xfrm>
            <a:off x="502920" y="1133856"/>
            <a:ext cx="914400" cy="0"/>
          </a:xfrm>
          <a:prstGeom prst="line">
            <a:avLst/>
          </a:prstGeom>
          <a:noFill/>
          <a:ln w="38100">
            <a:solidFill>
              <a:srgbClr val="E76F51"/>
            </a:solidFill>
            <a:prstDash val="solid"/>
          </a:ln>
        </p:spPr>
      </p:sp>
      <p:sp>
        <p:nvSpPr>
          <p:cNvPr id="5" name="Shape 3"/>
          <p:cNvSpPr/>
          <p:nvPr/>
        </p:nvSpPr>
        <p:spPr>
          <a:xfrm>
            <a:off x="822960" y="1508760"/>
            <a:ext cx="2331720" cy="960120"/>
          </a:xfrm>
          <a:prstGeom prst="roundRect">
            <a:avLst>
              <a:gd name="adj" fmla="val 9524"/>
            </a:avLst>
          </a:prstGeom>
          <a:solidFill>
            <a:srgbClr val="176D73"/>
          </a:solidFill>
          <a:ln w="12700">
            <a:solidFill>
              <a:srgbClr val="176D73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960120" y="1618488"/>
            <a:ext cx="2057400" cy="740664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algn="ctr" indent="0" marL="0">
              <a:buNone/>
            </a:pPr>
            <a:r>
              <a:rPr lang="en-US" sz="1500" b="1" dirty="0">
                <a:solidFill>
                  <a:srgbClr val="FFFFFF"/>
                </a:solidFill>
              </a:rPr>
              <a:t>Προσθαφαίρεση</a:t>
            </a:r>
            <a:endParaRPr lang="en-US" sz="1500" dirty="0"/>
          </a:p>
          <a:p>
            <a:pPr algn="ctr" indent="0" marL="0">
              <a:buNone/>
            </a:pPr>
            <a:r>
              <a:rPr lang="en-US" sz="1500" b="1" dirty="0">
                <a:solidFill>
                  <a:srgbClr val="FFFFFF"/>
                </a:solidFill>
              </a:rPr>
              <a:t>κειμένου</a:t>
            </a:r>
            <a:endParaRPr lang="en-US" sz="1500" dirty="0"/>
          </a:p>
        </p:txBody>
      </p:sp>
      <p:sp>
        <p:nvSpPr>
          <p:cNvPr id="7" name="Shape 5"/>
          <p:cNvSpPr/>
          <p:nvPr/>
        </p:nvSpPr>
        <p:spPr>
          <a:xfrm>
            <a:off x="3520440" y="1508760"/>
            <a:ext cx="2331720" cy="960120"/>
          </a:xfrm>
          <a:prstGeom prst="roundRect">
            <a:avLst>
              <a:gd name="adj" fmla="val 9524"/>
            </a:avLst>
          </a:prstGeom>
          <a:solidFill>
            <a:srgbClr val="E76F51"/>
          </a:solidFill>
          <a:ln w="12700">
            <a:solidFill>
              <a:srgbClr val="E76F51"/>
            </a:solidFill>
            <a:prstDash val="solid"/>
          </a:ln>
        </p:spPr>
      </p:sp>
      <p:sp>
        <p:nvSpPr>
          <p:cNvPr id="8" name="Text 6"/>
          <p:cNvSpPr/>
          <p:nvPr/>
        </p:nvSpPr>
        <p:spPr>
          <a:xfrm>
            <a:off x="3657600" y="1618488"/>
            <a:ext cx="2057400" cy="740664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algn="ctr" indent="0" marL="0">
              <a:buNone/>
            </a:pPr>
            <a:r>
              <a:rPr lang="en-US" sz="1500" b="1" dirty="0">
                <a:solidFill>
                  <a:srgbClr val="FFFFFF"/>
                </a:solidFill>
              </a:rPr>
              <a:t>Αναδιάταξη</a:t>
            </a:r>
            <a:endParaRPr lang="en-US" sz="1500" dirty="0"/>
          </a:p>
          <a:p>
            <a:pPr algn="ctr" indent="0" marL="0">
              <a:buNone/>
            </a:pPr>
            <a:r>
              <a:rPr lang="en-US" sz="1500" b="1" dirty="0">
                <a:solidFill>
                  <a:srgbClr val="FFFFFF"/>
                </a:solidFill>
              </a:rPr>
              <a:t>παραγράφων</a:t>
            </a:r>
            <a:endParaRPr lang="en-US" sz="1500" dirty="0"/>
          </a:p>
        </p:txBody>
      </p:sp>
      <p:sp>
        <p:nvSpPr>
          <p:cNvPr id="9" name="Shape 7"/>
          <p:cNvSpPr/>
          <p:nvPr/>
        </p:nvSpPr>
        <p:spPr>
          <a:xfrm>
            <a:off x="822960" y="2880360"/>
            <a:ext cx="2331720" cy="960120"/>
          </a:xfrm>
          <a:prstGeom prst="roundRect">
            <a:avLst>
              <a:gd name="adj" fmla="val 9524"/>
            </a:avLst>
          </a:prstGeom>
          <a:solidFill>
            <a:srgbClr val="E9C46A"/>
          </a:solidFill>
          <a:ln w="12700">
            <a:solidFill>
              <a:srgbClr val="E9C46A"/>
            </a:solidFill>
            <a:prstDash val="solid"/>
          </a:ln>
        </p:spPr>
      </p:sp>
      <p:sp>
        <p:nvSpPr>
          <p:cNvPr id="10" name="Text 8"/>
          <p:cNvSpPr/>
          <p:nvPr/>
        </p:nvSpPr>
        <p:spPr>
          <a:xfrm>
            <a:off x="960120" y="2990088"/>
            <a:ext cx="2057400" cy="740664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algn="ctr" indent="0" marL="0">
              <a:buNone/>
            </a:pPr>
            <a:r>
              <a:rPr lang="en-US" sz="1500" b="1" dirty="0">
                <a:solidFill>
                  <a:srgbClr val="183B56"/>
                </a:solidFill>
              </a:rPr>
              <a:t>Πολυτροπικότητα</a:t>
            </a:r>
            <a:endParaRPr lang="en-US" sz="1500" dirty="0"/>
          </a:p>
          <a:p>
            <a:pPr algn="ctr" indent="0" marL="0">
              <a:buNone/>
            </a:pPr>
            <a:r>
              <a:rPr lang="en-US" sz="1500" b="1" dirty="0">
                <a:solidFill>
                  <a:srgbClr val="183B56"/>
                </a:solidFill>
              </a:rPr>
              <a:t>εικόνα • γραφικά • χρώμα</a:t>
            </a:r>
            <a:endParaRPr lang="en-US" sz="1500" dirty="0"/>
          </a:p>
        </p:txBody>
      </p:sp>
      <p:sp>
        <p:nvSpPr>
          <p:cNvPr id="11" name="Shape 9"/>
          <p:cNvSpPr/>
          <p:nvPr/>
        </p:nvSpPr>
        <p:spPr>
          <a:xfrm>
            <a:off x="3520440" y="2880360"/>
            <a:ext cx="2331720" cy="960120"/>
          </a:xfrm>
          <a:prstGeom prst="roundRect">
            <a:avLst>
              <a:gd name="adj" fmla="val 9524"/>
            </a:avLst>
          </a:prstGeom>
          <a:solidFill>
            <a:srgbClr val="183B56"/>
          </a:solidFill>
          <a:ln w="12700">
            <a:solidFill>
              <a:srgbClr val="183B56"/>
            </a:solidFill>
            <a:prstDash val="solid"/>
          </a:ln>
        </p:spPr>
      </p:sp>
      <p:sp>
        <p:nvSpPr>
          <p:cNvPr id="12" name="Text 10"/>
          <p:cNvSpPr/>
          <p:nvPr/>
        </p:nvSpPr>
        <p:spPr>
          <a:xfrm>
            <a:off x="3657600" y="2990088"/>
            <a:ext cx="2057400" cy="740664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algn="ctr" indent="0" marL="0">
              <a:buNone/>
            </a:pPr>
            <a:r>
              <a:rPr lang="en-US" sz="1500" b="1" dirty="0">
                <a:solidFill>
                  <a:srgbClr val="FFFFFF"/>
                </a:solidFill>
              </a:rPr>
              <a:t>Συνεργατική</a:t>
            </a:r>
            <a:endParaRPr lang="en-US" sz="1500" dirty="0"/>
          </a:p>
          <a:p>
            <a:pPr algn="ctr" indent="0" marL="0">
              <a:buNone/>
            </a:pPr>
            <a:r>
              <a:rPr lang="en-US" sz="1500" b="1" dirty="0">
                <a:solidFill>
                  <a:srgbClr val="FFFFFF"/>
                </a:solidFill>
              </a:rPr>
              <a:t>αναθεώρηση</a:t>
            </a:r>
            <a:endParaRPr lang="en-US" sz="1500" dirty="0"/>
          </a:p>
        </p:txBody>
      </p:sp>
      <p:sp>
        <p:nvSpPr>
          <p:cNvPr id="13" name="Text 11"/>
          <p:cNvSpPr/>
          <p:nvPr/>
        </p:nvSpPr>
        <p:spPr>
          <a:xfrm>
            <a:off x="868680" y="4572000"/>
            <a:ext cx="192024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176D73"/>
                </a:solidFill>
              </a:rPr>
              <a:t>Διδακτικό κέρδος</a:t>
            </a:r>
            <a:endParaRPr lang="en-US" sz="1300" dirty="0"/>
          </a:p>
        </p:txBody>
      </p:sp>
      <p:sp>
        <p:nvSpPr>
          <p:cNvPr id="14" name="Text 12"/>
          <p:cNvSpPr/>
          <p:nvPr/>
        </p:nvSpPr>
        <p:spPr>
          <a:xfrm>
            <a:off x="868680" y="4892040"/>
            <a:ext cx="5394960" cy="914400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t">
            <a:normAutofit/>
          </a:bodyPr>
          <a:lstStyle/>
          <a:p>
            <a:r>
              <a:rPr lang="en-US" sz="1350" dirty="0">
                <a:solidFill>
                  <a:srgbClr val="1F2937"/>
                </a:solidFill>
              </a:rPr>
              <a:t>Οι μαθητές εστιάζουν στην ουσία του γραπτού λόγου.</a:t>
            </a:r>
            <a:endParaRPr lang="en-US" sz="1350" dirty="0"/>
          </a:p>
          <a:p>
            <a:r>
              <a:rPr lang="en-US" sz="1350" dirty="0">
                <a:solidFill>
                  <a:srgbClr val="1F2937"/>
                </a:solidFill>
              </a:rPr>
              <a:t>Ο εκπαιδευτικός μπορεί να παρέμβει δημιουργικά στη διάρκεια της παραγωγής.</a:t>
            </a:r>
            <a:endParaRPr lang="en-US" sz="1350" dirty="0"/>
          </a:p>
        </p:txBody>
      </p:sp>
      <p:sp>
        <p:nvSpPr>
          <p:cNvPr id="15" name="Shape 13"/>
          <p:cNvSpPr/>
          <p:nvPr/>
        </p:nvSpPr>
        <p:spPr>
          <a:xfrm>
            <a:off x="7388352" y="1307592"/>
            <a:ext cx="3739896" cy="4562856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prstDash val="solid"/>
          </a:ln>
          <a:effectLst>
            <a:outerShdw sx="100000" sy="100000" kx="0" ky="0" algn="bl" rotWithShape="0" blurRad="25400" dist="12700" dir="2700000">
              <a:srgbClr val="000000">
                <a:alpha val="12000"/>
              </a:srgbClr>
            </a:outerShdw>
          </a:effectLst>
        </p:spPr>
      </p:sp>
      <p:pic>
        <p:nvPicPr>
          <p:cNvPr id="16" name="Image 0" descr="/mnt/data/b1_slide_assets/page_13.png">    </p:cNvPr>
          <p:cNvPicPr>
            <a:picLocks noChangeAspect="1"/>
          </p:cNvPicPr>
          <p:nvPr/>
        </p:nvPicPr>
        <p:blipFill>
          <a:blip r:embed="rId1"/>
          <a:srcRect l="0" r="0" t="2778" b="2778"/>
          <a:stretch/>
        </p:blipFill>
        <p:spPr>
          <a:xfrm>
            <a:off x="7406640" y="1325880"/>
            <a:ext cx="3703320" cy="4526280"/>
          </a:xfrm>
          <a:prstGeom prst="rect">
            <a:avLst/>
          </a:prstGeom>
        </p:spPr>
      </p:pic>
      <p:sp>
        <p:nvSpPr>
          <p:cNvPr id="17" name="Text 14"/>
          <p:cNvSpPr/>
          <p:nvPr/>
        </p:nvSpPr>
        <p:spPr>
          <a:xfrm>
            <a:off x="7406640" y="5897880"/>
            <a:ext cx="370332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750" dirty="0">
                <a:solidFill>
                  <a:srgbClr val="5F6C72"/>
                </a:solidFill>
              </a:rPr>
              <a:t>Παράδειγμα εργασίας σε Google Docs</a:t>
            </a:r>
            <a:endParaRPr lang="en-US" sz="750" dirty="0"/>
          </a:p>
        </p:txBody>
      </p:sp>
      <p:sp>
        <p:nvSpPr>
          <p:cNvPr id="18" name="Text 15"/>
          <p:cNvSpPr/>
          <p:nvPr/>
        </p:nvSpPr>
        <p:spPr>
          <a:xfrm>
            <a:off x="457200" y="6510528"/>
            <a:ext cx="438912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50" dirty="0">
                <a:solidFill>
                  <a:srgbClr val="5F6C72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Β1.1 Επιμόρφωση ΤΠΕ • 7η Συνεδρία</a:t>
            </a:r>
            <a:endParaRPr lang="en-US" sz="850" dirty="0"/>
          </a:p>
        </p:txBody>
      </p:sp>
      <p:sp>
        <p:nvSpPr>
          <p:cNvPr id="19" name="Text 16"/>
          <p:cNvSpPr/>
          <p:nvPr/>
        </p:nvSpPr>
        <p:spPr>
          <a:xfrm>
            <a:off x="11228832" y="6446520"/>
            <a:ext cx="502920" cy="256032"/>
          </a:xfrm>
          <a:prstGeom prst="rect">
            <a:avLst/>
          </a:prstGeom>
          <a:solidFill>
            <a:srgbClr val="176D73"/>
          </a:solidFill>
          <a:ln/>
        </p:spPr>
        <p:txBody>
          <a:bodyPr wrap="square" lIns="254" tIns="254" rIns="254" bIns="254" rtlCol="0" anchor="ctr"/>
          <a:lstStyle/>
          <a:p>
            <a:pPr algn="ctr" indent="0" marL="0">
              <a:buNone/>
            </a:pPr>
            <a:r>
              <a:rPr lang="en-US" sz="95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04</a:t>
            </a:r>
            <a:endParaRPr lang="en-US" sz="9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7F4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02920" y="347472"/>
            <a:ext cx="7498080" cy="47548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2700" b="1" dirty="0">
                <a:solidFill>
                  <a:srgbClr val="183B56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Υπολογιστικό νέφος: τι αλλάζει</a:t>
            </a:r>
            <a:endParaRPr lang="en-US" sz="2700" dirty="0"/>
          </a:p>
        </p:txBody>
      </p:sp>
      <p:sp>
        <p:nvSpPr>
          <p:cNvPr id="3" name="Text 1"/>
          <p:cNvSpPr/>
          <p:nvPr/>
        </p:nvSpPr>
        <p:spPr>
          <a:xfrm>
            <a:off x="521208" y="841248"/>
            <a:ext cx="813816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dirty="0">
                <a:solidFill>
                  <a:srgbClr val="176D73"/>
                </a:solidFill>
              </a:rPr>
              <a:t>Από το τοπικό αρχείο στο κοινόχρηστο ψηφιακό περιβάλλον</a:t>
            </a:r>
            <a:endParaRPr lang="en-US" sz="1100" dirty="0"/>
          </a:p>
        </p:txBody>
      </p:sp>
      <p:sp>
        <p:nvSpPr>
          <p:cNvPr id="4" name="Shape 2"/>
          <p:cNvSpPr/>
          <p:nvPr/>
        </p:nvSpPr>
        <p:spPr>
          <a:xfrm>
            <a:off x="502920" y="1133856"/>
            <a:ext cx="914400" cy="0"/>
          </a:xfrm>
          <a:prstGeom prst="line">
            <a:avLst/>
          </a:prstGeom>
          <a:noFill/>
          <a:ln w="38100">
            <a:solidFill>
              <a:srgbClr val="E76F51"/>
            </a:solidFill>
            <a:prstDash val="solid"/>
          </a:ln>
        </p:spPr>
      </p:sp>
      <p:sp>
        <p:nvSpPr>
          <p:cNvPr id="5" name="Shape 3"/>
          <p:cNvSpPr/>
          <p:nvPr/>
        </p:nvSpPr>
        <p:spPr>
          <a:xfrm>
            <a:off x="667512" y="1280160"/>
            <a:ext cx="3328416" cy="4288536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prstDash val="solid"/>
          </a:ln>
          <a:effectLst>
            <a:outerShdw sx="100000" sy="100000" kx="0" ky="0" algn="bl" rotWithShape="0" blurRad="25400" dist="12700" dir="2700000">
              <a:srgbClr val="000000">
                <a:alpha val="12000"/>
              </a:srgbClr>
            </a:outerShdw>
          </a:effectLst>
        </p:spPr>
      </p:sp>
      <p:pic>
        <p:nvPicPr>
          <p:cNvPr id="6" name="Image 0" descr="/mnt/data/b1_slide_assets/page_5.png">    </p:cNvPr>
          <p:cNvPicPr>
            <a:picLocks noChangeAspect="1"/>
          </p:cNvPicPr>
          <p:nvPr/>
        </p:nvPicPr>
        <p:blipFill>
          <a:blip r:embed="rId1"/>
          <a:srcRect l="0" r="0" t="95" b="95"/>
          <a:stretch/>
        </p:blipFill>
        <p:spPr>
          <a:xfrm>
            <a:off x="685800" y="1298448"/>
            <a:ext cx="3291840" cy="4251960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685800" y="5596128"/>
            <a:ext cx="329184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750" dirty="0">
                <a:solidFill>
                  <a:srgbClr val="5F6C72"/>
                </a:solidFill>
              </a:rPr>
              <a:t>Βασικά χαρακτηριστικά υπηρεσιών νέφους</a:t>
            </a:r>
            <a:endParaRPr lang="en-US" sz="750" dirty="0"/>
          </a:p>
        </p:txBody>
      </p:sp>
      <p:sp>
        <p:nvSpPr>
          <p:cNvPr id="8" name="Text 5"/>
          <p:cNvSpPr/>
          <p:nvPr/>
        </p:nvSpPr>
        <p:spPr>
          <a:xfrm>
            <a:off x="4572000" y="1426464"/>
            <a:ext cx="219456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76D73"/>
                </a:solidFill>
              </a:rPr>
              <a:t>✓</a:t>
            </a:r>
            <a:endParaRPr lang="en-US" sz="1400" dirty="0"/>
          </a:p>
        </p:txBody>
      </p:sp>
      <p:sp>
        <p:nvSpPr>
          <p:cNvPr id="9" name="Text 6"/>
          <p:cNvSpPr/>
          <p:nvPr/>
        </p:nvSpPr>
        <p:spPr>
          <a:xfrm>
            <a:off x="4864608" y="1417320"/>
            <a:ext cx="4937760" cy="347472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indent="0" marL="0">
              <a:buNone/>
            </a:pPr>
            <a:r>
              <a:rPr lang="en-US" sz="1350" dirty="0">
                <a:solidFill>
                  <a:srgbClr val="1F2937"/>
                </a:solidFill>
              </a:rPr>
              <a:t>πρόσβαση από διαφορετικές συσκευές</a:t>
            </a:r>
            <a:endParaRPr lang="en-US" sz="1350" dirty="0"/>
          </a:p>
        </p:txBody>
      </p:sp>
      <p:sp>
        <p:nvSpPr>
          <p:cNvPr id="10" name="Text 7"/>
          <p:cNvSpPr/>
          <p:nvPr/>
        </p:nvSpPr>
        <p:spPr>
          <a:xfrm>
            <a:off x="4572000" y="1975104"/>
            <a:ext cx="219456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E76F51"/>
                </a:solidFill>
              </a:rPr>
              <a:t>✓</a:t>
            </a:r>
            <a:endParaRPr lang="en-US" sz="1400" dirty="0"/>
          </a:p>
        </p:txBody>
      </p:sp>
      <p:sp>
        <p:nvSpPr>
          <p:cNvPr id="11" name="Text 8"/>
          <p:cNvSpPr/>
          <p:nvPr/>
        </p:nvSpPr>
        <p:spPr>
          <a:xfrm>
            <a:off x="4864608" y="1965960"/>
            <a:ext cx="5303520" cy="347472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indent="0" marL="0">
              <a:buNone/>
            </a:pPr>
            <a:r>
              <a:rPr lang="en-US" sz="1350" dirty="0">
                <a:solidFill>
                  <a:srgbClr val="1F2937"/>
                </a:solidFill>
              </a:rPr>
              <a:t>αποθήκευση, συγχρονισμός και ανάκτηση αρχείων</a:t>
            </a:r>
            <a:endParaRPr lang="en-US" sz="1350" dirty="0"/>
          </a:p>
        </p:txBody>
      </p:sp>
      <p:sp>
        <p:nvSpPr>
          <p:cNvPr id="12" name="Text 9"/>
          <p:cNvSpPr/>
          <p:nvPr/>
        </p:nvSpPr>
        <p:spPr>
          <a:xfrm>
            <a:off x="4572000" y="2523744"/>
            <a:ext cx="219456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76D73"/>
                </a:solidFill>
              </a:rPr>
              <a:t>✓</a:t>
            </a:r>
            <a:endParaRPr lang="en-US" sz="1400" dirty="0"/>
          </a:p>
        </p:txBody>
      </p:sp>
      <p:sp>
        <p:nvSpPr>
          <p:cNvPr id="13" name="Text 10"/>
          <p:cNvSpPr/>
          <p:nvPr/>
        </p:nvSpPr>
        <p:spPr>
          <a:xfrm>
            <a:off x="4864608" y="2514600"/>
            <a:ext cx="4572000" cy="347472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indent="0" marL="0">
              <a:buNone/>
            </a:pPr>
            <a:r>
              <a:rPr lang="en-US" sz="1350" dirty="0">
                <a:solidFill>
                  <a:srgbClr val="1F2937"/>
                </a:solidFill>
              </a:rPr>
              <a:t>διαμοιρασμός αρχείων και φακέλων</a:t>
            </a:r>
            <a:endParaRPr lang="en-US" sz="1350" dirty="0"/>
          </a:p>
        </p:txBody>
      </p:sp>
      <p:sp>
        <p:nvSpPr>
          <p:cNvPr id="14" name="Text 11"/>
          <p:cNvSpPr/>
          <p:nvPr/>
        </p:nvSpPr>
        <p:spPr>
          <a:xfrm>
            <a:off x="4572000" y="3072384"/>
            <a:ext cx="219456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E76F51"/>
                </a:solidFill>
              </a:rPr>
              <a:t>✓</a:t>
            </a:r>
            <a:endParaRPr lang="en-US" sz="1400" dirty="0"/>
          </a:p>
        </p:txBody>
      </p:sp>
      <p:sp>
        <p:nvSpPr>
          <p:cNvPr id="15" name="Text 12"/>
          <p:cNvSpPr/>
          <p:nvPr/>
        </p:nvSpPr>
        <p:spPr>
          <a:xfrm>
            <a:off x="4864608" y="3063240"/>
            <a:ext cx="5303520" cy="347472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indent="0" marL="0">
              <a:buNone/>
            </a:pPr>
            <a:r>
              <a:rPr lang="en-US" sz="1350" dirty="0">
                <a:solidFill>
                  <a:srgbClr val="1F2937"/>
                </a:solidFill>
              </a:rPr>
              <a:t>συνεργασία και ενημέρωση αλλαγών σε πραγματικό χρόνο</a:t>
            </a:r>
            <a:endParaRPr lang="en-US" sz="1350" dirty="0"/>
          </a:p>
        </p:txBody>
      </p:sp>
      <p:sp>
        <p:nvSpPr>
          <p:cNvPr id="16" name="Text 13"/>
          <p:cNvSpPr/>
          <p:nvPr/>
        </p:nvSpPr>
        <p:spPr>
          <a:xfrm>
            <a:off x="4572000" y="3621024"/>
            <a:ext cx="219456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83B56"/>
                </a:solidFill>
              </a:rPr>
              <a:t>✓</a:t>
            </a:r>
            <a:endParaRPr lang="en-US" sz="1400" dirty="0"/>
          </a:p>
        </p:txBody>
      </p:sp>
      <p:sp>
        <p:nvSpPr>
          <p:cNvPr id="17" name="Text 14"/>
          <p:cNvSpPr/>
          <p:nvPr/>
        </p:nvSpPr>
        <p:spPr>
          <a:xfrm>
            <a:off x="4864608" y="3611880"/>
            <a:ext cx="5303520" cy="347472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indent="0" marL="0">
              <a:buNone/>
            </a:pPr>
            <a:r>
              <a:rPr lang="en-US" sz="1350" dirty="0">
                <a:solidFill>
                  <a:srgbClr val="1F2937"/>
                </a:solidFill>
              </a:rPr>
              <a:t>ζητήματα ασφάλειας, εμπιστευτικότητας και ελέγχου</a:t>
            </a:r>
            <a:endParaRPr lang="en-US" sz="1350" dirty="0"/>
          </a:p>
        </p:txBody>
      </p:sp>
      <p:sp>
        <p:nvSpPr>
          <p:cNvPr id="18" name="Shape 15"/>
          <p:cNvSpPr/>
          <p:nvPr/>
        </p:nvSpPr>
        <p:spPr>
          <a:xfrm>
            <a:off x="4572000" y="4572000"/>
            <a:ext cx="5715000" cy="960120"/>
          </a:xfrm>
          <a:prstGeom prst="rect">
            <a:avLst/>
          </a:prstGeom>
          <a:solidFill>
            <a:srgbClr val="E8F3F2"/>
          </a:solidFill>
          <a:ln w="12700">
            <a:solidFill>
              <a:srgbClr val="E8F3F2"/>
            </a:solidFill>
            <a:prstDash val="solid"/>
          </a:ln>
        </p:spPr>
      </p:sp>
      <p:sp>
        <p:nvSpPr>
          <p:cNvPr id="19" name="Text 16"/>
          <p:cNvSpPr/>
          <p:nvPr/>
        </p:nvSpPr>
        <p:spPr>
          <a:xfrm>
            <a:off x="4800600" y="4754880"/>
            <a:ext cx="5257800" cy="59436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algn="ctr" indent="0" marL="0">
              <a:buNone/>
            </a:pPr>
            <a:r>
              <a:rPr lang="en-US" sz="2000" b="1" dirty="0">
                <a:solidFill>
                  <a:srgbClr val="176D73"/>
                </a:solidFill>
              </a:rPr>
              <a:t>Το νέφος δεν είναι απλώς αποθήκευση· είναι υποδομή για συνεργασία.</a:t>
            </a:r>
            <a:endParaRPr lang="en-US" sz="2000" dirty="0"/>
          </a:p>
        </p:txBody>
      </p:sp>
      <p:sp>
        <p:nvSpPr>
          <p:cNvPr id="20" name="Text 17"/>
          <p:cNvSpPr/>
          <p:nvPr/>
        </p:nvSpPr>
        <p:spPr>
          <a:xfrm>
            <a:off x="457200" y="6510528"/>
            <a:ext cx="438912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50" dirty="0">
                <a:solidFill>
                  <a:srgbClr val="5F6C72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Β1.1 Επιμόρφωση ΤΠΕ • 7η Συνεδρία</a:t>
            </a:r>
            <a:endParaRPr lang="en-US" sz="850" dirty="0"/>
          </a:p>
        </p:txBody>
      </p:sp>
      <p:sp>
        <p:nvSpPr>
          <p:cNvPr id="21" name="Text 18"/>
          <p:cNvSpPr/>
          <p:nvPr/>
        </p:nvSpPr>
        <p:spPr>
          <a:xfrm>
            <a:off x="11228832" y="6446520"/>
            <a:ext cx="502920" cy="256032"/>
          </a:xfrm>
          <a:prstGeom prst="rect">
            <a:avLst/>
          </a:prstGeom>
          <a:solidFill>
            <a:srgbClr val="176D73"/>
          </a:solidFill>
          <a:ln/>
        </p:spPr>
        <p:txBody>
          <a:bodyPr wrap="square" lIns="254" tIns="254" rIns="254" bIns="254" rtlCol="0" anchor="ctr"/>
          <a:lstStyle/>
          <a:p>
            <a:pPr algn="ctr" indent="0" marL="0">
              <a:buNone/>
            </a:pPr>
            <a:r>
              <a:rPr lang="en-US" sz="95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05</a:t>
            </a:r>
            <a:endParaRPr lang="en-US" sz="9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7F4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02920" y="347472"/>
            <a:ext cx="7498080" cy="47548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2700" b="1" dirty="0">
                <a:solidFill>
                  <a:srgbClr val="183B56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Υπηρεσίες για το σχολείο</a:t>
            </a:r>
            <a:endParaRPr lang="en-US" sz="2700" dirty="0"/>
          </a:p>
        </p:txBody>
      </p:sp>
      <p:sp>
        <p:nvSpPr>
          <p:cNvPr id="3" name="Text 1"/>
          <p:cNvSpPr/>
          <p:nvPr/>
        </p:nvSpPr>
        <p:spPr>
          <a:xfrm>
            <a:off x="521208" y="841248"/>
            <a:ext cx="813816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dirty="0">
                <a:solidFill>
                  <a:srgbClr val="176D73"/>
                </a:solidFill>
              </a:rPr>
              <a:t>ΠΣΔ, e-me και εμπορικές υπηρεσίες νέφους</a:t>
            </a:r>
            <a:endParaRPr lang="en-US" sz="1100" dirty="0"/>
          </a:p>
        </p:txBody>
      </p:sp>
      <p:sp>
        <p:nvSpPr>
          <p:cNvPr id="4" name="Shape 2"/>
          <p:cNvSpPr/>
          <p:nvPr/>
        </p:nvSpPr>
        <p:spPr>
          <a:xfrm>
            <a:off x="502920" y="1133856"/>
            <a:ext cx="914400" cy="0"/>
          </a:xfrm>
          <a:prstGeom prst="line">
            <a:avLst/>
          </a:prstGeom>
          <a:noFill/>
          <a:ln w="38100">
            <a:solidFill>
              <a:srgbClr val="E76F51"/>
            </a:solidFill>
            <a:prstDash val="solid"/>
          </a:ln>
        </p:spPr>
      </p:sp>
      <p:sp>
        <p:nvSpPr>
          <p:cNvPr id="5" name="Shape 3"/>
          <p:cNvSpPr/>
          <p:nvPr/>
        </p:nvSpPr>
        <p:spPr>
          <a:xfrm>
            <a:off x="621792" y="1261872"/>
            <a:ext cx="2871216" cy="4425696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prstDash val="solid"/>
          </a:ln>
          <a:effectLst>
            <a:outerShdw sx="100000" sy="100000" kx="0" ky="0" algn="bl" rotWithShape="0" blurRad="25400" dist="12700" dir="2700000">
              <a:srgbClr val="000000">
                <a:alpha val="12000"/>
              </a:srgbClr>
            </a:outerShdw>
          </a:effectLst>
        </p:spPr>
      </p:sp>
      <p:pic>
        <p:nvPicPr>
          <p:cNvPr id="6" name="Image 0" descr="/mnt/data/b1_slide_assets/page_7.png">    </p:cNvPr>
          <p:cNvPicPr>
            <a:picLocks noChangeAspect="1"/>
          </p:cNvPicPr>
          <p:nvPr/>
        </p:nvPicPr>
        <p:blipFill>
          <a:blip r:embed="rId1"/>
          <a:srcRect l="8211" r="8211" t="0" b="0"/>
          <a:stretch/>
        </p:blipFill>
        <p:spPr>
          <a:xfrm>
            <a:off x="640080" y="1280160"/>
            <a:ext cx="2834640" cy="4389120"/>
          </a:xfrm>
          <a:prstGeom prst="rect">
            <a:avLst/>
          </a:prstGeom>
        </p:spPr>
      </p:pic>
      <p:sp>
        <p:nvSpPr>
          <p:cNvPr id="7" name="Shape 4"/>
          <p:cNvSpPr/>
          <p:nvPr/>
        </p:nvSpPr>
        <p:spPr>
          <a:xfrm>
            <a:off x="3776472" y="1261872"/>
            <a:ext cx="2871216" cy="4425696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prstDash val="solid"/>
          </a:ln>
          <a:effectLst>
            <a:outerShdw sx="100000" sy="100000" kx="0" ky="0" algn="bl" rotWithShape="0" blurRad="25400" dist="12700" dir="2700000">
              <a:srgbClr val="000000">
                <a:alpha val="12000"/>
              </a:srgbClr>
            </a:outerShdw>
          </a:effectLst>
        </p:spPr>
      </p:sp>
      <p:pic>
        <p:nvPicPr>
          <p:cNvPr id="8" name="Image 1" descr="/mnt/data/b1_slide_assets/page_10.png">    </p:cNvPr>
          <p:cNvPicPr>
            <a:picLocks noChangeAspect="1"/>
          </p:cNvPicPr>
          <p:nvPr/>
        </p:nvPicPr>
        <p:blipFill>
          <a:blip r:embed="rId2"/>
          <a:srcRect l="8211" r="8211" t="0" b="0"/>
          <a:stretch/>
        </p:blipFill>
        <p:spPr>
          <a:xfrm>
            <a:off x="3794760" y="1280160"/>
            <a:ext cx="2834640" cy="4389120"/>
          </a:xfrm>
          <a:prstGeom prst="rect">
            <a:avLst/>
          </a:prstGeom>
        </p:spPr>
      </p:pic>
      <p:sp>
        <p:nvSpPr>
          <p:cNvPr id="9" name="Shape 5"/>
          <p:cNvSpPr/>
          <p:nvPr/>
        </p:nvSpPr>
        <p:spPr>
          <a:xfrm>
            <a:off x="6931152" y="1261872"/>
            <a:ext cx="2871216" cy="4425696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prstDash val="solid"/>
          </a:ln>
          <a:effectLst>
            <a:outerShdw sx="100000" sy="100000" kx="0" ky="0" algn="bl" rotWithShape="0" blurRad="25400" dist="12700" dir="2700000">
              <a:srgbClr val="000000">
                <a:alpha val="12000"/>
              </a:srgbClr>
            </a:outerShdw>
          </a:effectLst>
        </p:spPr>
      </p:sp>
      <p:pic>
        <p:nvPicPr>
          <p:cNvPr id="10" name="Image 2" descr="/mnt/data/b1_slide_assets/page_9.png">    </p:cNvPr>
          <p:cNvPicPr>
            <a:picLocks noChangeAspect="1"/>
          </p:cNvPicPr>
          <p:nvPr/>
        </p:nvPicPr>
        <p:blipFill>
          <a:blip r:embed="rId3"/>
          <a:srcRect l="8211" r="8211" t="0" b="0"/>
          <a:stretch/>
        </p:blipFill>
        <p:spPr>
          <a:xfrm>
            <a:off x="6949440" y="1280160"/>
            <a:ext cx="2834640" cy="4389120"/>
          </a:xfrm>
          <a:prstGeom prst="rect">
            <a:avLst/>
          </a:prstGeom>
        </p:spPr>
      </p:pic>
      <p:sp>
        <p:nvSpPr>
          <p:cNvPr id="11" name="Text 6"/>
          <p:cNvSpPr/>
          <p:nvPr/>
        </p:nvSpPr>
        <p:spPr>
          <a:xfrm>
            <a:off x="777240" y="5833872"/>
            <a:ext cx="9509760" cy="34747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183B56"/>
                </a:solidFill>
              </a:rPr>
              <a:t>Κριτήριο επιλογής εργαλείου: όχι μόνο τι «κάνει», αλλά σε ποιο πλαίσιο, με ποιους χρήστες και με ποιες προϋποθέσεις ασφάλειας χρησιμοποιείται.</a:t>
            </a:r>
            <a:endParaRPr lang="en-US" sz="1400" dirty="0"/>
          </a:p>
        </p:txBody>
      </p:sp>
      <p:sp>
        <p:nvSpPr>
          <p:cNvPr id="12" name="Text 7"/>
          <p:cNvSpPr/>
          <p:nvPr/>
        </p:nvSpPr>
        <p:spPr>
          <a:xfrm>
            <a:off x="457200" y="6510528"/>
            <a:ext cx="438912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50" dirty="0">
                <a:solidFill>
                  <a:srgbClr val="5F6C72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Β1.1 Επιμόρφωση ΤΠΕ • 7η Συνεδρία</a:t>
            </a:r>
            <a:endParaRPr lang="en-US" sz="850" dirty="0"/>
          </a:p>
        </p:txBody>
      </p:sp>
      <p:sp>
        <p:nvSpPr>
          <p:cNvPr id="13" name="Text 8"/>
          <p:cNvSpPr/>
          <p:nvPr/>
        </p:nvSpPr>
        <p:spPr>
          <a:xfrm>
            <a:off x="11228832" y="6446520"/>
            <a:ext cx="502920" cy="256032"/>
          </a:xfrm>
          <a:prstGeom prst="rect">
            <a:avLst/>
          </a:prstGeom>
          <a:solidFill>
            <a:srgbClr val="176D73"/>
          </a:solidFill>
          <a:ln/>
        </p:spPr>
        <p:txBody>
          <a:bodyPr wrap="square" lIns="254" tIns="254" rIns="254" bIns="254" rtlCol="0" anchor="ctr"/>
          <a:lstStyle/>
          <a:p>
            <a:pPr algn="ctr" indent="0" marL="0">
              <a:buNone/>
            </a:pPr>
            <a:r>
              <a:rPr lang="en-US" sz="95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06</a:t>
            </a:r>
            <a:endParaRPr lang="en-US" sz="9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7F4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02920" y="347472"/>
            <a:ext cx="7498080" cy="47548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2700" b="1" dirty="0">
                <a:solidFill>
                  <a:srgbClr val="183B56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Συνεργατική γραφή</a:t>
            </a:r>
            <a:endParaRPr lang="en-US" sz="2700" dirty="0"/>
          </a:p>
        </p:txBody>
      </p:sp>
      <p:sp>
        <p:nvSpPr>
          <p:cNvPr id="3" name="Text 1"/>
          <p:cNvSpPr/>
          <p:nvPr/>
        </p:nvSpPr>
        <p:spPr>
          <a:xfrm>
            <a:off x="521208" y="841248"/>
            <a:ext cx="813816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dirty="0">
                <a:solidFill>
                  <a:srgbClr val="176D73"/>
                </a:solidFill>
              </a:rPr>
              <a:t>Η παραγωγή λόγου γίνεται ορατή, σχολιάσιμη και αναθεωρήσιμη</a:t>
            </a:r>
            <a:endParaRPr lang="en-US" sz="1100" dirty="0"/>
          </a:p>
        </p:txBody>
      </p:sp>
      <p:sp>
        <p:nvSpPr>
          <p:cNvPr id="4" name="Shape 2"/>
          <p:cNvSpPr/>
          <p:nvPr/>
        </p:nvSpPr>
        <p:spPr>
          <a:xfrm>
            <a:off x="502920" y="1133856"/>
            <a:ext cx="914400" cy="0"/>
          </a:xfrm>
          <a:prstGeom prst="line">
            <a:avLst/>
          </a:prstGeom>
          <a:noFill/>
          <a:ln w="38100">
            <a:solidFill>
              <a:srgbClr val="E76F51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685800" y="1417320"/>
            <a:ext cx="5303520" cy="2377440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t">
            <a:normAutofit/>
          </a:bodyPr>
          <a:lstStyle/>
          <a:p>
            <a:r>
              <a:rPr lang="en-US" sz="1580" dirty="0">
                <a:solidFill>
                  <a:srgbClr val="1F2937"/>
                </a:solidFill>
              </a:rPr>
              <a:t>Πολλοί συντάκτες εργάζονται στο ίδιο κείμενο.</a:t>
            </a:r>
            <a:endParaRPr lang="en-US" sz="1580" dirty="0"/>
          </a:p>
          <a:p>
            <a:r>
              <a:rPr lang="en-US" sz="1580" dirty="0">
                <a:solidFill>
                  <a:srgbClr val="1F2937"/>
                </a:solidFill>
              </a:rPr>
              <a:t>Οι αλλαγές γίνονται ορατές και διατηρείται ιστορικό εκδόσεων.</a:t>
            </a:r>
            <a:endParaRPr lang="en-US" sz="1580" dirty="0"/>
          </a:p>
          <a:p>
            <a:r>
              <a:rPr lang="en-US" sz="1580" dirty="0">
                <a:solidFill>
                  <a:srgbClr val="1F2937"/>
                </a:solidFill>
              </a:rPr>
              <a:t>Ο σχολιασμός επιτρέπει ζωντανή ανατροφοδότηση.</a:t>
            </a:r>
            <a:endParaRPr lang="en-US" sz="1580" dirty="0"/>
          </a:p>
          <a:p>
            <a:r>
              <a:rPr lang="en-US" sz="1580" dirty="0">
                <a:solidFill>
                  <a:srgbClr val="1F2937"/>
                </a:solidFill>
              </a:rPr>
              <a:t>Η διδασκαλία μετατοπίζεται από το τελικό προϊόν στη διαδικασία σύνθεσης.</a:t>
            </a:r>
            <a:endParaRPr lang="en-US" sz="1580" dirty="0"/>
          </a:p>
        </p:txBody>
      </p:sp>
      <p:sp>
        <p:nvSpPr>
          <p:cNvPr id="6" name="Shape 4"/>
          <p:cNvSpPr/>
          <p:nvPr/>
        </p:nvSpPr>
        <p:spPr>
          <a:xfrm>
            <a:off x="731520" y="4160520"/>
            <a:ext cx="1218438" cy="914400"/>
          </a:xfrm>
          <a:prstGeom prst="roundRect">
            <a:avLst>
              <a:gd name="adj" fmla="val 8000"/>
            </a:avLst>
          </a:prstGeom>
          <a:solidFill>
            <a:srgbClr val="176D73"/>
          </a:solidFill>
          <a:ln w="12700">
            <a:solidFill>
              <a:srgbClr val="176D73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804672" y="4270248"/>
            <a:ext cx="1072134" cy="694944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algn="ctr" indent="0" marL="0">
              <a:buNone/>
            </a:pPr>
            <a:r>
              <a:rPr lang="en-US" sz="1220" b="1" dirty="0">
                <a:solidFill>
                  <a:srgbClr val="FFFFFF"/>
                </a:solidFill>
              </a:rPr>
              <a:t>συλλογή</a:t>
            </a:r>
            <a:endParaRPr lang="en-US" sz="1220" dirty="0"/>
          </a:p>
          <a:p>
            <a:pPr algn="ctr" indent="0" marL="0">
              <a:buNone/>
            </a:pPr>
            <a:r>
              <a:rPr lang="en-US" sz="1220" b="1" dirty="0">
                <a:solidFill>
                  <a:srgbClr val="FFFFFF"/>
                </a:solidFill>
              </a:rPr>
              <a:t>υλικού</a:t>
            </a:r>
            <a:endParaRPr lang="en-US" sz="1220" dirty="0"/>
          </a:p>
        </p:txBody>
      </p:sp>
      <p:sp>
        <p:nvSpPr>
          <p:cNvPr id="8" name="Shape 6"/>
          <p:cNvSpPr/>
          <p:nvPr/>
        </p:nvSpPr>
        <p:spPr>
          <a:xfrm>
            <a:off x="2077974" y="4160520"/>
            <a:ext cx="1218438" cy="914400"/>
          </a:xfrm>
          <a:prstGeom prst="roundRect">
            <a:avLst>
              <a:gd name="adj" fmla="val 8000"/>
            </a:avLst>
          </a:prstGeom>
          <a:solidFill>
            <a:srgbClr val="E76F51"/>
          </a:solidFill>
          <a:ln w="12700">
            <a:solidFill>
              <a:srgbClr val="E76F51"/>
            </a:solidFill>
            <a:prstDash val="solid"/>
          </a:ln>
        </p:spPr>
      </p:sp>
      <p:sp>
        <p:nvSpPr>
          <p:cNvPr id="9" name="Text 7"/>
          <p:cNvSpPr/>
          <p:nvPr/>
        </p:nvSpPr>
        <p:spPr>
          <a:xfrm>
            <a:off x="2151126" y="4270248"/>
            <a:ext cx="1072134" cy="694944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algn="ctr" indent="0" marL="0">
              <a:buNone/>
            </a:pPr>
            <a:r>
              <a:rPr lang="en-US" sz="1220" b="1" dirty="0">
                <a:solidFill>
                  <a:srgbClr val="FFFFFF"/>
                </a:solidFill>
              </a:rPr>
              <a:t>σχολιασμός</a:t>
            </a:r>
            <a:endParaRPr lang="en-US" sz="1220" dirty="0"/>
          </a:p>
        </p:txBody>
      </p:sp>
      <p:sp>
        <p:nvSpPr>
          <p:cNvPr id="10" name="Shape 8"/>
          <p:cNvSpPr/>
          <p:nvPr/>
        </p:nvSpPr>
        <p:spPr>
          <a:xfrm>
            <a:off x="3424428" y="4160520"/>
            <a:ext cx="1218438" cy="914400"/>
          </a:xfrm>
          <a:prstGeom prst="roundRect">
            <a:avLst>
              <a:gd name="adj" fmla="val 8000"/>
            </a:avLst>
          </a:prstGeom>
          <a:solidFill>
            <a:srgbClr val="E9C46A"/>
          </a:solidFill>
          <a:ln w="12700">
            <a:solidFill>
              <a:srgbClr val="E9C46A"/>
            </a:solidFill>
            <a:prstDash val="solid"/>
          </a:ln>
        </p:spPr>
      </p:sp>
      <p:sp>
        <p:nvSpPr>
          <p:cNvPr id="11" name="Text 9"/>
          <p:cNvSpPr/>
          <p:nvPr/>
        </p:nvSpPr>
        <p:spPr>
          <a:xfrm>
            <a:off x="3497580" y="4270248"/>
            <a:ext cx="1072134" cy="694944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algn="ctr" indent="0" marL="0">
              <a:buNone/>
            </a:pPr>
            <a:r>
              <a:rPr lang="en-US" sz="1220" b="1" dirty="0">
                <a:solidFill>
                  <a:srgbClr val="183B56"/>
                </a:solidFill>
              </a:rPr>
              <a:t>αναθεώρηση</a:t>
            </a:r>
            <a:endParaRPr lang="en-US" sz="1220" dirty="0"/>
          </a:p>
        </p:txBody>
      </p:sp>
      <p:sp>
        <p:nvSpPr>
          <p:cNvPr id="12" name="Shape 10"/>
          <p:cNvSpPr/>
          <p:nvPr/>
        </p:nvSpPr>
        <p:spPr>
          <a:xfrm>
            <a:off x="4770882" y="4160520"/>
            <a:ext cx="1218438" cy="914400"/>
          </a:xfrm>
          <a:prstGeom prst="roundRect">
            <a:avLst>
              <a:gd name="adj" fmla="val 8000"/>
            </a:avLst>
          </a:prstGeom>
          <a:solidFill>
            <a:srgbClr val="183B56"/>
          </a:solidFill>
          <a:ln w="12700">
            <a:solidFill>
              <a:srgbClr val="183B56"/>
            </a:solidFill>
            <a:prstDash val="solid"/>
          </a:ln>
        </p:spPr>
      </p:sp>
      <p:sp>
        <p:nvSpPr>
          <p:cNvPr id="13" name="Text 11"/>
          <p:cNvSpPr/>
          <p:nvPr/>
        </p:nvSpPr>
        <p:spPr>
          <a:xfrm>
            <a:off x="4844034" y="4270248"/>
            <a:ext cx="1072134" cy="694944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algn="ctr" indent="0" marL="0">
              <a:buNone/>
            </a:pPr>
            <a:r>
              <a:rPr lang="en-US" sz="1220" b="1" dirty="0">
                <a:solidFill>
                  <a:srgbClr val="FFFFFF"/>
                </a:solidFill>
              </a:rPr>
              <a:t>τελικό</a:t>
            </a:r>
            <a:endParaRPr lang="en-US" sz="1220" dirty="0"/>
          </a:p>
          <a:p>
            <a:pPr algn="ctr" indent="0" marL="0">
              <a:buNone/>
            </a:pPr>
            <a:r>
              <a:rPr lang="en-US" sz="1220" b="1" dirty="0">
                <a:solidFill>
                  <a:srgbClr val="FFFFFF"/>
                </a:solidFill>
              </a:rPr>
              <a:t>κείμενο</a:t>
            </a:r>
            <a:endParaRPr lang="en-US" sz="1220" dirty="0"/>
          </a:p>
        </p:txBody>
      </p:sp>
      <p:sp>
        <p:nvSpPr>
          <p:cNvPr id="14" name="Shape 12"/>
          <p:cNvSpPr/>
          <p:nvPr/>
        </p:nvSpPr>
        <p:spPr>
          <a:xfrm>
            <a:off x="6931152" y="1216152"/>
            <a:ext cx="3922776" cy="5065776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prstDash val="solid"/>
          </a:ln>
          <a:effectLst>
            <a:outerShdw sx="100000" sy="100000" kx="0" ky="0" algn="bl" rotWithShape="0" blurRad="25400" dist="12700" dir="2700000">
              <a:srgbClr val="000000">
                <a:alpha val="12000"/>
              </a:srgbClr>
            </a:outerShdw>
          </a:effectLst>
        </p:spPr>
      </p:sp>
      <p:pic>
        <p:nvPicPr>
          <p:cNvPr id="15" name="Image 0" descr="/mnt/data/b1_slide_assets/page_12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6949440" y="1234440"/>
            <a:ext cx="3886200" cy="5029200"/>
          </a:xfrm>
          <a:prstGeom prst="rect">
            <a:avLst/>
          </a:prstGeom>
        </p:spPr>
      </p:pic>
      <p:sp>
        <p:nvSpPr>
          <p:cNvPr id="16" name="Text 13"/>
          <p:cNvSpPr/>
          <p:nvPr/>
        </p:nvSpPr>
        <p:spPr>
          <a:xfrm>
            <a:off x="6949440" y="6309360"/>
            <a:ext cx="388620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750" dirty="0">
                <a:solidFill>
                  <a:srgbClr val="5F6C72"/>
                </a:solidFill>
              </a:rPr>
              <a:t>Κοινή χρήση, σχόλια και επεξεργασία</a:t>
            </a:r>
            <a:endParaRPr lang="en-US" sz="750" dirty="0"/>
          </a:p>
        </p:txBody>
      </p:sp>
      <p:sp>
        <p:nvSpPr>
          <p:cNvPr id="17" name="Text 14"/>
          <p:cNvSpPr/>
          <p:nvPr/>
        </p:nvSpPr>
        <p:spPr>
          <a:xfrm>
            <a:off x="457200" y="6510528"/>
            <a:ext cx="438912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50" dirty="0">
                <a:solidFill>
                  <a:srgbClr val="5F6C72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Β1.1 Επιμόρφωση ΤΠΕ • 7η Συνεδρία</a:t>
            </a:r>
            <a:endParaRPr lang="en-US" sz="850" dirty="0"/>
          </a:p>
        </p:txBody>
      </p:sp>
      <p:sp>
        <p:nvSpPr>
          <p:cNvPr id="18" name="Text 15"/>
          <p:cNvSpPr/>
          <p:nvPr/>
        </p:nvSpPr>
        <p:spPr>
          <a:xfrm>
            <a:off x="11228832" y="6446520"/>
            <a:ext cx="502920" cy="256032"/>
          </a:xfrm>
          <a:prstGeom prst="rect">
            <a:avLst/>
          </a:prstGeom>
          <a:solidFill>
            <a:srgbClr val="176D73"/>
          </a:solidFill>
          <a:ln/>
        </p:spPr>
        <p:txBody>
          <a:bodyPr wrap="square" lIns="254" tIns="254" rIns="254" bIns="254" rtlCol="0" anchor="ctr"/>
          <a:lstStyle/>
          <a:p>
            <a:pPr algn="ctr" indent="0" marL="0">
              <a:buNone/>
            </a:pPr>
            <a:r>
              <a:rPr lang="en-US" sz="95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07</a:t>
            </a:r>
            <a:endParaRPr lang="en-US" sz="9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7F4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02920" y="347472"/>
            <a:ext cx="7498080" cy="47548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2700" b="1" dirty="0">
                <a:solidFill>
                  <a:srgbClr val="183B56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Google Forms: από το κουίζ στην έρευνα</a:t>
            </a:r>
            <a:endParaRPr lang="en-US" sz="2700" dirty="0"/>
          </a:p>
        </p:txBody>
      </p:sp>
      <p:sp>
        <p:nvSpPr>
          <p:cNvPr id="3" name="Text 1"/>
          <p:cNvSpPr/>
          <p:nvPr/>
        </p:nvSpPr>
        <p:spPr>
          <a:xfrm>
            <a:off x="521208" y="841248"/>
            <a:ext cx="813816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dirty="0">
                <a:solidFill>
                  <a:srgbClr val="176D73"/>
                </a:solidFill>
              </a:rPr>
              <a:t>Κρίσιμο είναι το είδος της μαθησιακής δραστηριότητας</a:t>
            </a:r>
            <a:endParaRPr lang="en-US" sz="1100" dirty="0"/>
          </a:p>
        </p:txBody>
      </p:sp>
      <p:sp>
        <p:nvSpPr>
          <p:cNvPr id="4" name="Shape 2"/>
          <p:cNvSpPr/>
          <p:nvPr/>
        </p:nvSpPr>
        <p:spPr>
          <a:xfrm>
            <a:off x="502920" y="1133856"/>
            <a:ext cx="914400" cy="0"/>
          </a:xfrm>
          <a:prstGeom prst="line">
            <a:avLst/>
          </a:prstGeom>
          <a:noFill/>
          <a:ln w="38100">
            <a:solidFill>
              <a:srgbClr val="E76F51"/>
            </a:solidFill>
            <a:prstDash val="solid"/>
          </a:ln>
        </p:spPr>
      </p:sp>
      <p:sp>
        <p:nvSpPr>
          <p:cNvPr id="5" name="Shape 3"/>
          <p:cNvSpPr/>
          <p:nvPr/>
        </p:nvSpPr>
        <p:spPr>
          <a:xfrm>
            <a:off x="713232" y="1307592"/>
            <a:ext cx="3694176" cy="4882896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prstDash val="solid"/>
          </a:ln>
          <a:effectLst>
            <a:outerShdw sx="100000" sy="100000" kx="0" ky="0" algn="bl" rotWithShape="0" blurRad="25400" dist="12700" dir="2700000">
              <a:srgbClr val="000000">
                <a:alpha val="12000"/>
              </a:srgbClr>
            </a:outerShdw>
          </a:effectLst>
        </p:spPr>
      </p:sp>
      <p:pic>
        <p:nvPicPr>
          <p:cNvPr id="6" name="Image 0" descr="/mnt/data/b1_slide_assets/page_15.png">    </p:cNvPr>
          <p:cNvPicPr>
            <a:picLocks noChangeAspect="1"/>
          </p:cNvPicPr>
          <p:nvPr/>
        </p:nvPicPr>
        <p:blipFill>
          <a:blip r:embed="rId1"/>
          <a:srcRect l="1165" r="1165" t="0" b="0"/>
          <a:stretch/>
        </p:blipFill>
        <p:spPr>
          <a:xfrm>
            <a:off x="731520" y="1325880"/>
            <a:ext cx="3657600" cy="4846320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731520" y="6217920"/>
            <a:ext cx="365760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750" dirty="0">
                <a:solidFill>
                  <a:srgbClr val="5F6C72"/>
                </a:solidFill>
              </a:rPr>
              <a:t>Ερωτηματολόγια μαθητών</a:t>
            </a:r>
            <a:endParaRPr lang="en-US" sz="750" dirty="0"/>
          </a:p>
        </p:txBody>
      </p:sp>
      <p:sp>
        <p:nvSpPr>
          <p:cNvPr id="8" name="Text 5"/>
          <p:cNvSpPr/>
          <p:nvPr/>
        </p:nvSpPr>
        <p:spPr>
          <a:xfrm>
            <a:off x="4892040" y="1417320"/>
            <a:ext cx="50292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700" b="1" dirty="0">
                <a:solidFill>
                  <a:srgbClr val="183B56"/>
                </a:solidFill>
              </a:rPr>
              <a:t>Δύο διαφορετικές λογικές αξιοποίησης</a:t>
            </a:r>
            <a:endParaRPr lang="en-US" sz="1700" dirty="0"/>
          </a:p>
        </p:txBody>
      </p:sp>
      <p:sp>
        <p:nvSpPr>
          <p:cNvPr id="9" name="Shape 6"/>
          <p:cNvSpPr/>
          <p:nvPr/>
        </p:nvSpPr>
        <p:spPr>
          <a:xfrm>
            <a:off x="4892040" y="1938528"/>
            <a:ext cx="2423160" cy="1828800"/>
          </a:xfrm>
          <a:prstGeom prst="roundRect">
            <a:avLst>
              <a:gd name="adj" fmla="val 5000"/>
            </a:avLst>
          </a:prstGeom>
          <a:solidFill>
            <a:srgbClr val="FFF1E9"/>
          </a:solidFill>
          <a:ln w="12700">
            <a:solidFill>
              <a:srgbClr val="FFF1E9"/>
            </a:solidFill>
            <a:prstDash val="solid"/>
          </a:ln>
        </p:spPr>
      </p:sp>
      <p:sp>
        <p:nvSpPr>
          <p:cNvPr id="10" name="Text 7"/>
          <p:cNvSpPr/>
          <p:nvPr/>
        </p:nvSpPr>
        <p:spPr>
          <a:xfrm>
            <a:off x="5074920" y="2176272"/>
            <a:ext cx="20116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500" b="1" dirty="0">
                <a:solidFill>
                  <a:srgbClr val="E76F51"/>
                </a:solidFill>
              </a:rPr>
              <a:t>Κλειστή άσκηση</a:t>
            </a:r>
            <a:endParaRPr lang="en-US" sz="1500" dirty="0"/>
          </a:p>
        </p:txBody>
      </p:sp>
      <p:sp>
        <p:nvSpPr>
          <p:cNvPr id="11" name="Text 8"/>
          <p:cNvSpPr/>
          <p:nvPr/>
        </p:nvSpPr>
        <p:spPr>
          <a:xfrm>
            <a:off x="5074920" y="2606040"/>
            <a:ext cx="2057400" cy="6858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algn="ctr" indent="0" marL="0">
              <a:buNone/>
            </a:pPr>
            <a:r>
              <a:rPr lang="en-US" sz="1250" dirty="0">
                <a:solidFill>
                  <a:srgbClr val="1F2937"/>
                </a:solidFill>
              </a:rPr>
              <a:t>αναγνώριση τύπων</a:t>
            </a:r>
            <a:endParaRPr lang="en-US" sz="1250" dirty="0"/>
          </a:p>
          <a:p>
            <a:pPr algn="ctr" indent="0" marL="0">
              <a:buNone/>
            </a:pPr>
            <a:r>
              <a:rPr lang="en-US" sz="1250" dirty="0">
                <a:solidFill>
                  <a:srgbClr val="1F2937"/>
                </a:solidFill>
              </a:rPr>
              <a:t>αυτόματη βαθμολόγηση</a:t>
            </a:r>
            <a:endParaRPr lang="en-US" sz="1250" dirty="0"/>
          </a:p>
          <a:p>
            <a:pPr algn="ctr" indent="0" marL="0">
              <a:buNone/>
            </a:pPr>
            <a:r>
              <a:rPr lang="en-US" sz="1250" dirty="0">
                <a:solidFill>
                  <a:srgbClr val="1F2937"/>
                </a:solidFill>
              </a:rPr>
              <a:t>συμπεριφοριστική λογική</a:t>
            </a:r>
            <a:endParaRPr lang="en-US" sz="1250" dirty="0"/>
          </a:p>
        </p:txBody>
      </p:sp>
      <p:sp>
        <p:nvSpPr>
          <p:cNvPr id="12" name="Shape 9"/>
          <p:cNvSpPr/>
          <p:nvPr/>
        </p:nvSpPr>
        <p:spPr>
          <a:xfrm>
            <a:off x="7635240" y="1938528"/>
            <a:ext cx="2423160" cy="1828800"/>
          </a:xfrm>
          <a:prstGeom prst="roundRect">
            <a:avLst>
              <a:gd name="adj" fmla="val 5000"/>
            </a:avLst>
          </a:prstGeom>
          <a:solidFill>
            <a:srgbClr val="E8F3F2"/>
          </a:solidFill>
          <a:ln w="12700">
            <a:solidFill>
              <a:srgbClr val="E8F3F2"/>
            </a:solidFill>
            <a:prstDash val="solid"/>
          </a:ln>
        </p:spPr>
      </p:sp>
      <p:sp>
        <p:nvSpPr>
          <p:cNvPr id="13" name="Text 10"/>
          <p:cNvSpPr/>
          <p:nvPr/>
        </p:nvSpPr>
        <p:spPr>
          <a:xfrm>
            <a:off x="7818120" y="2176272"/>
            <a:ext cx="2057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500" b="1" dirty="0">
                <a:solidFill>
                  <a:srgbClr val="176D73"/>
                </a:solidFill>
              </a:rPr>
              <a:t>Μαθητική έρευνα</a:t>
            </a:r>
            <a:endParaRPr lang="en-US" sz="1500" dirty="0"/>
          </a:p>
        </p:txBody>
      </p:sp>
      <p:sp>
        <p:nvSpPr>
          <p:cNvPr id="14" name="Text 11"/>
          <p:cNvSpPr/>
          <p:nvPr/>
        </p:nvSpPr>
        <p:spPr>
          <a:xfrm>
            <a:off x="7818120" y="2606040"/>
            <a:ext cx="2057400" cy="6858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algn="ctr" indent="0" marL="0">
              <a:buNone/>
            </a:pPr>
            <a:r>
              <a:rPr lang="en-US" sz="1250" dirty="0">
                <a:solidFill>
                  <a:srgbClr val="1F2937"/>
                </a:solidFill>
              </a:rPr>
              <a:t>διατύπωση ερωτήσεων</a:t>
            </a:r>
            <a:endParaRPr lang="en-US" sz="1250" dirty="0"/>
          </a:p>
          <a:p>
            <a:pPr algn="ctr" indent="0" marL="0">
              <a:buNone/>
            </a:pPr>
            <a:r>
              <a:rPr lang="en-US" sz="1250" dirty="0">
                <a:solidFill>
                  <a:srgbClr val="1F2937"/>
                </a:solidFill>
              </a:rPr>
              <a:t>συλλογή δεδομένων</a:t>
            </a:r>
            <a:endParaRPr lang="en-US" sz="1250" dirty="0"/>
          </a:p>
          <a:p>
            <a:pPr algn="ctr" indent="0" marL="0">
              <a:buNone/>
            </a:pPr>
            <a:r>
              <a:rPr lang="en-US" sz="1250" dirty="0">
                <a:solidFill>
                  <a:srgbClr val="1F2937"/>
                </a:solidFill>
              </a:rPr>
              <a:t>κριτική αξιολόγηση</a:t>
            </a:r>
            <a:endParaRPr lang="en-US" sz="1250" dirty="0"/>
          </a:p>
        </p:txBody>
      </p:sp>
      <p:sp>
        <p:nvSpPr>
          <p:cNvPr id="15" name="Shape 12"/>
          <p:cNvSpPr/>
          <p:nvPr/>
        </p:nvSpPr>
        <p:spPr>
          <a:xfrm>
            <a:off x="5029200" y="4572000"/>
            <a:ext cx="4937760" cy="960120"/>
          </a:xfrm>
          <a:prstGeom prst="rect">
            <a:avLst/>
          </a:prstGeom>
          <a:solidFill>
            <a:srgbClr val="E8F3F2"/>
          </a:solidFill>
          <a:ln w="12700">
            <a:solidFill>
              <a:srgbClr val="E8F3F2"/>
            </a:solidFill>
            <a:prstDash val="solid"/>
          </a:ln>
        </p:spPr>
      </p:sp>
      <p:sp>
        <p:nvSpPr>
          <p:cNvPr id="16" name="Text 13"/>
          <p:cNvSpPr/>
          <p:nvPr/>
        </p:nvSpPr>
        <p:spPr>
          <a:xfrm>
            <a:off x="5257800" y="4754880"/>
            <a:ext cx="4480560" cy="59436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algn="ctr" indent="0" marL="0">
              <a:buNone/>
            </a:pPr>
            <a:r>
              <a:rPr lang="en-US" sz="2000" b="1" dirty="0">
                <a:solidFill>
                  <a:srgbClr val="176D73"/>
                </a:solidFill>
              </a:rPr>
              <a:t>Η ίδια εφαρμογή μπορεί να υπηρετήσει είτε μηχανιστική εξάσκηση είτε αυθεντική διερεύνηση.</a:t>
            </a:r>
            <a:endParaRPr lang="en-US" sz="2000" dirty="0"/>
          </a:p>
        </p:txBody>
      </p:sp>
      <p:sp>
        <p:nvSpPr>
          <p:cNvPr id="17" name="Text 14"/>
          <p:cNvSpPr/>
          <p:nvPr/>
        </p:nvSpPr>
        <p:spPr>
          <a:xfrm>
            <a:off x="457200" y="6510528"/>
            <a:ext cx="438912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50" dirty="0">
                <a:solidFill>
                  <a:srgbClr val="5F6C72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Β1.1 Επιμόρφωση ΤΠΕ • 7η Συνεδρία</a:t>
            </a:r>
            <a:endParaRPr lang="en-US" sz="850" dirty="0"/>
          </a:p>
        </p:txBody>
      </p:sp>
      <p:sp>
        <p:nvSpPr>
          <p:cNvPr id="18" name="Text 15"/>
          <p:cNvSpPr/>
          <p:nvPr/>
        </p:nvSpPr>
        <p:spPr>
          <a:xfrm>
            <a:off x="11228832" y="6446520"/>
            <a:ext cx="502920" cy="256032"/>
          </a:xfrm>
          <a:prstGeom prst="rect">
            <a:avLst/>
          </a:prstGeom>
          <a:solidFill>
            <a:srgbClr val="176D73"/>
          </a:solidFill>
          <a:ln/>
        </p:spPr>
        <p:txBody>
          <a:bodyPr wrap="square" lIns="254" tIns="254" rIns="254" bIns="254" rtlCol="0" anchor="ctr"/>
          <a:lstStyle/>
          <a:p>
            <a:pPr algn="ctr" indent="0" marL="0">
              <a:buNone/>
            </a:pPr>
            <a:r>
              <a:rPr lang="en-US" sz="95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08</a:t>
            </a:r>
            <a:endParaRPr lang="en-US" sz="95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7F4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02920" y="347472"/>
            <a:ext cx="7498080" cy="47548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2700" b="1" dirty="0">
                <a:solidFill>
                  <a:srgbClr val="183B56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Web 2.0: δημοσίευση, κοινότητα, διάλογος</a:t>
            </a:r>
            <a:endParaRPr lang="en-US" sz="2700" dirty="0"/>
          </a:p>
        </p:txBody>
      </p:sp>
      <p:sp>
        <p:nvSpPr>
          <p:cNvPr id="3" name="Text 1"/>
          <p:cNvSpPr/>
          <p:nvPr/>
        </p:nvSpPr>
        <p:spPr>
          <a:xfrm>
            <a:off x="521208" y="841248"/>
            <a:ext cx="813816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dirty="0">
                <a:solidFill>
                  <a:srgbClr val="176D73"/>
                </a:solidFill>
              </a:rPr>
              <a:t>Ιστολόγια, wikis, κοινωνική δικτύωση και σχολική επικοινωνία</a:t>
            </a:r>
            <a:endParaRPr lang="en-US" sz="1100" dirty="0"/>
          </a:p>
        </p:txBody>
      </p:sp>
      <p:sp>
        <p:nvSpPr>
          <p:cNvPr id="4" name="Shape 2"/>
          <p:cNvSpPr/>
          <p:nvPr/>
        </p:nvSpPr>
        <p:spPr>
          <a:xfrm>
            <a:off x="502920" y="1133856"/>
            <a:ext cx="914400" cy="0"/>
          </a:xfrm>
          <a:prstGeom prst="line">
            <a:avLst/>
          </a:prstGeom>
          <a:noFill/>
          <a:ln w="38100">
            <a:solidFill>
              <a:srgbClr val="E76F51"/>
            </a:solidFill>
            <a:prstDash val="solid"/>
          </a:ln>
        </p:spPr>
      </p:sp>
      <p:sp>
        <p:nvSpPr>
          <p:cNvPr id="5" name="Shape 3"/>
          <p:cNvSpPr/>
          <p:nvPr/>
        </p:nvSpPr>
        <p:spPr>
          <a:xfrm>
            <a:off x="731520" y="1481328"/>
            <a:ext cx="2971800" cy="1143000"/>
          </a:xfrm>
          <a:prstGeom prst="roundRect">
            <a:avLst>
              <a:gd name="adj" fmla="val 8000"/>
            </a:avLst>
          </a:prstGeom>
          <a:solidFill>
            <a:srgbClr val="176D73"/>
          </a:solidFill>
          <a:ln w="12700">
            <a:solidFill>
              <a:srgbClr val="176D73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841248" y="1581912"/>
            <a:ext cx="2752344" cy="9418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FFFFFF"/>
                </a:solidFill>
              </a:rPr>
              <a:t>Ιστολόγια</a:t>
            </a:r>
            <a:endParaRPr lang="en-US" sz="1400" dirty="0"/>
          </a:p>
          <a:p>
            <a:pPr algn="ctr" indent="0" marL="0">
              <a:buNone/>
            </a:pPr>
            <a:r>
              <a:rPr lang="en-US" sz="1400" b="1" dirty="0">
                <a:solidFill>
                  <a:srgbClr val="FFFFFF"/>
                </a:solidFill>
              </a:rPr>
              <a:t>εκτενής γραφή • σχόλια • υλικό μαθήματος</a:t>
            </a:r>
            <a:endParaRPr lang="en-US" sz="1400" dirty="0"/>
          </a:p>
        </p:txBody>
      </p:sp>
      <p:sp>
        <p:nvSpPr>
          <p:cNvPr id="7" name="Shape 5"/>
          <p:cNvSpPr/>
          <p:nvPr/>
        </p:nvSpPr>
        <p:spPr>
          <a:xfrm>
            <a:off x="731520" y="2907792"/>
            <a:ext cx="2971800" cy="1143000"/>
          </a:xfrm>
          <a:prstGeom prst="roundRect">
            <a:avLst>
              <a:gd name="adj" fmla="val 8000"/>
            </a:avLst>
          </a:prstGeom>
          <a:solidFill>
            <a:srgbClr val="E76F51"/>
          </a:solidFill>
          <a:ln w="12700">
            <a:solidFill>
              <a:srgbClr val="E76F51"/>
            </a:solidFill>
            <a:prstDash val="solid"/>
          </a:ln>
        </p:spPr>
      </p:sp>
      <p:sp>
        <p:nvSpPr>
          <p:cNvPr id="8" name="Text 6"/>
          <p:cNvSpPr/>
          <p:nvPr/>
        </p:nvSpPr>
        <p:spPr>
          <a:xfrm>
            <a:off x="841248" y="3008376"/>
            <a:ext cx="2752344" cy="9418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FFFFFF"/>
                </a:solidFill>
              </a:rPr>
              <a:t>Wikis</a:t>
            </a:r>
            <a:endParaRPr lang="en-US" sz="1400" dirty="0"/>
          </a:p>
          <a:p>
            <a:pPr algn="ctr" indent="0" marL="0">
              <a:buNone/>
            </a:pPr>
            <a:r>
              <a:rPr lang="en-US" sz="1400" b="1" dirty="0">
                <a:solidFill>
                  <a:srgbClr val="FFFFFF"/>
                </a:solidFill>
              </a:rPr>
              <a:t>συλλογική γνώση • ιστορικό αλλαγών</a:t>
            </a:r>
            <a:endParaRPr lang="en-US" sz="1400" dirty="0"/>
          </a:p>
        </p:txBody>
      </p:sp>
      <p:sp>
        <p:nvSpPr>
          <p:cNvPr id="9" name="Shape 7"/>
          <p:cNvSpPr/>
          <p:nvPr/>
        </p:nvSpPr>
        <p:spPr>
          <a:xfrm>
            <a:off x="731520" y="4334256"/>
            <a:ext cx="2971800" cy="1143000"/>
          </a:xfrm>
          <a:prstGeom prst="roundRect">
            <a:avLst>
              <a:gd name="adj" fmla="val 8000"/>
            </a:avLst>
          </a:prstGeom>
          <a:solidFill>
            <a:srgbClr val="183B56"/>
          </a:solidFill>
          <a:ln w="12700">
            <a:solidFill>
              <a:srgbClr val="183B56"/>
            </a:solidFill>
            <a:prstDash val="solid"/>
          </a:ln>
        </p:spPr>
      </p:sp>
      <p:sp>
        <p:nvSpPr>
          <p:cNvPr id="10" name="Text 8"/>
          <p:cNvSpPr/>
          <p:nvPr/>
        </p:nvSpPr>
        <p:spPr>
          <a:xfrm>
            <a:off x="841248" y="4434840"/>
            <a:ext cx="2752344" cy="9418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FFFFFF"/>
                </a:solidFill>
              </a:rPr>
              <a:t>Κοινωνικά δίκτυα</a:t>
            </a:r>
            <a:endParaRPr lang="en-US" sz="1400" dirty="0"/>
          </a:p>
          <a:p>
            <a:pPr algn="ctr" indent="0" marL="0">
              <a:buNone/>
            </a:pPr>
            <a:r>
              <a:rPr lang="en-US" sz="1400" b="1" dirty="0">
                <a:solidFill>
                  <a:srgbClr val="FFFFFF"/>
                </a:solidFill>
              </a:rPr>
              <a:t>επέκταση σχολικού χωροχρόνου</a:t>
            </a:r>
            <a:endParaRPr lang="en-US" sz="1400" dirty="0"/>
          </a:p>
        </p:txBody>
      </p:sp>
      <p:sp>
        <p:nvSpPr>
          <p:cNvPr id="11" name="Text 9"/>
          <p:cNvSpPr/>
          <p:nvPr/>
        </p:nvSpPr>
        <p:spPr>
          <a:xfrm>
            <a:off x="4663440" y="1499616"/>
            <a:ext cx="36576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700" b="1" dirty="0">
                <a:solidFill>
                  <a:srgbClr val="183B56"/>
                </a:solidFill>
              </a:rPr>
              <a:t>Παιδαγωγικό ερώτημα</a:t>
            </a:r>
            <a:endParaRPr lang="en-US" sz="1700" dirty="0"/>
          </a:p>
        </p:txBody>
      </p:sp>
      <p:sp>
        <p:nvSpPr>
          <p:cNvPr id="12" name="Text 10"/>
          <p:cNvSpPr/>
          <p:nvPr/>
        </p:nvSpPr>
        <p:spPr>
          <a:xfrm>
            <a:off x="4681728" y="1965960"/>
            <a:ext cx="5303520" cy="2194560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t">
            <a:normAutofit/>
          </a:bodyPr>
          <a:lstStyle/>
          <a:p>
            <a:r>
              <a:rPr lang="en-US" sz="1500" dirty="0">
                <a:solidFill>
                  <a:srgbClr val="1F2937"/>
                </a:solidFill>
              </a:rPr>
              <a:t>Αυξάνεται η ενεργητική ανάγνωση;</a:t>
            </a:r>
            <a:endParaRPr lang="en-US" sz="1500" dirty="0"/>
          </a:p>
          <a:p>
            <a:r>
              <a:rPr lang="en-US" sz="1500" dirty="0">
                <a:solidFill>
                  <a:srgbClr val="1F2937"/>
                </a:solidFill>
              </a:rPr>
              <a:t>Ενισχύεται η εμπλοκή στην παραγωγή λόγου;</a:t>
            </a:r>
            <a:endParaRPr lang="en-US" sz="1500" dirty="0"/>
          </a:p>
          <a:p>
            <a:r>
              <a:rPr lang="en-US" sz="1500" dirty="0">
                <a:solidFill>
                  <a:srgbClr val="1F2937"/>
                </a:solidFill>
              </a:rPr>
              <a:t>Υποστηρίζεται η αυτονομία των μαθητών;</a:t>
            </a:r>
            <a:endParaRPr lang="en-US" sz="1500" dirty="0"/>
          </a:p>
          <a:p>
            <a:r>
              <a:rPr lang="en-US" sz="1500" dirty="0">
                <a:solidFill>
                  <a:srgbClr val="1F2937"/>
                </a:solidFill>
              </a:rPr>
              <a:t>Καλλιεργείται κριτική επικοινωνία στα ψηφιακά περιβάλλοντα;</a:t>
            </a:r>
            <a:endParaRPr lang="en-US" sz="1500" dirty="0"/>
          </a:p>
        </p:txBody>
      </p:sp>
      <p:sp>
        <p:nvSpPr>
          <p:cNvPr id="13" name="Shape 11"/>
          <p:cNvSpPr/>
          <p:nvPr/>
        </p:nvSpPr>
        <p:spPr>
          <a:xfrm>
            <a:off x="4754880" y="4937760"/>
            <a:ext cx="5394960" cy="822960"/>
          </a:xfrm>
          <a:prstGeom prst="rect">
            <a:avLst/>
          </a:prstGeom>
          <a:solidFill>
            <a:srgbClr val="E8F3F2"/>
          </a:solidFill>
          <a:ln w="12700">
            <a:solidFill>
              <a:srgbClr val="E8F3F2"/>
            </a:solidFill>
            <a:prstDash val="solid"/>
          </a:ln>
        </p:spPr>
      </p:sp>
      <p:sp>
        <p:nvSpPr>
          <p:cNvPr id="14" name="Text 12"/>
          <p:cNvSpPr/>
          <p:nvPr/>
        </p:nvSpPr>
        <p:spPr>
          <a:xfrm>
            <a:off x="4983480" y="5120640"/>
            <a:ext cx="4937760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algn="ctr" indent="0" marL="0">
              <a:buNone/>
            </a:pPr>
            <a:r>
              <a:rPr lang="en-US" sz="2000" b="1" dirty="0">
                <a:solidFill>
                  <a:srgbClr val="176D73"/>
                </a:solidFill>
              </a:rPr>
              <a:t>Η ανάρτηση δεν είναι στατική καταγραφή· μπορεί να γίνει κόμβος κοινότητας μάθησης.</a:t>
            </a:r>
            <a:endParaRPr lang="en-US" sz="2000" dirty="0"/>
          </a:p>
        </p:txBody>
      </p:sp>
      <p:sp>
        <p:nvSpPr>
          <p:cNvPr id="15" name="Text 13"/>
          <p:cNvSpPr/>
          <p:nvPr/>
        </p:nvSpPr>
        <p:spPr>
          <a:xfrm>
            <a:off x="457200" y="6510528"/>
            <a:ext cx="438912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50" dirty="0">
                <a:solidFill>
                  <a:srgbClr val="5F6C72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Β1.1 Επιμόρφωση ΤΠΕ • 7η Συνεδρία</a:t>
            </a:r>
            <a:endParaRPr lang="en-US" sz="850" dirty="0"/>
          </a:p>
        </p:txBody>
      </p:sp>
      <p:sp>
        <p:nvSpPr>
          <p:cNvPr id="16" name="Text 14"/>
          <p:cNvSpPr/>
          <p:nvPr/>
        </p:nvSpPr>
        <p:spPr>
          <a:xfrm>
            <a:off x="11228832" y="6446520"/>
            <a:ext cx="502920" cy="256032"/>
          </a:xfrm>
          <a:prstGeom prst="rect">
            <a:avLst/>
          </a:prstGeom>
          <a:solidFill>
            <a:srgbClr val="176D73"/>
          </a:solidFill>
          <a:ln/>
        </p:spPr>
        <p:txBody>
          <a:bodyPr wrap="square" lIns="254" tIns="254" rIns="254" bIns="254" rtlCol="0" anchor="ctr"/>
          <a:lstStyle/>
          <a:p>
            <a:pPr algn="ctr" indent="0" marL="0">
              <a:buNone/>
            </a:pPr>
            <a:r>
              <a:rPr lang="en-US" sz="95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09</a:t>
            </a:r>
            <a:endParaRPr lang="en-US" sz="9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Company>OpenAI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Συνεργατικά και άλλα εργαλεία γενικής χρήσης</dc:title>
  <dc:subject>Β1.1 7η Συνεδρία</dc:subject>
  <dc:creator>OpenAI</dc:creator>
  <cp:lastModifiedBy>OpenAI</cp:lastModifiedBy>
  <cp:revision>1</cp:revision>
  <dcterms:created xsi:type="dcterms:W3CDTF">2026-05-26T05:28:06Z</dcterms:created>
  <dcterms:modified xsi:type="dcterms:W3CDTF">2026-05-26T05:28:06Z</dcterms:modified>
</cp:coreProperties>
</file>