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fonts/Font_4_Lucida_Sans_Regular.fntdata" ContentType="application/x-fontdata"/>
  <Override PartName="/ppt/fonts/Font_1_Twinkl_Regular.fntdata" ContentType="application/x-fontdata"/>
  <Override PartName="/ppt/fonts/Font_2_Twinkl_Bold.fntdata" ContentType="application/x-fontdata"/>
  <Override PartName="/ppt/fonts/Font_3_Microsoft_YaHei_Regular.fntdata" ContentType="application/x-fontdata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12.xml.rels" ContentType="application/vnd.openxmlformats-package.relationships+xml"/>
  <Override PartName="/ppt/media/image31.tif" ContentType="image/tiff"/>
  <Override PartName="/ppt/media/image1.jpeg" ContentType="image/jpeg"/>
  <Override PartName="/ppt/media/image39.tif" ContentType="image/tiff"/>
  <Override PartName="/ppt/media/image23.tif" ContentType="image/tiff"/>
  <Override PartName="/ppt/media/image2.jpeg" ContentType="image/jpeg"/>
  <Override PartName="/ppt/media/image45.tif" ContentType="image/tiff"/>
  <Override PartName="/ppt/media/image18.tif" ContentType="image/tiff"/>
  <Override PartName="/ppt/media/image10.tif" ContentType="image/tiff"/>
  <Override PartName="/ppt/media/image9.tif" ContentType="image/tiff"/>
  <Override PartName="/ppt/media/image3.png" ContentType="image/png"/>
  <Override PartName="/ppt/media/image42.tif" ContentType="image/tiff"/>
  <Override PartName="/ppt/media/image6.tif" ContentType="image/tiff"/>
  <Override PartName="/ppt/media/image11.tif" ContentType="image/tiff"/>
  <Override PartName="/ppt/media/image8.tif" ContentType="image/tiff"/>
  <Override PartName="/ppt/media/image38.tif" ContentType="image/tiff"/>
  <Override PartName="/ppt/media/image4.jpeg" ContentType="image/jpeg"/>
  <Override PartName="/ppt/media/image41.tif" ContentType="image/tiff"/>
  <Override PartName="/ppt/media/image5.tif" ContentType="image/tiff"/>
  <Override PartName="/ppt/media/image43.tif" ContentType="image/tiff"/>
  <Override PartName="/ppt/media/image7.tif" ContentType="image/tiff"/>
  <Override PartName="/ppt/media/image12.tif" ContentType="image/tiff"/>
  <Override PartName="/ppt/media/image13.tif" ContentType="image/tiff"/>
  <Override PartName="/ppt/media/image14.tif" ContentType="image/tiff"/>
  <Override PartName="/ppt/media/image15.tif" ContentType="image/tiff"/>
  <Override PartName="/ppt/media/image16.tif" ContentType="image/tiff"/>
  <Override PartName="/ppt/media/image17.tif" ContentType="image/tiff"/>
  <Override PartName="/ppt/media/image44.tif" ContentType="image/tiff"/>
  <Override PartName="/ppt/media/image19.tif" ContentType="image/tiff"/>
  <Override PartName="/ppt/media/image20.tif" ContentType="image/tiff"/>
  <Override PartName="/ppt/media/image21.tif" ContentType="image/tiff"/>
  <Override PartName="/ppt/media/image22.tif" ContentType="image/tiff"/>
  <Override PartName="/ppt/media/image24.tif" ContentType="image/tiff"/>
  <Override PartName="/ppt/media/image25.tif" ContentType="image/tiff"/>
  <Override PartName="/ppt/media/image26.tif" ContentType="image/tiff"/>
  <Override PartName="/ppt/media/image27.tif" ContentType="image/tiff"/>
  <Override PartName="/ppt/media/image28.tif" ContentType="image/tiff"/>
  <Override PartName="/ppt/media/image29.tif" ContentType="image/tiff"/>
  <Override PartName="/ppt/media/image30.tif" ContentType="image/tiff"/>
  <Override PartName="/ppt/media/image32.tif" ContentType="image/tiff"/>
  <Override PartName="/ppt/media/image33.tif" ContentType="image/tiff"/>
  <Override PartName="/ppt/media/image34.tif" ContentType="image/tiff"/>
  <Override PartName="/ppt/media/image35.tif" ContentType="image/tiff"/>
  <Override PartName="/ppt/media/image36.tif" ContentType="image/tiff"/>
  <Override PartName="/ppt/media/image37.tif" ContentType="image/tiff"/>
  <Override PartName="/ppt/media/image40.tif" ContentType="image/tiff"/>
  <Override PartName="/ppt/media/image46.tif" ContentType="image/tiff"/>
  <Override PartName="/ppt/presProps.xml" ContentType="application/vnd.openxmlformats-officedocument.presentationml.presProps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/>
  <p:notesSz cx="7559675" cy="10691813"/>
  <p:embeddedFontLst>
    <p:embeddedFont>
      <p:font typeface="Twinkl"/>
      <p:regular r:id="rId15"/>
      <p:bold r:id="rId16"/>
      <p:italic r:id="rId16"/>
    </p:embeddedFont>
    <p:embeddedFont>
      <p:font typeface="Microsoft YaHei"/>
      <p:regular r:id="rId17"/>
    </p:embeddedFont>
    <p:embeddedFont>
      <p:font typeface="Lucida Sans"/>
      <p:regular r:id="rId18"/>
    </p:embeddedFont>
  </p:embeddedFontLst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font" Target="fonts/Font_1_Twinkl_Regular.fntdata"/><Relationship Id="rId16" Type="http://schemas.openxmlformats.org/officeDocument/2006/relationships/font" Target="fonts/Font_2_Twinkl_Bold.fntdata"/><Relationship Id="rId17" Type="http://schemas.openxmlformats.org/officeDocument/2006/relationships/font" Target="fonts/Font_3_Microsoft_YaHei_Regular.fntdata"/><Relationship Id="rId18" Type="http://schemas.openxmlformats.org/officeDocument/2006/relationships/font" Target="fonts/Font_4_Lucida_Sans_Regular.fntdata"/><Relationship Id="rId1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hyperlink" Target="https://www.twinkl.co.uk/" TargetMode="Externa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hyperlink" Target="https://www.twinkl.co.uk/" TargetMode="Externa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Slid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4137840" y="3152520"/>
            <a:ext cx="868320" cy="5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effectLst/>
              <a:uFillTx/>
              <a:latin typeface="Twinkl"/>
            </a:endParaRPr>
          </a:p>
        </p:txBody>
      </p:sp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Πατήστε για επεξεργασία της μορφής κειμένου του τίτλου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Twink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1c1c1c"/>
                </a:solidFill>
                <a:effectLst/>
                <a:uFillTx/>
                <a:latin typeface="Twinkl"/>
              </a:rPr>
              <a:t>Πατήστε για επεξεργασία της μορφής κειμένου διάρθρωσης</a:t>
            </a:r>
            <a:endParaRPr b="0" lang="en-US" sz="1800" strike="noStrike" u="none">
              <a:solidFill>
                <a:srgbClr val="1c1c1c"/>
              </a:solidFill>
              <a:effectLst/>
              <a:uFillTx/>
              <a:latin typeface="Twink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trike="noStrike" u="none">
                <a:solidFill>
                  <a:srgbClr val="1c1c1c"/>
                </a:solidFill>
                <a:effectLst/>
                <a:uFillTx/>
                <a:latin typeface="Twinkl"/>
              </a:rPr>
              <a:t>Δεύτερο επίπεδο διάρθρωσης</a:t>
            </a:r>
            <a:endParaRPr b="0" lang="en-US" sz="1400" strike="noStrike" u="none">
              <a:solidFill>
                <a:srgbClr val="1c1c1c"/>
              </a:solidFill>
              <a:effectLst/>
              <a:uFillTx/>
              <a:latin typeface="Twink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trike="noStrike" u="none">
                <a:solidFill>
                  <a:srgbClr val="1c1c1c"/>
                </a:solidFill>
                <a:effectLst/>
                <a:uFillTx/>
                <a:latin typeface="Twinkl"/>
              </a:rPr>
              <a:t>Τρίτο επίπεδο διάρθρωσης</a:t>
            </a:r>
            <a:endParaRPr b="0" lang="en-US" sz="1400" strike="noStrike" u="none">
              <a:solidFill>
                <a:srgbClr val="1c1c1c"/>
              </a:solidFill>
              <a:effectLst/>
              <a:uFillTx/>
              <a:latin typeface="Twink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trike="noStrike" u="none">
                <a:solidFill>
                  <a:srgbClr val="1c1c1c"/>
                </a:solidFill>
                <a:effectLst/>
                <a:uFillTx/>
                <a:latin typeface="Twinkl"/>
              </a:rPr>
              <a:t>Τέταρτο επίπεδο διάρθρωσης</a:t>
            </a:r>
            <a:endParaRPr b="0" lang="en-US" sz="1400" strike="noStrike" u="none">
              <a:solidFill>
                <a:srgbClr val="1c1c1c"/>
              </a:solidFill>
              <a:effectLst/>
              <a:uFillTx/>
              <a:latin typeface="Twink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1c1c1c"/>
                </a:solidFill>
                <a:effectLst/>
                <a:uFillTx/>
                <a:latin typeface="Twinkl"/>
              </a:rPr>
              <a:t>Πέμπτο επίπεδο διάρθρωσης</a:t>
            </a:r>
            <a:endParaRPr b="0" lang="en-US" sz="2000" strike="noStrike" u="none">
              <a:solidFill>
                <a:srgbClr val="1c1c1c"/>
              </a:solidFill>
              <a:effectLst/>
              <a:uFillTx/>
              <a:latin typeface="Twink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1c1c1c"/>
                </a:solidFill>
                <a:effectLst/>
                <a:uFillTx/>
                <a:latin typeface="Twinkl"/>
              </a:rPr>
              <a:t>Έκτο επίπεδο διάρθρωσης</a:t>
            </a:r>
            <a:endParaRPr b="0" lang="en-US" sz="2000" strike="noStrike" u="none">
              <a:solidFill>
                <a:srgbClr val="1c1c1c"/>
              </a:solidFill>
              <a:effectLst/>
              <a:uFillTx/>
              <a:latin typeface="Twink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1c1c1c"/>
                </a:solidFill>
                <a:effectLst/>
                <a:uFillTx/>
                <a:latin typeface="Twinkl"/>
              </a:rPr>
              <a:t>Έβδομο επίπεδο διάρθρωσης</a:t>
            </a:r>
            <a:endParaRPr b="0" lang="en-US" sz="2000" strike="noStrike" u="none">
              <a:solidFill>
                <a:srgbClr val="1c1c1c"/>
              </a:solidFill>
              <a:effectLst/>
              <a:uFillTx/>
              <a:latin typeface="Twink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Slide with Box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/>
          <p:cNvSpPr/>
          <p:nvPr/>
        </p:nvSpPr>
        <p:spPr>
          <a:xfrm>
            <a:off x="457200" y="438120"/>
            <a:ext cx="8219880" cy="5957640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cap="rnd"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GB" sz="135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 </a:t>
            </a:r>
            <a:endParaRPr b="0" lang="el-GR" sz="13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" name="Picture 2" descr=""/>
          <p:cNvPicPr/>
          <p:nvPr/>
        </p:nvPicPr>
        <p:blipFill>
          <a:blip r:embed="rId3"/>
          <a:stretch/>
        </p:blipFill>
        <p:spPr>
          <a:xfrm>
            <a:off x="8072640" y="5734080"/>
            <a:ext cx="576000" cy="58032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and Conten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4"/>
          <p:cNvSpPr/>
          <p:nvPr/>
        </p:nvSpPr>
        <p:spPr>
          <a:xfrm>
            <a:off x="457200" y="438120"/>
            <a:ext cx="8219880" cy="5957640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cap="rnd"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GB" sz="135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 </a:t>
            </a:r>
            <a:endParaRPr b="0" lang="el-GR" sz="13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478800"/>
            <a:ext cx="8219880" cy="993960"/>
          </a:xfrm>
          <a:prstGeom prst="rect">
            <a:avLst/>
          </a:prstGeom>
          <a:noFill/>
          <a:ln w="25560">
            <a:noFill/>
          </a:ln>
        </p:spPr>
        <p:txBody>
          <a:bodyPr lIns="252000" rIns="252000" tIns="252000" bIns="25200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4000" strike="noStrike" u="none">
                <a:solidFill>
                  <a:srgbClr val="1c1c1c"/>
                </a:solidFill>
                <a:effectLst/>
                <a:uFillTx/>
                <a:latin typeface="Twinkl"/>
              </a:rPr>
              <a:t>Click to edit Master title style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Twink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1c1c1c"/>
                </a:solidFill>
                <a:effectLst/>
                <a:uFillTx/>
                <a:latin typeface="Twinkl"/>
              </a:rPr>
              <a:t>Πατήστε για επεξεργασία της μορφής κειμένου διάρθρωσης</a:t>
            </a:r>
            <a:endParaRPr b="0" lang="en-US" sz="1800" strike="noStrike" u="none">
              <a:solidFill>
                <a:srgbClr val="1c1c1c"/>
              </a:solidFill>
              <a:effectLst/>
              <a:uFillTx/>
              <a:latin typeface="Twink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trike="noStrike" u="none">
                <a:solidFill>
                  <a:srgbClr val="1c1c1c"/>
                </a:solidFill>
                <a:effectLst/>
                <a:uFillTx/>
                <a:latin typeface="Twinkl"/>
              </a:rPr>
              <a:t>Δεύτερο επίπεδο διάρθρωσης</a:t>
            </a:r>
            <a:endParaRPr b="0" lang="en-US" sz="1400" strike="noStrike" u="none">
              <a:solidFill>
                <a:srgbClr val="1c1c1c"/>
              </a:solidFill>
              <a:effectLst/>
              <a:uFillTx/>
              <a:latin typeface="Twink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trike="noStrike" u="none">
                <a:solidFill>
                  <a:srgbClr val="1c1c1c"/>
                </a:solidFill>
                <a:effectLst/>
                <a:uFillTx/>
                <a:latin typeface="Twinkl"/>
              </a:rPr>
              <a:t>Τρίτο επίπεδο διάρθρωσης</a:t>
            </a:r>
            <a:endParaRPr b="0" lang="en-US" sz="1400" strike="noStrike" u="none">
              <a:solidFill>
                <a:srgbClr val="1c1c1c"/>
              </a:solidFill>
              <a:effectLst/>
              <a:uFillTx/>
              <a:latin typeface="Twink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trike="noStrike" u="none">
                <a:solidFill>
                  <a:srgbClr val="1c1c1c"/>
                </a:solidFill>
                <a:effectLst/>
                <a:uFillTx/>
                <a:latin typeface="Twinkl"/>
              </a:rPr>
              <a:t>Τέταρτο επίπεδο διάρθρωσης</a:t>
            </a:r>
            <a:endParaRPr b="0" lang="en-US" sz="1400" strike="noStrike" u="none">
              <a:solidFill>
                <a:srgbClr val="1c1c1c"/>
              </a:solidFill>
              <a:effectLst/>
              <a:uFillTx/>
              <a:latin typeface="Twink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1c1c1c"/>
                </a:solidFill>
                <a:effectLst/>
                <a:uFillTx/>
                <a:latin typeface="Twinkl"/>
              </a:rPr>
              <a:t>Πέμπτο επίπεδο διάρθρωσης</a:t>
            </a:r>
            <a:endParaRPr b="0" lang="en-US" sz="2000" strike="noStrike" u="none">
              <a:solidFill>
                <a:srgbClr val="1c1c1c"/>
              </a:solidFill>
              <a:effectLst/>
              <a:uFillTx/>
              <a:latin typeface="Twink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1c1c1c"/>
                </a:solidFill>
                <a:effectLst/>
                <a:uFillTx/>
                <a:latin typeface="Twinkl"/>
              </a:rPr>
              <a:t>Έκτο επίπεδο διάρθρωσης</a:t>
            </a:r>
            <a:endParaRPr b="0" lang="en-US" sz="2000" strike="noStrike" u="none">
              <a:solidFill>
                <a:srgbClr val="1c1c1c"/>
              </a:solidFill>
              <a:effectLst/>
              <a:uFillTx/>
              <a:latin typeface="Twink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1c1c1c"/>
                </a:solidFill>
                <a:effectLst/>
                <a:uFillTx/>
                <a:latin typeface="Twinkl"/>
              </a:rPr>
              <a:t>Έβδομο επίπεδο διάρθρωσης</a:t>
            </a:r>
            <a:endParaRPr b="0" lang="en-US" sz="2000" strike="noStrike" u="none">
              <a:solidFill>
                <a:srgbClr val="1c1c1c"/>
              </a:solidFill>
              <a:effectLst/>
              <a:uFillTx/>
              <a:latin typeface="Twink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Aims Slid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End Slid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hlinkClick r:id="rId3"/>
          </p:cNvPr>
          <p:cNvSpPr/>
          <p:nvPr/>
        </p:nvSpPr>
        <p:spPr>
          <a:xfrm>
            <a:off x="4137840" y="3152520"/>
            <a:ext cx="868320" cy="5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effectLst/>
              <a:uFillTx/>
              <a:latin typeface="Twink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0.tif"/><Relationship Id="rId2" Type="http://schemas.openxmlformats.org/officeDocument/2006/relationships/image" Target="../media/image41.tif"/><Relationship Id="rId3" Type="http://schemas.openxmlformats.org/officeDocument/2006/relationships/image" Target="../media/image42.tif"/><Relationship Id="rId4" Type="http://schemas.openxmlformats.org/officeDocument/2006/relationships/image" Target="../media/image43.tif"/><Relationship Id="rId5" Type="http://schemas.openxmlformats.org/officeDocument/2006/relationships/image" Target="../media/image44.tif"/><Relationship Id="rId6" Type="http://schemas.openxmlformats.org/officeDocument/2006/relationships/image" Target="../media/image45.tif"/><Relationship Id="rId7" Type="http://schemas.openxmlformats.org/officeDocument/2006/relationships/image" Target="../media/image46.tif"/><Relationship Id="rId8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tif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8.tif"/><Relationship Id="rId5" Type="http://schemas.openxmlformats.org/officeDocument/2006/relationships/image" Target="../media/image9.tif"/><Relationship Id="rId6" Type="http://schemas.openxmlformats.org/officeDocument/2006/relationships/image" Target="../media/image10.tif"/><Relationship Id="rId7" Type="http://schemas.openxmlformats.org/officeDocument/2006/relationships/image" Target="../media/image11.tif"/><Relationship Id="rId8" Type="http://schemas.openxmlformats.org/officeDocument/2006/relationships/image" Target="../media/image12.tif"/><Relationship Id="rId9" Type="http://schemas.openxmlformats.org/officeDocument/2006/relationships/image" Target="../media/image13.tif"/><Relationship Id="rId10" Type="http://schemas.openxmlformats.org/officeDocument/2006/relationships/image" Target="../media/image14.tif"/><Relationship Id="rId11" Type="http://schemas.openxmlformats.org/officeDocument/2006/relationships/image" Target="../media/image15.tif"/><Relationship Id="rId12" Type="http://schemas.openxmlformats.org/officeDocument/2006/relationships/image" Target="../media/image16.tif"/><Relationship Id="rId13" Type="http://schemas.openxmlformats.org/officeDocument/2006/relationships/image" Target="../media/image17.tif"/><Relationship Id="rId14" Type="http://schemas.openxmlformats.org/officeDocument/2006/relationships/image" Target="../media/image18.tif"/><Relationship Id="rId15" Type="http://schemas.openxmlformats.org/officeDocument/2006/relationships/image" Target="../media/image19.tif"/><Relationship Id="rId16" Type="http://schemas.openxmlformats.org/officeDocument/2006/relationships/image" Target="../media/image20.tif"/><Relationship Id="rId17" Type="http://schemas.openxmlformats.org/officeDocument/2006/relationships/image" Target="../media/image21.tif"/><Relationship Id="rId18" Type="http://schemas.openxmlformats.org/officeDocument/2006/relationships/image" Target="../media/image22.tif"/><Relationship Id="rId19" Type="http://schemas.openxmlformats.org/officeDocument/2006/relationships/image" Target="../media/image23.tif"/><Relationship Id="rId20" Type="http://schemas.openxmlformats.org/officeDocument/2006/relationships/image" Target="../media/image24.tif"/><Relationship Id="rId21" Type="http://schemas.openxmlformats.org/officeDocument/2006/relationships/image" Target="../media/image25.tif"/><Relationship Id="rId22" Type="http://schemas.openxmlformats.org/officeDocument/2006/relationships/image" Target="../media/image26.tif"/><Relationship Id="rId23" Type="http://schemas.openxmlformats.org/officeDocument/2006/relationships/image" Target="../media/image27.tif"/><Relationship Id="rId24" Type="http://schemas.openxmlformats.org/officeDocument/2006/relationships/image" Target="../media/image28.tif"/><Relationship Id="rId25" Type="http://schemas.openxmlformats.org/officeDocument/2006/relationships/image" Target="../media/image29.tif"/><Relationship Id="rId26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0.tif"/><Relationship Id="rId2" Type="http://schemas.openxmlformats.org/officeDocument/2006/relationships/image" Target="../media/image31.tif"/><Relationship Id="rId3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2.tif"/><Relationship Id="rId2" Type="http://schemas.openxmlformats.org/officeDocument/2006/relationships/image" Target="../media/image33.tif"/><Relationship Id="rId3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4.tif"/><Relationship Id="rId2" Type="http://schemas.openxmlformats.org/officeDocument/2006/relationships/image" Target="../media/image35.tif"/><Relationship Id="rId3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6.tif"/><Relationship Id="rId2" Type="http://schemas.openxmlformats.org/officeDocument/2006/relationships/image" Target="../media/image37.tif"/><Relationship Id="rId3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8.tif"/><Relationship Id="rId2" Type="http://schemas.openxmlformats.org/officeDocument/2006/relationships/image" Target="../media/image39.tif"/><Relationship Id="rId3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478800"/>
            <a:ext cx="8219880" cy="993960"/>
          </a:xfrm>
          <a:prstGeom prst="rect">
            <a:avLst/>
          </a:prstGeom>
          <a:noFill/>
          <a:ln w="25560">
            <a:noFill/>
          </a:ln>
        </p:spPr>
        <p:txBody>
          <a:bodyPr lIns="252000" rIns="252000" tIns="252000" bIns="25200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40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Christmas List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Twinkl"/>
            </a:endParaRPr>
          </a:p>
        </p:txBody>
      </p:sp>
      <p:sp>
        <p:nvSpPr>
          <p:cNvPr id="152" name="Rectangle 4"/>
          <p:cNvSpPr/>
          <p:nvPr/>
        </p:nvSpPr>
        <p:spPr>
          <a:xfrm>
            <a:off x="765720" y="1625040"/>
            <a:ext cx="7622280" cy="1012320"/>
          </a:xfrm>
          <a:prstGeom prst="rect">
            <a:avLst/>
          </a:prstGeom>
          <a:noFill/>
          <a:ln w="0">
            <a:solidFill>
              <a:srgbClr val="d91b3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Instructions:</a:t>
            </a:r>
            <a:r>
              <a:rPr b="0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 </a:t>
            </a: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Click on the boxes to reveal the questions. Ask and answer the questions with your partner or class. Give the reasons for your opinion. Then, think of your own questions.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3" name="TextBox 1"/>
          <p:cNvSpPr/>
          <p:nvPr/>
        </p:nvSpPr>
        <p:spPr>
          <a:xfrm>
            <a:off x="1087560" y="2772000"/>
            <a:ext cx="6997320" cy="264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50000"/>
              </a:lnSpc>
            </a:pPr>
            <a:r>
              <a:rPr b="0" lang="en-GB" sz="16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Would you rather have pointy elf ears OR have Rudolph's bright red nose?</a:t>
            </a:r>
            <a:endParaRPr b="0" lang="el-GR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50000"/>
              </a:lnSpc>
            </a:pPr>
            <a:r>
              <a:rPr b="0" lang="en-GB" sz="16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Would you rather have a pet polar bear or a pet penguin?</a:t>
            </a:r>
            <a:endParaRPr b="0" lang="el-GR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50000"/>
              </a:lnSpc>
            </a:pPr>
            <a:r>
              <a:rPr b="0" lang="en-GB" sz="16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Would you rather have Christmas every day or your birthday everyday?</a:t>
            </a:r>
            <a:endParaRPr b="0" lang="el-GR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50000"/>
              </a:lnSpc>
            </a:pPr>
            <a:r>
              <a:rPr b="0" lang="en-GB" sz="16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Would you rather wrap 100 presents or bake 100 cookies?</a:t>
            </a:r>
            <a:endParaRPr b="0" lang="el-GR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50000"/>
              </a:lnSpc>
            </a:pPr>
            <a:r>
              <a:rPr b="0" lang="en-GB" sz="16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Would you rather live in a gingerbread house or or fly on a reindeer?</a:t>
            </a:r>
            <a:endParaRPr b="0" lang="el-GR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50000"/>
              </a:lnSpc>
            </a:pPr>
            <a:r>
              <a:rPr b="0" lang="en-GB" sz="16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Would you rather have a snowball fight or go sledding?</a:t>
            </a:r>
            <a:endParaRPr b="0" lang="el-GR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50000"/>
              </a:lnSpc>
            </a:pPr>
            <a:r>
              <a:rPr b="0" lang="en-GB" sz="16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Would you rather meet a talking Christmas tree or a talking snowman?</a:t>
            </a:r>
            <a:endParaRPr b="0" lang="el-GR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0" dur="indefinite" restart="never" nodeType="tmRoot">
          <p:childTnLst>
            <p:seq>
              <p:cTn id="181" dur="indefinite" nodeType="mainSeq">
                <p:childTnLst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6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1" dur="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6" dur="500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1" dur="500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6" dur="500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1" dur="500"/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6" dur="500"/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478800"/>
            <a:ext cx="8219880" cy="993960"/>
          </a:xfrm>
          <a:prstGeom prst="rect">
            <a:avLst/>
          </a:prstGeom>
          <a:noFill/>
          <a:ln w="25560">
            <a:noFill/>
          </a:ln>
        </p:spPr>
        <p:txBody>
          <a:bodyPr lIns="252000" rIns="252000" tIns="252000" bIns="25200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40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Christmas Character Hot Seat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Twinkl"/>
            </a:endParaRPr>
          </a:p>
        </p:txBody>
      </p:sp>
      <p:sp>
        <p:nvSpPr>
          <p:cNvPr id="155" name="Rectangle 4"/>
          <p:cNvSpPr/>
          <p:nvPr/>
        </p:nvSpPr>
        <p:spPr>
          <a:xfrm>
            <a:off x="765720" y="1625040"/>
            <a:ext cx="7622280" cy="1277640"/>
          </a:xfrm>
          <a:prstGeom prst="rect">
            <a:avLst/>
          </a:prstGeom>
          <a:noFill/>
          <a:ln w="0">
            <a:solidFill>
              <a:srgbClr val="d91b3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Instructions:</a:t>
            </a:r>
            <a:r>
              <a:rPr b="0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 </a:t>
            </a: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The player in the hot seat pretends to be a Christmas character or animal. Don't tell the others who you are; they have to ask questions to discover your secret identity. Below are some suggestions on for who the hot seat player can pretend to be.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56" name="Group 26"/>
          <p:cNvGrpSpPr/>
          <p:nvPr/>
        </p:nvGrpSpPr>
        <p:grpSpPr>
          <a:xfrm>
            <a:off x="1272240" y="3184200"/>
            <a:ext cx="1260720" cy="1260720"/>
            <a:chOff x="1272240" y="3184200"/>
            <a:chExt cx="1260720" cy="1260720"/>
          </a:xfrm>
        </p:grpSpPr>
        <p:sp>
          <p:nvSpPr>
            <p:cNvPr id="157" name="Oval 2"/>
            <p:cNvSpPr/>
            <p:nvPr/>
          </p:nvSpPr>
          <p:spPr>
            <a:xfrm>
              <a:off x="1272240" y="3184200"/>
              <a:ext cx="1260720" cy="1260720"/>
            </a:xfrm>
            <a:prstGeom prst="ellipse">
              <a:avLst/>
            </a:prstGeom>
            <a:solidFill>
              <a:srgbClr val="acddfc">
                <a:alpha val="50000"/>
              </a:srgbClr>
            </a:solidFill>
            <a:ln w="254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endParaRPr>
            </a:p>
          </p:txBody>
        </p:sp>
        <p:pic>
          <p:nvPicPr>
            <p:cNvPr id="158" name="Picture 3" descr=""/>
            <p:cNvPicPr/>
            <p:nvPr/>
          </p:nvPicPr>
          <p:blipFill>
            <a:blip r:embed="rId1"/>
            <a:stretch/>
          </p:blipFill>
          <p:spPr>
            <a:xfrm>
              <a:off x="1479600" y="3247200"/>
              <a:ext cx="841320" cy="110340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59" name="Group 27"/>
          <p:cNvGrpSpPr/>
          <p:nvPr/>
        </p:nvGrpSpPr>
        <p:grpSpPr>
          <a:xfrm>
            <a:off x="2950920" y="3176280"/>
            <a:ext cx="1260720" cy="1260720"/>
            <a:chOff x="2950920" y="3176280"/>
            <a:chExt cx="1260720" cy="1260720"/>
          </a:xfrm>
        </p:grpSpPr>
        <p:sp>
          <p:nvSpPr>
            <p:cNvPr id="160" name="Oval 7"/>
            <p:cNvSpPr/>
            <p:nvPr/>
          </p:nvSpPr>
          <p:spPr>
            <a:xfrm>
              <a:off x="2950920" y="3176280"/>
              <a:ext cx="1260720" cy="1260720"/>
            </a:xfrm>
            <a:prstGeom prst="ellipse">
              <a:avLst/>
            </a:prstGeom>
            <a:solidFill>
              <a:srgbClr val="acddfc">
                <a:alpha val="50000"/>
              </a:srgbClr>
            </a:solidFill>
            <a:ln w="254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endParaRPr>
            </a:p>
          </p:txBody>
        </p:sp>
        <p:pic>
          <p:nvPicPr>
            <p:cNvPr id="161" name="Picture 13" descr="A picture containing text, toy, doll&#10;&#10;Description automatically generated"/>
            <p:cNvPicPr/>
            <p:nvPr/>
          </p:nvPicPr>
          <p:blipFill>
            <a:blip r:embed="rId2"/>
            <a:stretch/>
          </p:blipFill>
          <p:spPr>
            <a:xfrm>
              <a:off x="3212640" y="3226320"/>
              <a:ext cx="686880" cy="113508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62" name="Group 28"/>
          <p:cNvGrpSpPr/>
          <p:nvPr/>
        </p:nvGrpSpPr>
        <p:grpSpPr>
          <a:xfrm>
            <a:off x="4890960" y="3176280"/>
            <a:ext cx="1260720" cy="1260720"/>
            <a:chOff x="4890960" y="3176280"/>
            <a:chExt cx="1260720" cy="1260720"/>
          </a:xfrm>
        </p:grpSpPr>
        <p:sp>
          <p:nvSpPr>
            <p:cNvPr id="163" name="Oval 8"/>
            <p:cNvSpPr/>
            <p:nvPr/>
          </p:nvSpPr>
          <p:spPr>
            <a:xfrm>
              <a:off x="4890960" y="3176280"/>
              <a:ext cx="1260720" cy="1260720"/>
            </a:xfrm>
            <a:prstGeom prst="ellipse">
              <a:avLst/>
            </a:prstGeom>
            <a:solidFill>
              <a:srgbClr val="acddfc">
                <a:alpha val="50000"/>
              </a:srgbClr>
            </a:solidFill>
            <a:ln w="254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endParaRPr>
            </a:p>
          </p:txBody>
        </p:sp>
        <p:pic>
          <p:nvPicPr>
            <p:cNvPr id="164" name="Picture 15" descr="Shape&#10;&#10;Description automatically generated with low confidence"/>
            <p:cNvPicPr/>
            <p:nvPr/>
          </p:nvPicPr>
          <p:blipFill>
            <a:blip r:embed="rId3"/>
            <a:stretch/>
          </p:blipFill>
          <p:spPr>
            <a:xfrm>
              <a:off x="5281200" y="3264120"/>
              <a:ext cx="480600" cy="10591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65" name="Group 29"/>
          <p:cNvGrpSpPr/>
          <p:nvPr/>
        </p:nvGrpSpPr>
        <p:grpSpPr>
          <a:xfrm>
            <a:off x="6569640" y="3168720"/>
            <a:ext cx="1260720" cy="1260720"/>
            <a:chOff x="6569640" y="3168720"/>
            <a:chExt cx="1260720" cy="1260720"/>
          </a:xfrm>
        </p:grpSpPr>
        <p:sp>
          <p:nvSpPr>
            <p:cNvPr id="166" name="Oval 9"/>
            <p:cNvSpPr/>
            <p:nvPr/>
          </p:nvSpPr>
          <p:spPr>
            <a:xfrm>
              <a:off x="6569640" y="3168720"/>
              <a:ext cx="1260720" cy="1260720"/>
            </a:xfrm>
            <a:prstGeom prst="ellipse">
              <a:avLst/>
            </a:prstGeom>
            <a:solidFill>
              <a:srgbClr val="acddfc">
                <a:alpha val="50000"/>
              </a:srgbClr>
            </a:solidFill>
            <a:ln w="254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endParaRPr>
            </a:p>
          </p:txBody>
        </p:sp>
        <p:pic>
          <p:nvPicPr>
            <p:cNvPr id="167" name="Picture 17" descr="A picture containing toy, doll&#10;&#10;Description automatically generated"/>
            <p:cNvPicPr/>
            <p:nvPr/>
          </p:nvPicPr>
          <p:blipFill>
            <a:blip r:embed="rId4"/>
            <a:stretch/>
          </p:blipFill>
          <p:spPr>
            <a:xfrm>
              <a:off x="6831360" y="3247200"/>
              <a:ext cx="817200" cy="109656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68" name="Group 30"/>
          <p:cNvGrpSpPr/>
          <p:nvPr/>
        </p:nvGrpSpPr>
        <p:grpSpPr>
          <a:xfrm>
            <a:off x="2167200" y="4748760"/>
            <a:ext cx="1260720" cy="1260720"/>
            <a:chOff x="2167200" y="4748760"/>
            <a:chExt cx="1260720" cy="1260720"/>
          </a:xfrm>
        </p:grpSpPr>
        <p:sp>
          <p:nvSpPr>
            <p:cNvPr id="169" name="Oval 6"/>
            <p:cNvSpPr/>
            <p:nvPr/>
          </p:nvSpPr>
          <p:spPr>
            <a:xfrm>
              <a:off x="2167200" y="4748760"/>
              <a:ext cx="1260720" cy="1260720"/>
            </a:xfrm>
            <a:prstGeom prst="ellipse">
              <a:avLst/>
            </a:prstGeom>
            <a:solidFill>
              <a:srgbClr val="acddfc">
                <a:alpha val="50000"/>
              </a:srgbClr>
            </a:solidFill>
            <a:ln w="254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endParaRPr>
            </a:p>
          </p:txBody>
        </p:sp>
        <p:pic>
          <p:nvPicPr>
            <p:cNvPr id="170" name="Picture 19" descr="A cartoon of a dog&#10;&#10;Description automatically generated with low confidence"/>
            <p:cNvPicPr/>
            <p:nvPr/>
          </p:nvPicPr>
          <p:blipFill>
            <a:blip r:embed="rId5"/>
            <a:stretch/>
          </p:blipFill>
          <p:spPr>
            <a:xfrm>
              <a:off x="2450520" y="4885560"/>
              <a:ext cx="693720" cy="98676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71" name="Group 31"/>
          <p:cNvGrpSpPr/>
          <p:nvPr/>
        </p:nvGrpSpPr>
        <p:grpSpPr>
          <a:xfrm>
            <a:off x="3946320" y="4748760"/>
            <a:ext cx="1260720" cy="1260720"/>
            <a:chOff x="3946320" y="4748760"/>
            <a:chExt cx="1260720" cy="1260720"/>
          </a:xfrm>
        </p:grpSpPr>
        <p:sp>
          <p:nvSpPr>
            <p:cNvPr id="172" name="Oval 10"/>
            <p:cNvSpPr/>
            <p:nvPr/>
          </p:nvSpPr>
          <p:spPr>
            <a:xfrm>
              <a:off x="3946320" y="4748760"/>
              <a:ext cx="1260720" cy="1260720"/>
            </a:xfrm>
            <a:prstGeom prst="ellipse">
              <a:avLst/>
            </a:prstGeom>
            <a:solidFill>
              <a:srgbClr val="acddfc">
                <a:alpha val="50000"/>
              </a:srgbClr>
            </a:solidFill>
            <a:ln w="254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endParaRPr>
            </a:p>
          </p:txBody>
        </p:sp>
        <p:pic>
          <p:nvPicPr>
            <p:cNvPr id="173" name="Picture 22" descr=""/>
            <p:cNvPicPr/>
            <p:nvPr/>
          </p:nvPicPr>
          <p:blipFill>
            <a:blip r:embed="rId6"/>
            <a:stretch/>
          </p:blipFill>
          <p:spPr>
            <a:xfrm>
              <a:off x="4107600" y="5060160"/>
              <a:ext cx="945720" cy="63720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74" name="Group 32"/>
          <p:cNvGrpSpPr/>
          <p:nvPr/>
        </p:nvGrpSpPr>
        <p:grpSpPr>
          <a:xfrm>
            <a:off x="5846760" y="4748760"/>
            <a:ext cx="1260720" cy="1260720"/>
            <a:chOff x="5846760" y="4748760"/>
            <a:chExt cx="1260720" cy="1260720"/>
          </a:xfrm>
        </p:grpSpPr>
        <p:sp>
          <p:nvSpPr>
            <p:cNvPr id="175" name="Oval 11"/>
            <p:cNvSpPr/>
            <p:nvPr/>
          </p:nvSpPr>
          <p:spPr>
            <a:xfrm>
              <a:off x="5846760" y="4748760"/>
              <a:ext cx="1260720" cy="1260720"/>
            </a:xfrm>
            <a:prstGeom prst="ellipse">
              <a:avLst/>
            </a:prstGeom>
            <a:solidFill>
              <a:srgbClr val="acddfc">
                <a:alpha val="50000"/>
              </a:srgbClr>
            </a:solidFill>
            <a:ln w="254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endParaRPr>
            </a:p>
          </p:txBody>
        </p:sp>
        <p:pic>
          <p:nvPicPr>
            <p:cNvPr id="176" name="Picture 24" descr="Logo, company name&#10;&#10;Description automatically generated"/>
            <p:cNvPicPr/>
            <p:nvPr/>
          </p:nvPicPr>
          <p:blipFill>
            <a:blip r:embed="rId7"/>
            <a:stretch/>
          </p:blipFill>
          <p:spPr>
            <a:xfrm>
              <a:off x="6066000" y="5060160"/>
              <a:ext cx="820800" cy="729720"/>
            </a:xfrm>
            <a:prstGeom prst="rect">
              <a:avLst/>
            </a:prstGeom>
            <a:noFill/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7" dur="indefinite" restart="never" nodeType="tmRoot">
          <p:childTnLst>
            <p:seq>
              <p:cTn id="218" dur="indefinite" nodeType="mainSeq">
                <p:childTnLst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2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00"/>
                            </p:stCondLst>
                            <p:childTnLst>
                              <p:par>
                                <p:cTn id="23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500"/>
                            </p:stCondLst>
                            <p:childTnLst>
                              <p:par>
                                <p:cTn id="24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000"/>
                            </p:stCondLst>
                            <p:childTnLst>
                              <p:par>
                                <p:cTn id="24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/>
          <p:nvPr/>
        </p:nvSpPr>
        <p:spPr>
          <a:xfrm>
            <a:off x="755640" y="2405520"/>
            <a:ext cx="2000880" cy="771840"/>
          </a:xfrm>
          <a:prstGeom prst="rect">
            <a:avLst/>
          </a:prstGeom>
          <a:solidFill>
            <a:srgbClr val="21a6f9"/>
          </a:solidFill>
          <a:ln w="2222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8000" rIns="108000" tIns="108000" bIns="108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Christmas Animals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478800"/>
            <a:ext cx="8219880" cy="993960"/>
          </a:xfrm>
          <a:prstGeom prst="rect">
            <a:avLst/>
          </a:prstGeom>
          <a:noFill/>
          <a:ln w="25560">
            <a:noFill/>
          </a:ln>
        </p:spPr>
        <p:txBody>
          <a:bodyPr lIns="252000" rIns="252000" tIns="252000" bIns="25200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40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Name 3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Twinkl"/>
            </a:endParaRPr>
          </a:p>
        </p:txBody>
      </p:sp>
      <p:sp>
        <p:nvSpPr>
          <p:cNvPr id="13" name="Rectangle 4"/>
          <p:cNvSpPr/>
          <p:nvPr/>
        </p:nvSpPr>
        <p:spPr>
          <a:xfrm>
            <a:off x="1131120" y="1410120"/>
            <a:ext cx="6881760" cy="735480"/>
          </a:xfrm>
          <a:prstGeom prst="rect">
            <a:avLst/>
          </a:prstGeom>
          <a:noFill/>
          <a:ln w="0">
            <a:solidFill>
              <a:srgbClr val="d91b3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Instructions:</a:t>
            </a:r>
            <a:r>
              <a:rPr b="0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 </a:t>
            </a:r>
            <a:br>
              <a:rPr sz="1800"/>
            </a:b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Pick a number, and try to think of three things in the category!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Rectangle 6"/>
          <p:cNvSpPr/>
          <p:nvPr/>
        </p:nvSpPr>
        <p:spPr>
          <a:xfrm>
            <a:off x="750600" y="3863160"/>
            <a:ext cx="2000880" cy="771840"/>
          </a:xfrm>
          <a:prstGeom prst="rect">
            <a:avLst/>
          </a:prstGeom>
          <a:solidFill>
            <a:srgbClr val="21a6f9"/>
          </a:solidFill>
          <a:ln w="2222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8000" rIns="108000" tIns="108000" bIns="108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Cold 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places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" name="Rectangle 7"/>
          <p:cNvSpPr/>
          <p:nvPr/>
        </p:nvSpPr>
        <p:spPr>
          <a:xfrm>
            <a:off x="755640" y="5320800"/>
            <a:ext cx="2000880" cy="771840"/>
          </a:xfrm>
          <a:prstGeom prst="rect">
            <a:avLst/>
          </a:prstGeom>
          <a:solidFill>
            <a:srgbClr val="21a6f9"/>
          </a:solidFill>
          <a:ln w="2222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8000" rIns="108000" tIns="108000" bIns="108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Christmas 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Songs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" name="Rectangle 8"/>
          <p:cNvSpPr/>
          <p:nvPr/>
        </p:nvSpPr>
        <p:spPr>
          <a:xfrm>
            <a:off x="3636720" y="2405520"/>
            <a:ext cx="2000880" cy="1048680"/>
          </a:xfrm>
          <a:prstGeom prst="rect">
            <a:avLst/>
          </a:prstGeom>
          <a:solidFill>
            <a:srgbClr val="21a6f9"/>
          </a:solidFill>
          <a:ln w="2222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8000" rIns="108000" tIns="108000" bIns="108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Presents you want for Christmas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" name="Rectangle 9"/>
          <p:cNvSpPr/>
          <p:nvPr/>
        </p:nvSpPr>
        <p:spPr>
          <a:xfrm>
            <a:off x="3636720" y="4635360"/>
            <a:ext cx="2000880" cy="771840"/>
          </a:xfrm>
          <a:prstGeom prst="rect">
            <a:avLst/>
          </a:prstGeom>
          <a:solidFill>
            <a:srgbClr val="21a6f9"/>
          </a:solidFill>
          <a:ln w="2222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8000" rIns="108000" tIns="108000" bIns="108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Christmas 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Foods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8" name="Rectangle 10"/>
          <p:cNvSpPr/>
          <p:nvPr/>
        </p:nvSpPr>
        <p:spPr>
          <a:xfrm>
            <a:off x="6392160" y="2405520"/>
            <a:ext cx="2000880" cy="771840"/>
          </a:xfrm>
          <a:prstGeom prst="rect">
            <a:avLst/>
          </a:prstGeom>
          <a:solidFill>
            <a:srgbClr val="21a6f9"/>
          </a:solidFill>
          <a:ln w="2222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8000" rIns="108000" tIns="108000" bIns="108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Animals who love snow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" name="Rectangle 11"/>
          <p:cNvSpPr/>
          <p:nvPr/>
        </p:nvSpPr>
        <p:spPr>
          <a:xfrm>
            <a:off x="6387120" y="3863160"/>
            <a:ext cx="2000880" cy="771840"/>
          </a:xfrm>
          <a:prstGeom prst="rect">
            <a:avLst/>
          </a:prstGeom>
          <a:solidFill>
            <a:srgbClr val="21a6f9"/>
          </a:solidFill>
          <a:ln w="2222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8000" rIns="108000" tIns="108000" bIns="108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Winter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Clothes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" name="Rectangle 12"/>
          <p:cNvSpPr/>
          <p:nvPr/>
        </p:nvSpPr>
        <p:spPr>
          <a:xfrm>
            <a:off x="6387120" y="5320800"/>
            <a:ext cx="2000880" cy="771840"/>
          </a:xfrm>
          <a:prstGeom prst="rect">
            <a:avLst/>
          </a:prstGeom>
          <a:solidFill>
            <a:srgbClr val="21a6f9"/>
          </a:solidFill>
          <a:ln w="2222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8000" rIns="108000" tIns="108000" bIns="108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Christmas 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Movies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1" name="Rectangle 13"/>
          <p:cNvSpPr/>
          <p:nvPr/>
        </p:nvSpPr>
        <p:spPr>
          <a:xfrm>
            <a:off x="755640" y="2405520"/>
            <a:ext cx="2000880" cy="771840"/>
          </a:xfrm>
          <a:prstGeom prst="rect">
            <a:avLst/>
          </a:prstGeom>
          <a:solidFill>
            <a:schemeClr val="bg1"/>
          </a:solidFill>
          <a:ln w="22225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3200" strike="noStrike" u="none">
                <a:solidFill>
                  <a:srgbClr val="21a6f9"/>
                </a:solidFill>
                <a:effectLst/>
                <a:uFillTx/>
                <a:latin typeface="Twinkl"/>
              </a:rPr>
              <a:t>1</a:t>
            </a:r>
            <a:endParaRPr b="0" lang="el-G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" name="Rectangle 31"/>
          <p:cNvSpPr/>
          <p:nvPr/>
        </p:nvSpPr>
        <p:spPr>
          <a:xfrm>
            <a:off x="749160" y="3863160"/>
            <a:ext cx="2000880" cy="771840"/>
          </a:xfrm>
          <a:prstGeom prst="rect">
            <a:avLst/>
          </a:prstGeom>
          <a:solidFill>
            <a:schemeClr val="bg1"/>
          </a:solidFill>
          <a:ln w="22225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3200" strike="noStrike" u="none">
                <a:solidFill>
                  <a:srgbClr val="21a6f9"/>
                </a:solidFill>
                <a:effectLst/>
                <a:uFillTx/>
                <a:latin typeface="Twinkl"/>
              </a:rPr>
              <a:t>2</a:t>
            </a:r>
            <a:endParaRPr b="0" lang="el-G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" name="Rectangle 32"/>
          <p:cNvSpPr/>
          <p:nvPr/>
        </p:nvSpPr>
        <p:spPr>
          <a:xfrm>
            <a:off x="750600" y="5320800"/>
            <a:ext cx="2000880" cy="771840"/>
          </a:xfrm>
          <a:prstGeom prst="rect">
            <a:avLst/>
          </a:prstGeom>
          <a:solidFill>
            <a:schemeClr val="bg1"/>
          </a:solidFill>
          <a:ln w="22225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3200" strike="noStrike" u="none">
                <a:solidFill>
                  <a:srgbClr val="21a6f9"/>
                </a:solidFill>
                <a:effectLst/>
                <a:uFillTx/>
                <a:latin typeface="Twinkl"/>
              </a:rPr>
              <a:t>3</a:t>
            </a:r>
            <a:endParaRPr b="0" lang="el-G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" name="Rectangle 33"/>
          <p:cNvSpPr/>
          <p:nvPr/>
        </p:nvSpPr>
        <p:spPr>
          <a:xfrm>
            <a:off x="6395040" y="2405520"/>
            <a:ext cx="2000880" cy="771840"/>
          </a:xfrm>
          <a:prstGeom prst="rect">
            <a:avLst/>
          </a:prstGeom>
          <a:solidFill>
            <a:schemeClr val="bg1"/>
          </a:solidFill>
          <a:ln w="22225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3200" strike="noStrike" u="none">
                <a:solidFill>
                  <a:srgbClr val="21a6f9"/>
                </a:solidFill>
                <a:effectLst/>
                <a:uFillTx/>
                <a:latin typeface="Twinkl"/>
              </a:rPr>
              <a:t>6</a:t>
            </a:r>
            <a:endParaRPr b="0" lang="el-G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Rectangle 34"/>
          <p:cNvSpPr/>
          <p:nvPr/>
        </p:nvSpPr>
        <p:spPr>
          <a:xfrm>
            <a:off x="6388560" y="3863160"/>
            <a:ext cx="2000880" cy="771840"/>
          </a:xfrm>
          <a:prstGeom prst="rect">
            <a:avLst/>
          </a:prstGeom>
          <a:solidFill>
            <a:schemeClr val="bg1"/>
          </a:solidFill>
          <a:ln w="22225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3200" strike="noStrike" u="none">
                <a:solidFill>
                  <a:srgbClr val="21a6f9"/>
                </a:solidFill>
                <a:effectLst/>
                <a:uFillTx/>
                <a:latin typeface="Twinkl"/>
              </a:rPr>
              <a:t>7</a:t>
            </a:r>
            <a:endParaRPr b="0" lang="el-G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Rectangle 35"/>
          <p:cNvSpPr/>
          <p:nvPr/>
        </p:nvSpPr>
        <p:spPr>
          <a:xfrm>
            <a:off x="6390000" y="5320800"/>
            <a:ext cx="2000880" cy="771840"/>
          </a:xfrm>
          <a:prstGeom prst="rect">
            <a:avLst/>
          </a:prstGeom>
          <a:solidFill>
            <a:schemeClr val="bg1"/>
          </a:solidFill>
          <a:ln w="22225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3200" strike="noStrike" u="none">
                <a:solidFill>
                  <a:srgbClr val="21a6f9"/>
                </a:solidFill>
                <a:effectLst/>
                <a:uFillTx/>
                <a:latin typeface="Twinkl"/>
              </a:rPr>
              <a:t>8</a:t>
            </a:r>
            <a:endParaRPr b="0" lang="el-G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" name="Rectangle 36"/>
          <p:cNvSpPr/>
          <p:nvPr/>
        </p:nvSpPr>
        <p:spPr>
          <a:xfrm>
            <a:off x="3636720" y="2405520"/>
            <a:ext cx="2000880" cy="1048680"/>
          </a:xfrm>
          <a:prstGeom prst="rect">
            <a:avLst/>
          </a:prstGeom>
          <a:solidFill>
            <a:schemeClr val="bg1"/>
          </a:solidFill>
          <a:ln w="22225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3200" strike="noStrike" u="none">
                <a:solidFill>
                  <a:srgbClr val="21a6f9"/>
                </a:solidFill>
                <a:effectLst/>
                <a:uFillTx/>
                <a:latin typeface="Twinkl"/>
              </a:rPr>
              <a:t>4</a:t>
            </a:r>
            <a:endParaRPr b="0" lang="el-G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Rectangle 38"/>
          <p:cNvSpPr/>
          <p:nvPr/>
        </p:nvSpPr>
        <p:spPr>
          <a:xfrm>
            <a:off x="3636720" y="4635360"/>
            <a:ext cx="2000880" cy="771840"/>
          </a:xfrm>
          <a:prstGeom prst="rect">
            <a:avLst/>
          </a:prstGeom>
          <a:solidFill>
            <a:schemeClr val="bg1"/>
          </a:solidFill>
          <a:ln w="22225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3200" strike="noStrike" u="none">
                <a:solidFill>
                  <a:srgbClr val="21a6f9"/>
                </a:solidFill>
                <a:effectLst/>
                <a:uFillTx/>
                <a:latin typeface="Twinkl"/>
              </a:rPr>
              <a:t>5</a:t>
            </a:r>
            <a:endParaRPr b="0" lang="el-G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nodeType="interactiveSeq" fill="hold">
                <p:stCondLst>
                  <p:cond delay="0" evt="onClick">
                    <p:tgtEl>
                      <p:spTgt spid="21"/>
                    </p:tgtEl>
                  </p:cond>
                </p:stCondLst>
                <p:childTnLst>
                  <p:par>
                    <p:cTn id="3" fill="hold">
                      <p:stCondLst>
                        <p:cond delay="0" evt="onClick">
                          <p:tgtEl>
                            <p:spTgt spid="21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8" restart="whenNotActive" nodeType="interactiveSeq" fill="hold">
                <p:stCondLst>
                  <p:cond delay="0" evt="onClick">
                    <p:tgtEl>
                      <p:spTgt spid="22"/>
                    </p:tgtEl>
                  </p:cond>
                </p:stCondLst>
                <p:childTnLst>
                  <p:par>
                    <p:cTn id="9" fill="hold">
                      <p:stCondLst>
                        <p:cond delay="0" evt="onClick">
                          <p:tgtEl>
                            <p:spTgt spid="22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4" restart="whenNotActive" nodeType="interactiveSeq" fill="hold">
                <p:stCondLst>
                  <p:cond delay="0" evt="onClick">
                    <p:tgtEl>
                      <p:spTgt spid="23"/>
                    </p:tgtEl>
                  </p:cond>
                </p:stCondLst>
                <p:childTnLst>
                  <p:par>
                    <p:cTn id="15" fill="hold">
                      <p:stCondLst>
                        <p:cond delay="0" evt="onClick">
                          <p:tgtEl>
                            <p:spTgt spid="23"/>
                          </p:tgtEl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0" restart="whenNotActive" nodeType="interactiveSeq" fill="hold">
                <p:stCondLst>
                  <p:cond delay="0" evt="onClick">
                    <p:tgtEl>
                      <p:spTgt spid="27"/>
                    </p:tgtEl>
                  </p:cond>
                </p:stCondLst>
                <p:childTnLst>
                  <p:par>
                    <p:cTn id="21" fill="hold">
                      <p:stCondLst>
                        <p:cond delay="0" evt="onClick">
                          <p:tgtEl>
                            <p:spTgt spid="27"/>
                          </p:tgtEl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6" restart="whenNotActive" nodeType="interactiveSeq" fill="hold">
                <p:stCondLst>
                  <p:cond delay="0" evt="onClick">
                    <p:tgtEl>
                      <p:spTgt spid="28"/>
                    </p:tgtEl>
                  </p:cond>
                </p:stCondLst>
                <p:childTnLst>
                  <p:par>
                    <p:cTn id="27" fill="hold">
                      <p:stCondLst>
                        <p:cond delay="0" evt="onClick">
                          <p:tgtEl>
                            <p:spTgt spid="28"/>
                          </p:tgtEl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2" restart="whenNotActive" nodeType="interactiveSeq" fill="hold">
                <p:stCondLst>
                  <p:cond delay="0" evt="onClick">
                    <p:tgtEl>
                      <p:spTgt spid="24"/>
                    </p:tgtEl>
                  </p:cond>
                </p:stCondLst>
                <p:childTnLst>
                  <p:par>
                    <p:cTn id="33" fill="hold">
                      <p:stCondLst>
                        <p:cond delay="0" evt="onClick">
                          <p:tgtEl>
                            <p:spTgt spid="24"/>
                          </p:tgtEl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8" restart="whenNotActive" nodeType="interactiveSeq" fill="hold">
                <p:stCondLst>
                  <p:cond delay="0" evt="onClick">
                    <p:tgtEl>
                      <p:spTgt spid="25"/>
                    </p:tgtEl>
                  </p:cond>
                </p:stCondLst>
                <p:childTnLst>
                  <p:par>
                    <p:cTn id="39" fill="hold">
                      <p:stCondLst>
                        <p:cond delay="0" evt="onClick">
                          <p:tgtEl>
                            <p:spTgt spid="25"/>
                          </p:tgtEl>
                        </p:cond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4" restart="whenNotActive" nodeType="interactiveSeq" fill="hold">
                <p:stCondLst>
                  <p:cond delay="0" evt="onClick">
                    <p:tgtEl>
                      <p:spTgt spid="26"/>
                    </p:tgtEl>
                  </p:cond>
                </p:stCondLst>
                <p:childTnLst>
                  <p:par>
                    <p:cTn id="45" fill="hold">
                      <p:stCondLst>
                        <p:cond delay="0" evt="onClick">
                          <p:tgtEl>
                            <p:spTgt spid="26"/>
                          </p:tgtEl>
                        </p:cond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18"/>
          <p:cNvGrpSpPr/>
          <p:nvPr/>
        </p:nvGrpSpPr>
        <p:grpSpPr>
          <a:xfrm>
            <a:off x="817920" y="2130120"/>
            <a:ext cx="1794600" cy="1302120"/>
            <a:chOff x="817920" y="2130120"/>
            <a:chExt cx="1794600" cy="1302120"/>
          </a:xfrm>
        </p:grpSpPr>
        <p:sp>
          <p:nvSpPr>
            <p:cNvPr id="30" name="Rectangle 3"/>
            <p:cNvSpPr/>
            <p:nvPr/>
          </p:nvSpPr>
          <p:spPr>
            <a:xfrm>
              <a:off x="817920" y="2130120"/>
              <a:ext cx="1794600" cy="13021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endParaRPr>
            </a:p>
          </p:txBody>
        </p:sp>
        <p:pic>
          <p:nvPicPr>
            <p:cNvPr id="31" name="Picture 15" descr=""/>
            <p:cNvPicPr/>
            <p:nvPr/>
          </p:nvPicPr>
          <p:blipFill>
            <a:blip r:embed="rId1"/>
            <a:stretch/>
          </p:blipFill>
          <p:spPr>
            <a:xfrm>
              <a:off x="864000" y="2177640"/>
              <a:ext cx="1709280" cy="12160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2" name="Picture 17" descr="A picture containing text&#10;&#10;Description automatically generated"/>
            <p:cNvPicPr/>
            <p:nvPr/>
          </p:nvPicPr>
          <p:blipFill>
            <a:blip r:embed="rId2"/>
            <a:stretch/>
          </p:blipFill>
          <p:spPr>
            <a:xfrm flipH="1">
              <a:off x="1323000" y="2614680"/>
              <a:ext cx="1173240" cy="71568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3" name="Group 72"/>
          <p:cNvGrpSpPr/>
          <p:nvPr/>
        </p:nvGrpSpPr>
        <p:grpSpPr>
          <a:xfrm>
            <a:off x="2714040" y="2122920"/>
            <a:ext cx="1794600" cy="1302120"/>
            <a:chOff x="2714040" y="2122920"/>
            <a:chExt cx="1794600" cy="1302120"/>
          </a:xfrm>
        </p:grpSpPr>
        <p:sp>
          <p:nvSpPr>
            <p:cNvPr id="34" name="Rectangle 62"/>
            <p:cNvSpPr/>
            <p:nvPr/>
          </p:nvSpPr>
          <p:spPr>
            <a:xfrm>
              <a:off x="2714040" y="2122920"/>
              <a:ext cx="1794600" cy="13021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endParaRPr>
            </a:p>
          </p:txBody>
        </p:sp>
        <p:pic>
          <p:nvPicPr>
            <p:cNvPr id="35" name="Picture 69" descr="A picture containing text&#10;&#10;Description automatically generated"/>
            <p:cNvPicPr/>
            <p:nvPr/>
          </p:nvPicPr>
          <p:blipFill>
            <a:blip r:embed="rId3"/>
            <a:stretch/>
          </p:blipFill>
          <p:spPr>
            <a:xfrm>
              <a:off x="2754720" y="2159280"/>
              <a:ext cx="1721520" cy="12344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6" name="Picture 71" descr=""/>
            <p:cNvPicPr/>
            <p:nvPr/>
          </p:nvPicPr>
          <p:blipFill>
            <a:blip r:embed="rId4"/>
            <a:stretch/>
          </p:blipFill>
          <p:spPr>
            <a:xfrm>
              <a:off x="2886480" y="2553120"/>
              <a:ext cx="1449720" cy="75456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7" name="Group 73"/>
          <p:cNvGrpSpPr/>
          <p:nvPr/>
        </p:nvGrpSpPr>
        <p:grpSpPr>
          <a:xfrm>
            <a:off x="4636440" y="2133360"/>
            <a:ext cx="1794600" cy="1302120"/>
            <a:chOff x="4636440" y="2133360"/>
            <a:chExt cx="1794600" cy="1302120"/>
          </a:xfrm>
        </p:grpSpPr>
        <p:sp>
          <p:nvSpPr>
            <p:cNvPr id="38" name="Rectangle 74"/>
            <p:cNvSpPr/>
            <p:nvPr/>
          </p:nvSpPr>
          <p:spPr>
            <a:xfrm>
              <a:off x="4636440" y="2133360"/>
              <a:ext cx="1794600" cy="13021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endParaRPr>
            </a:p>
          </p:txBody>
        </p:sp>
        <p:pic>
          <p:nvPicPr>
            <p:cNvPr id="39" name="Picture 75" descr=""/>
            <p:cNvPicPr/>
            <p:nvPr/>
          </p:nvPicPr>
          <p:blipFill>
            <a:blip r:embed="rId5"/>
            <a:stretch/>
          </p:blipFill>
          <p:spPr>
            <a:xfrm>
              <a:off x="4677120" y="2169720"/>
              <a:ext cx="1721520" cy="12344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0" name="Picture 76" descr=""/>
            <p:cNvPicPr/>
            <p:nvPr/>
          </p:nvPicPr>
          <p:blipFill>
            <a:blip r:embed="rId6"/>
            <a:stretch/>
          </p:blipFill>
          <p:spPr>
            <a:xfrm>
              <a:off x="5245920" y="2563560"/>
              <a:ext cx="575280" cy="75456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41" name="Group 87"/>
          <p:cNvGrpSpPr/>
          <p:nvPr/>
        </p:nvGrpSpPr>
        <p:grpSpPr>
          <a:xfrm>
            <a:off x="6558840" y="2122920"/>
            <a:ext cx="1794600" cy="1302120"/>
            <a:chOff x="6558840" y="2122920"/>
            <a:chExt cx="1794600" cy="1302120"/>
          </a:xfrm>
        </p:grpSpPr>
        <p:sp>
          <p:nvSpPr>
            <p:cNvPr id="42" name="Rectangle 66"/>
            <p:cNvSpPr/>
            <p:nvPr/>
          </p:nvSpPr>
          <p:spPr>
            <a:xfrm>
              <a:off x="6558840" y="2122920"/>
              <a:ext cx="1794600" cy="13021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endParaRPr>
            </a:p>
          </p:txBody>
        </p:sp>
        <p:pic>
          <p:nvPicPr>
            <p:cNvPr id="43" name="Picture 78" descr="Diagram&#10;&#10;Description automatically generated"/>
            <p:cNvPicPr/>
            <p:nvPr/>
          </p:nvPicPr>
          <p:blipFill>
            <a:blip r:embed="rId7"/>
            <a:stretch/>
          </p:blipFill>
          <p:spPr>
            <a:xfrm>
              <a:off x="6603840" y="2172600"/>
              <a:ext cx="1713240" cy="12106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4" name="Picture 80" descr="A cartoon of a child&#10;&#10;Description automatically generated with low confidence"/>
            <p:cNvPicPr/>
            <p:nvPr/>
          </p:nvPicPr>
          <p:blipFill>
            <a:blip r:embed="rId8"/>
            <a:stretch/>
          </p:blipFill>
          <p:spPr>
            <a:xfrm>
              <a:off x="7289280" y="2296440"/>
              <a:ext cx="342720" cy="8928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5" name="Picture 82" descr="A cartoon of a child&#10;&#10;Description automatically generated with low confidence"/>
            <p:cNvPicPr/>
            <p:nvPr/>
          </p:nvPicPr>
          <p:blipFill>
            <a:blip r:embed="rId9"/>
            <a:stretch/>
          </p:blipFill>
          <p:spPr>
            <a:xfrm>
              <a:off x="6741720" y="2698200"/>
              <a:ext cx="491760" cy="6195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6" name="Picture 84" descr="A picture containing tableware&#10;&#10;Description automatically generated"/>
            <p:cNvPicPr/>
            <p:nvPr/>
          </p:nvPicPr>
          <p:blipFill>
            <a:blip r:embed="rId10"/>
            <a:stretch/>
          </p:blipFill>
          <p:spPr>
            <a:xfrm>
              <a:off x="7693560" y="2752200"/>
              <a:ext cx="451080" cy="4910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7" name="Picture 86" descr="A picture containing icon&#10;&#10;Description automatically generated"/>
            <p:cNvPicPr/>
            <p:nvPr/>
          </p:nvPicPr>
          <p:blipFill>
            <a:blip r:embed="rId11"/>
            <a:stretch/>
          </p:blipFill>
          <p:spPr>
            <a:xfrm>
              <a:off x="7733520" y="2707920"/>
              <a:ext cx="371160" cy="17964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48" name="Group 92"/>
          <p:cNvGrpSpPr/>
          <p:nvPr/>
        </p:nvGrpSpPr>
        <p:grpSpPr>
          <a:xfrm>
            <a:off x="822600" y="3560400"/>
            <a:ext cx="1794600" cy="1302120"/>
            <a:chOff x="822600" y="3560400"/>
            <a:chExt cx="1794600" cy="1302120"/>
          </a:xfrm>
        </p:grpSpPr>
        <p:sp>
          <p:nvSpPr>
            <p:cNvPr id="49" name="Rectangle 61"/>
            <p:cNvSpPr/>
            <p:nvPr/>
          </p:nvSpPr>
          <p:spPr>
            <a:xfrm>
              <a:off x="822600" y="3560400"/>
              <a:ext cx="1794600" cy="13021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endParaRPr>
            </a:p>
          </p:txBody>
        </p:sp>
        <p:pic>
          <p:nvPicPr>
            <p:cNvPr id="50" name="Picture 91" descr="Diagram&#10;&#10;Description automatically generated"/>
            <p:cNvPicPr/>
            <p:nvPr/>
          </p:nvPicPr>
          <p:blipFill>
            <a:blip r:embed="rId12"/>
            <a:stretch/>
          </p:blipFill>
          <p:spPr>
            <a:xfrm>
              <a:off x="864000" y="3613680"/>
              <a:ext cx="1701000" cy="12020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1" name="Picture 89" descr="A picture containing text&#10;&#10;Description automatically generated"/>
            <p:cNvPicPr/>
            <p:nvPr/>
          </p:nvPicPr>
          <p:blipFill>
            <a:blip r:embed="rId13"/>
            <a:stretch/>
          </p:blipFill>
          <p:spPr>
            <a:xfrm>
              <a:off x="1305720" y="4214880"/>
              <a:ext cx="540360" cy="59616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52" name="Group 97"/>
          <p:cNvGrpSpPr/>
          <p:nvPr/>
        </p:nvGrpSpPr>
        <p:grpSpPr>
          <a:xfrm>
            <a:off x="2725560" y="3553560"/>
            <a:ext cx="1794600" cy="1302120"/>
            <a:chOff x="2725560" y="3553560"/>
            <a:chExt cx="1794600" cy="1302120"/>
          </a:xfrm>
        </p:grpSpPr>
        <p:sp>
          <p:nvSpPr>
            <p:cNvPr id="53" name="Rectangle 63"/>
            <p:cNvSpPr/>
            <p:nvPr/>
          </p:nvSpPr>
          <p:spPr>
            <a:xfrm>
              <a:off x="2725560" y="3553560"/>
              <a:ext cx="1794600" cy="13021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endParaRPr>
            </a:p>
          </p:txBody>
        </p:sp>
        <p:pic>
          <p:nvPicPr>
            <p:cNvPr id="54" name="Picture 94" descr="Diagram&#10;&#10;Description automatically generated"/>
            <p:cNvPicPr/>
            <p:nvPr/>
          </p:nvPicPr>
          <p:blipFill>
            <a:blip r:embed="rId14"/>
            <a:stretch/>
          </p:blipFill>
          <p:spPr>
            <a:xfrm>
              <a:off x="2764800" y="3594960"/>
              <a:ext cx="1721520" cy="12164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5" name="Picture 96" descr="A picture containing doll, toy, sushi, vector graphics&#10;&#10;Description automatically generated"/>
            <p:cNvPicPr/>
            <p:nvPr/>
          </p:nvPicPr>
          <p:blipFill>
            <a:blip r:embed="rId15"/>
            <a:stretch/>
          </p:blipFill>
          <p:spPr>
            <a:xfrm>
              <a:off x="3161880" y="4016160"/>
              <a:ext cx="1174320" cy="78588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56" name="Group 102"/>
          <p:cNvGrpSpPr/>
          <p:nvPr/>
        </p:nvGrpSpPr>
        <p:grpSpPr>
          <a:xfrm>
            <a:off x="4632840" y="3546720"/>
            <a:ext cx="1794600" cy="1302120"/>
            <a:chOff x="4632840" y="3546720"/>
            <a:chExt cx="1794600" cy="1302120"/>
          </a:xfrm>
        </p:grpSpPr>
        <p:sp>
          <p:nvSpPr>
            <p:cNvPr id="57" name="Rectangle 65"/>
            <p:cNvSpPr/>
            <p:nvPr/>
          </p:nvSpPr>
          <p:spPr>
            <a:xfrm>
              <a:off x="4632840" y="3546720"/>
              <a:ext cx="1794600" cy="13021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endParaRPr>
            </a:p>
          </p:txBody>
        </p:sp>
        <p:pic>
          <p:nvPicPr>
            <p:cNvPr id="58" name="Picture 99" descr="A picture containing graphical user interface&#10;&#10;Description automatically generated"/>
            <p:cNvPicPr/>
            <p:nvPr/>
          </p:nvPicPr>
          <p:blipFill>
            <a:blip r:embed="rId16"/>
            <a:stretch/>
          </p:blipFill>
          <p:spPr>
            <a:xfrm>
              <a:off x="4688280" y="3601800"/>
              <a:ext cx="1690920" cy="11948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9" name="Picture 101" descr="A picture containing toy, doll&#10;&#10;Description automatically generated"/>
            <p:cNvPicPr/>
            <p:nvPr/>
          </p:nvPicPr>
          <p:blipFill>
            <a:blip r:embed="rId17"/>
            <a:stretch/>
          </p:blipFill>
          <p:spPr>
            <a:xfrm>
              <a:off x="5106960" y="3822840"/>
              <a:ext cx="765000" cy="97380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60" name="Group 111"/>
          <p:cNvGrpSpPr/>
          <p:nvPr/>
        </p:nvGrpSpPr>
        <p:grpSpPr>
          <a:xfrm>
            <a:off x="6558840" y="3546720"/>
            <a:ext cx="1794600" cy="1302120"/>
            <a:chOff x="6558840" y="3546720"/>
            <a:chExt cx="1794600" cy="1302120"/>
          </a:xfrm>
        </p:grpSpPr>
        <p:sp>
          <p:nvSpPr>
            <p:cNvPr id="61" name="Rectangle 67"/>
            <p:cNvSpPr/>
            <p:nvPr/>
          </p:nvSpPr>
          <p:spPr>
            <a:xfrm>
              <a:off x="6558840" y="3546720"/>
              <a:ext cx="1794600" cy="13021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endParaRPr>
            </a:p>
          </p:txBody>
        </p:sp>
        <p:pic>
          <p:nvPicPr>
            <p:cNvPr id="62" name="Picture 110" descr="A picture containing text, colorful&#10;&#10;Description automatically generated"/>
            <p:cNvPicPr/>
            <p:nvPr/>
          </p:nvPicPr>
          <p:blipFill>
            <a:blip r:embed="rId18"/>
            <a:stretch/>
          </p:blipFill>
          <p:spPr>
            <a:xfrm>
              <a:off x="6612840" y="3594960"/>
              <a:ext cx="1686960" cy="12016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63" name="Picture 104" descr=""/>
            <p:cNvPicPr/>
            <p:nvPr/>
          </p:nvPicPr>
          <p:blipFill>
            <a:blip r:embed="rId19"/>
            <a:stretch/>
          </p:blipFill>
          <p:spPr>
            <a:xfrm>
              <a:off x="7222680" y="3726720"/>
              <a:ext cx="475200" cy="10062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64" name="Picture 106" descr="A picture containing vector graphics&#10;&#10;Description automatically generated"/>
            <p:cNvPicPr/>
            <p:nvPr/>
          </p:nvPicPr>
          <p:blipFill>
            <a:blip r:embed="rId20"/>
            <a:stretch/>
          </p:blipFill>
          <p:spPr>
            <a:xfrm>
              <a:off x="6807240" y="3883320"/>
              <a:ext cx="458280" cy="8524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65" name="Picture 108" descr=""/>
            <p:cNvPicPr/>
            <p:nvPr/>
          </p:nvPicPr>
          <p:blipFill>
            <a:blip r:embed="rId21"/>
            <a:stretch/>
          </p:blipFill>
          <p:spPr>
            <a:xfrm>
              <a:off x="7749720" y="3910320"/>
              <a:ext cx="256680" cy="82260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66" name="Group 120"/>
          <p:cNvGrpSpPr/>
          <p:nvPr/>
        </p:nvGrpSpPr>
        <p:grpSpPr>
          <a:xfrm>
            <a:off x="3684600" y="4972680"/>
            <a:ext cx="1794600" cy="1302120"/>
            <a:chOff x="3684600" y="4972680"/>
            <a:chExt cx="1794600" cy="1302120"/>
          </a:xfrm>
        </p:grpSpPr>
        <p:sp>
          <p:nvSpPr>
            <p:cNvPr id="67" name="Rectangle 68"/>
            <p:cNvSpPr/>
            <p:nvPr/>
          </p:nvSpPr>
          <p:spPr>
            <a:xfrm>
              <a:off x="3684600" y="4972680"/>
              <a:ext cx="1794600" cy="130212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endParaRPr>
            </a:p>
          </p:txBody>
        </p:sp>
        <p:pic>
          <p:nvPicPr>
            <p:cNvPr id="68" name="Picture 113" descr="A picture containing text, room&#10;&#10;Description automatically generated"/>
            <p:cNvPicPr/>
            <p:nvPr/>
          </p:nvPicPr>
          <p:blipFill>
            <a:blip r:embed="rId22"/>
            <a:stretch/>
          </p:blipFill>
          <p:spPr>
            <a:xfrm>
              <a:off x="3732480" y="5018040"/>
              <a:ext cx="1686960" cy="12099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69" name="Picture 115" descr=""/>
            <p:cNvPicPr/>
            <p:nvPr/>
          </p:nvPicPr>
          <p:blipFill>
            <a:blip r:embed="rId23"/>
            <a:stretch/>
          </p:blipFill>
          <p:spPr>
            <a:xfrm>
              <a:off x="3832560" y="5505480"/>
              <a:ext cx="391680" cy="7099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70" name="Picture 119" descr="Shape&#10;&#10;Description automatically generated"/>
            <p:cNvPicPr/>
            <p:nvPr/>
          </p:nvPicPr>
          <p:blipFill>
            <a:blip r:embed="rId24"/>
            <a:stretch/>
          </p:blipFill>
          <p:spPr>
            <a:xfrm>
              <a:off x="4336560" y="5373720"/>
              <a:ext cx="440640" cy="5104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71" name="Picture 117" descr="A picture containing game, controller, remote, playing&#10;&#10;Description automatically generated"/>
            <p:cNvPicPr/>
            <p:nvPr/>
          </p:nvPicPr>
          <p:blipFill>
            <a:blip r:embed="rId25"/>
            <a:stretch/>
          </p:blipFill>
          <p:spPr>
            <a:xfrm>
              <a:off x="4281480" y="5849280"/>
              <a:ext cx="464760" cy="2430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478800"/>
            <a:ext cx="8219880" cy="993960"/>
          </a:xfrm>
          <a:prstGeom prst="rect">
            <a:avLst/>
          </a:prstGeom>
          <a:noFill/>
          <a:ln w="25560">
            <a:noFill/>
          </a:ln>
        </p:spPr>
        <p:txBody>
          <a:bodyPr lIns="252000" rIns="252000" tIns="252000" bIns="25200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40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Santa’s Scenarios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Twinkl"/>
            </a:endParaRPr>
          </a:p>
        </p:txBody>
      </p:sp>
      <p:sp>
        <p:nvSpPr>
          <p:cNvPr id="73" name="Rectangle 4"/>
          <p:cNvSpPr/>
          <p:nvPr/>
        </p:nvSpPr>
        <p:spPr>
          <a:xfrm>
            <a:off x="765720" y="1322280"/>
            <a:ext cx="7622280" cy="735480"/>
          </a:xfrm>
          <a:prstGeom prst="rect">
            <a:avLst/>
          </a:prstGeom>
          <a:noFill/>
          <a:ln w="0">
            <a:solidFill>
              <a:srgbClr val="d91b3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Instructions:</a:t>
            </a:r>
            <a:r>
              <a:rPr b="0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 </a:t>
            </a: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Choose a picture, and try to speak for 60 seconds about what you might do in this situation...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" name="Rectangle 1"/>
          <p:cNvSpPr/>
          <p:nvPr/>
        </p:nvSpPr>
        <p:spPr>
          <a:xfrm>
            <a:off x="817920" y="2137320"/>
            <a:ext cx="1784520" cy="1294920"/>
          </a:xfrm>
          <a:prstGeom prst="rect">
            <a:avLst/>
          </a:prstGeom>
          <a:solidFill>
            <a:schemeClr val="bg1"/>
          </a:solidFill>
          <a:ln w="25400">
            <a:solidFill>
              <a:srgbClr val="cb0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GB" sz="1400" strike="noStrike" u="none">
                <a:solidFill>
                  <a:srgbClr val="4a3682"/>
                </a:solidFill>
                <a:effectLst/>
                <a:uFillTx/>
                <a:latin typeface="Twinkl"/>
              </a:rPr>
              <a:t>You wake up in the middle of the night and see Santa delivering your presents.</a:t>
            </a:r>
            <a:endParaRPr b="0" lang="el-G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5" name="Rectangle 30"/>
          <p:cNvSpPr/>
          <p:nvPr/>
        </p:nvSpPr>
        <p:spPr>
          <a:xfrm>
            <a:off x="827640" y="3560400"/>
            <a:ext cx="1784520" cy="1294920"/>
          </a:xfrm>
          <a:prstGeom prst="rect">
            <a:avLst/>
          </a:prstGeom>
          <a:solidFill>
            <a:schemeClr val="bg1"/>
          </a:solidFill>
          <a:ln w="25400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GB" sz="1400" strike="noStrike" u="none">
                <a:solidFill>
                  <a:srgbClr val="cb095b"/>
                </a:solidFill>
                <a:effectLst/>
                <a:uFillTx/>
                <a:latin typeface="Twinkl"/>
              </a:rPr>
              <a:t>It snows for 4 days straight and you are stuck in your house!</a:t>
            </a:r>
            <a:endParaRPr b="0" lang="el-G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" name="Rectangle 45"/>
          <p:cNvSpPr/>
          <p:nvPr/>
        </p:nvSpPr>
        <p:spPr>
          <a:xfrm>
            <a:off x="6559200" y="2130120"/>
            <a:ext cx="1784520" cy="1294920"/>
          </a:xfrm>
          <a:prstGeom prst="rect">
            <a:avLst/>
          </a:prstGeom>
          <a:solidFill>
            <a:schemeClr val="bg1"/>
          </a:solidFill>
          <a:ln w="25400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GB" sz="1400" strike="noStrike" u="none">
                <a:solidFill>
                  <a:srgbClr val="cb095b"/>
                </a:solidFill>
                <a:effectLst/>
                <a:uFillTx/>
                <a:latin typeface="Twinkl"/>
              </a:rPr>
              <a:t>You were really naughty so your mum threw away all of your Christmas presents.</a:t>
            </a:r>
            <a:endParaRPr b="0" lang="el-G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" name="Rectangle 46"/>
          <p:cNvSpPr/>
          <p:nvPr/>
        </p:nvSpPr>
        <p:spPr>
          <a:xfrm>
            <a:off x="6569280" y="3553200"/>
            <a:ext cx="1784520" cy="1294920"/>
          </a:xfrm>
          <a:prstGeom prst="rect">
            <a:avLst/>
          </a:prstGeom>
          <a:solidFill>
            <a:schemeClr val="bg1"/>
          </a:solidFill>
          <a:ln w="25400">
            <a:solidFill>
              <a:srgbClr val="cb0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GB" sz="1400" strike="noStrike" u="none">
                <a:solidFill>
                  <a:srgbClr val="4a3682"/>
                </a:solidFill>
                <a:effectLst/>
                <a:uFillTx/>
                <a:latin typeface="Twinkl"/>
              </a:rPr>
              <a:t>Rudolph hurts his leg and Santa asks you to help instead.</a:t>
            </a:r>
            <a:endParaRPr b="0" lang="el-G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8" name="Rectangle 51"/>
          <p:cNvSpPr/>
          <p:nvPr/>
        </p:nvSpPr>
        <p:spPr>
          <a:xfrm>
            <a:off x="2719080" y="2130120"/>
            <a:ext cx="1784520" cy="1294920"/>
          </a:xfrm>
          <a:prstGeom prst="rect">
            <a:avLst/>
          </a:prstGeom>
          <a:solidFill>
            <a:schemeClr val="bg1"/>
          </a:solidFill>
          <a:ln w="25400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GB" sz="1400" strike="noStrike" u="none">
                <a:solidFill>
                  <a:srgbClr val="cb095b"/>
                </a:solidFill>
                <a:effectLst/>
                <a:uFillTx/>
                <a:latin typeface="Twinkl"/>
              </a:rPr>
              <a:t>Your school has been overrun by penguins!</a:t>
            </a:r>
            <a:endParaRPr b="0" lang="el-G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9" name="Rectangle 52"/>
          <p:cNvSpPr/>
          <p:nvPr/>
        </p:nvSpPr>
        <p:spPr>
          <a:xfrm>
            <a:off x="2728800" y="3553200"/>
            <a:ext cx="1784520" cy="1294920"/>
          </a:xfrm>
          <a:prstGeom prst="rect">
            <a:avLst/>
          </a:prstGeom>
          <a:solidFill>
            <a:schemeClr val="bg1"/>
          </a:solidFill>
          <a:ln w="25400">
            <a:solidFill>
              <a:srgbClr val="cb0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GB" sz="1400" strike="noStrike" u="none">
                <a:solidFill>
                  <a:srgbClr val="4a3682"/>
                </a:solidFill>
                <a:effectLst/>
                <a:uFillTx/>
                <a:latin typeface="Twinkl"/>
              </a:rPr>
              <a:t>You catch your brother stealing your Christmas presents. </a:t>
            </a:r>
            <a:endParaRPr b="0" lang="el-G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" name="Rectangle 54"/>
          <p:cNvSpPr/>
          <p:nvPr/>
        </p:nvSpPr>
        <p:spPr>
          <a:xfrm>
            <a:off x="4634280" y="2133720"/>
            <a:ext cx="1784520" cy="1294920"/>
          </a:xfrm>
          <a:prstGeom prst="rect">
            <a:avLst/>
          </a:prstGeom>
          <a:solidFill>
            <a:schemeClr val="bg1"/>
          </a:solidFill>
          <a:ln w="25400">
            <a:solidFill>
              <a:srgbClr val="cb0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GB" sz="1400" strike="noStrike" u="none">
                <a:solidFill>
                  <a:srgbClr val="4a3682"/>
                </a:solidFill>
                <a:effectLst/>
                <a:uFillTx/>
                <a:latin typeface="Twinkl"/>
              </a:rPr>
              <a:t>Your teacher has turned into a snowman!</a:t>
            </a:r>
            <a:endParaRPr b="0" lang="el-G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1" name="Rectangle 55"/>
          <p:cNvSpPr/>
          <p:nvPr/>
        </p:nvSpPr>
        <p:spPr>
          <a:xfrm>
            <a:off x="4644000" y="3556800"/>
            <a:ext cx="1784520" cy="1294920"/>
          </a:xfrm>
          <a:prstGeom prst="rect">
            <a:avLst/>
          </a:prstGeom>
          <a:solidFill>
            <a:schemeClr val="bg1"/>
          </a:solidFill>
          <a:ln w="25400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GB" sz="1400" strike="noStrike" u="none">
                <a:solidFill>
                  <a:srgbClr val="cb095b"/>
                </a:solidFill>
                <a:effectLst/>
                <a:uFillTx/>
                <a:latin typeface="Twinkl"/>
              </a:rPr>
              <a:t>Your school only serves candy canes for lunch for a whole month</a:t>
            </a:r>
            <a:endParaRPr b="0" lang="el-G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2" name="Rectangle 60"/>
          <p:cNvSpPr/>
          <p:nvPr/>
        </p:nvSpPr>
        <p:spPr>
          <a:xfrm>
            <a:off x="3684600" y="4976280"/>
            <a:ext cx="1784520" cy="1294920"/>
          </a:xfrm>
          <a:prstGeom prst="rect">
            <a:avLst/>
          </a:prstGeom>
          <a:solidFill>
            <a:schemeClr val="bg1"/>
          </a:solidFill>
          <a:ln w="25400">
            <a:solidFill>
              <a:srgbClr val="4a3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GB" sz="1400" strike="noStrike" u="none">
                <a:solidFill>
                  <a:srgbClr val="cb095b"/>
                </a:solidFill>
                <a:effectLst/>
                <a:uFillTx/>
                <a:latin typeface="Twinkl"/>
              </a:rPr>
              <a:t>Everyday you open your advent calendar and it’s full of rocks.</a:t>
            </a:r>
            <a:endParaRPr b="0" lang="el-G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0" dur="indefinite" restart="never" nodeType="tmRoot">
          <p:childTnLst>
            <p:seq>
              <p:cTn id="51" restart="whenNotActive" nodeType="interactiveSeq" fill="hold">
                <p:stCondLst>
                  <p:cond delay="0" evt="onClick">
                    <p:tgtEl>
                      <p:spTgt spid="74"/>
                    </p:tgtEl>
                  </p:cond>
                </p:stCondLst>
                <p:childTnLst>
                  <p:par>
                    <p:cTn id="52" fill="hold">
                      <p:stCondLst>
                        <p:cond delay="0" evt="onClick">
                          <p:tgtEl>
                            <p:spTgt spid="74"/>
                          </p:tgtEl>
                        </p:cond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7" restart="whenNotActive" nodeType="interactiveSeq" fill="hold">
                <p:stCondLst>
                  <p:cond delay="0" evt="onClick">
                    <p:tgtEl>
                      <p:spTgt spid="78"/>
                    </p:tgtEl>
                  </p:cond>
                </p:stCondLst>
                <p:childTnLst>
                  <p:par>
                    <p:cTn id="58" fill="hold">
                      <p:stCondLst>
                        <p:cond delay="0" evt="onClick">
                          <p:tgtEl>
                            <p:spTgt spid="78"/>
                          </p:tgtEl>
                        </p:cond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3" restart="whenNotActive" nodeType="interactiveSeq" fill="hold">
                <p:stCondLst>
                  <p:cond delay="0" evt="onClick">
                    <p:tgtEl>
                      <p:spTgt spid="80"/>
                    </p:tgtEl>
                  </p:cond>
                </p:stCondLst>
                <p:childTnLst>
                  <p:par>
                    <p:cTn id="64" fill="hold">
                      <p:stCondLst>
                        <p:cond delay="0" evt="onClick">
                          <p:tgtEl>
                            <p:spTgt spid="80"/>
                          </p:tgtEl>
                        </p:cond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9" restart="whenNotActive" nodeType="interactiveSeq" fill="hold">
                <p:stCondLst>
                  <p:cond delay="0" evt="onClick">
                    <p:tgtEl>
                      <p:spTgt spid="76"/>
                    </p:tgtEl>
                  </p:cond>
                </p:stCondLst>
                <p:childTnLst>
                  <p:par>
                    <p:cTn id="70" fill="hold">
                      <p:stCondLst>
                        <p:cond delay="0" evt="onClick">
                          <p:tgtEl>
                            <p:spTgt spid="76"/>
                          </p:tgtEl>
                        </p:cond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5" restart="whenNotActive" nodeType="interactiveSeq" fill="hold">
                <p:stCondLst>
                  <p:cond delay="0" evt="onClick">
                    <p:tgtEl>
                      <p:spTgt spid="75"/>
                    </p:tgtEl>
                  </p:cond>
                </p:stCondLst>
                <p:childTnLst>
                  <p:par>
                    <p:cTn id="76" fill="hold">
                      <p:stCondLst>
                        <p:cond delay="0" evt="onClick">
                          <p:tgtEl>
                            <p:spTgt spid="75"/>
                          </p:tgtEl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81" restart="whenNotActive" nodeType="interactiveSeq" fill="hold">
                <p:stCondLst>
                  <p:cond delay="0" evt="onClick">
                    <p:tgtEl>
                      <p:spTgt spid="79"/>
                    </p:tgtEl>
                  </p:cond>
                </p:stCondLst>
                <p:childTnLst>
                  <p:par>
                    <p:cTn id="82" fill="hold">
                      <p:stCondLst>
                        <p:cond delay="0" evt="onClick">
                          <p:tgtEl>
                            <p:spTgt spid="79"/>
                          </p:tgtEl>
                        </p:cond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87" restart="whenNotActive" nodeType="interactiveSeq" fill="hold">
                <p:stCondLst>
                  <p:cond delay="0" evt="onClick">
                    <p:tgtEl>
                      <p:spTgt spid="81"/>
                    </p:tgtEl>
                  </p:cond>
                </p:stCondLst>
                <p:childTnLst>
                  <p:par>
                    <p:cTn id="88" fill="hold">
                      <p:stCondLst>
                        <p:cond delay="0" evt="onClick">
                          <p:tgtEl>
                            <p:spTgt spid="81"/>
                          </p:tgtEl>
                        </p:cond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93" restart="whenNotActive" nodeType="interactiveSeq" fill="hold">
                <p:stCondLst>
                  <p:cond delay="0" evt="onClick">
                    <p:tgtEl>
                      <p:spTgt spid="77"/>
                    </p:tgtEl>
                  </p:cond>
                </p:stCondLst>
                <p:childTnLst>
                  <p:par>
                    <p:cTn id="94" fill="hold">
                      <p:stCondLst>
                        <p:cond delay="0" evt="onClick">
                          <p:tgtEl>
                            <p:spTgt spid="77"/>
                          </p:tgtEl>
                        </p:cond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99" restart="whenNotActive" nodeType="interactiveSeq" fill="hold">
                <p:stCondLst>
                  <p:cond delay="0" evt="onClick">
                    <p:tgtEl>
                      <p:spTgt spid="82"/>
                    </p:tgtEl>
                  </p:cond>
                </p:stCondLst>
                <p:childTnLst>
                  <p:par>
                    <p:cTn id="100" fill="hold">
                      <p:stCondLst>
                        <p:cond delay="0" evt="onClick">
                          <p:tgtEl>
                            <p:spTgt spid="82"/>
                          </p:tgtEl>
                        </p:cond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0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478800"/>
            <a:ext cx="8219880" cy="993960"/>
          </a:xfrm>
          <a:prstGeom prst="rect">
            <a:avLst/>
          </a:prstGeom>
          <a:noFill/>
          <a:ln w="25560">
            <a:noFill/>
          </a:ln>
        </p:spPr>
        <p:txBody>
          <a:bodyPr lIns="252000" rIns="252000" tIns="252000" bIns="25200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40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Christmas Conversations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Twinkl"/>
            </a:endParaRPr>
          </a:p>
        </p:txBody>
      </p:sp>
      <p:sp>
        <p:nvSpPr>
          <p:cNvPr id="84" name="Rectangle 4"/>
          <p:cNvSpPr/>
          <p:nvPr/>
        </p:nvSpPr>
        <p:spPr>
          <a:xfrm>
            <a:off x="765720" y="1322280"/>
            <a:ext cx="7622280" cy="1012320"/>
          </a:xfrm>
          <a:prstGeom prst="rect">
            <a:avLst/>
          </a:prstGeom>
          <a:noFill/>
          <a:ln w="0">
            <a:solidFill>
              <a:srgbClr val="d91b3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Instructions:</a:t>
            </a:r>
            <a:r>
              <a:rPr b="0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 </a:t>
            </a: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Choose two students to begin the role play conversations and continue them however they want. 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See how long they  can keep the conversation going!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85" name="Group 16"/>
          <p:cNvGrpSpPr/>
          <p:nvPr/>
        </p:nvGrpSpPr>
        <p:grpSpPr>
          <a:xfrm>
            <a:off x="5121360" y="3310920"/>
            <a:ext cx="3266640" cy="1501200"/>
            <a:chOff x="5121360" y="3310920"/>
            <a:chExt cx="3266640" cy="1501200"/>
          </a:xfrm>
        </p:grpSpPr>
        <p:sp>
          <p:nvSpPr>
            <p:cNvPr id="86" name="Rounded Rectangle 14"/>
            <p:cNvSpPr/>
            <p:nvPr/>
          </p:nvSpPr>
          <p:spPr>
            <a:xfrm>
              <a:off x="5121360" y="3762360"/>
              <a:ext cx="2252160" cy="598680"/>
            </a:xfrm>
            <a:prstGeom prst="roundRect">
              <a:avLst>
                <a:gd name="adj" fmla="val 16667"/>
              </a:avLst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r>
                <a:rPr b="0" lang="en-GB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rPr>
                <a:t>I would like….</a:t>
              </a:r>
              <a:endParaRPr b="0" lang="el-GR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87" name="Group 11"/>
            <p:cNvGrpSpPr/>
            <p:nvPr/>
          </p:nvGrpSpPr>
          <p:grpSpPr>
            <a:xfrm>
              <a:off x="6886800" y="3310920"/>
              <a:ext cx="1501200" cy="1501200"/>
              <a:chOff x="6886800" y="3310920"/>
              <a:chExt cx="1501200" cy="1501200"/>
            </a:xfrm>
          </p:grpSpPr>
          <p:sp>
            <p:nvSpPr>
              <p:cNvPr id="88" name="Oval 57"/>
              <p:cNvSpPr/>
              <p:nvPr/>
            </p:nvSpPr>
            <p:spPr>
              <a:xfrm>
                <a:off x="6886800" y="3310920"/>
                <a:ext cx="1501200" cy="1501200"/>
              </a:xfrm>
              <a:prstGeom prst="ellipse">
                <a:avLst/>
              </a:prstGeom>
              <a:solidFill>
                <a:srgbClr val="acddfc"/>
              </a:solidFill>
              <a:ln w="50800">
                <a:solidFill>
                  <a:srgbClr val="18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endParaRPr>
              </a:p>
            </p:txBody>
          </p:sp>
          <p:sp>
            <p:nvSpPr>
              <p:cNvPr id="89" name="Picture 7" descr="A picture containing text, vector graphics&#10;&#10;Description automatically generated"/>
              <p:cNvSpPr/>
              <p:nvPr/>
            </p:nvSpPr>
            <p:spPr>
              <a:xfrm>
                <a:off x="6918840" y="3323880"/>
                <a:ext cx="1437120" cy="1437120"/>
              </a:xfrm>
              <a:prstGeom prst="ellipse">
                <a:avLst/>
              </a:prstGeom>
              <a:blipFill rotWithShape="0">
                <a:blip r:embed="rId1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l-GR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grpSp>
        <p:nvGrpSpPr>
          <p:cNvPr id="90" name="Group 13"/>
          <p:cNvGrpSpPr/>
          <p:nvPr/>
        </p:nvGrpSpPr>
        <p:grpSpPr>
          <a:xfrm>
            <a:off x="837360" y="2560320"/>
            <a:ext cx="4456440" cy="1501200"/>
            <a:chOff x="837360" y="2560320"/>
            <a:chExt cx="4456440" cy="1501200"/>
          </a:xfrm>
        </p:grpSpPr>
        <p:sp>
          <p:nvSpPr>
            <p:cNvPr id="91" name="Rounded Rectangle 12"/>
            <p:cNvSpPr/>
            <p:nvPr/>
          </p:nvSpPr>
          <p:spPr>
            <a:xfrm>
              <a:off x="1954080" y="2988720"/>
              <a:ext cx="3339720" cy="644400"/>
            </a:xfrm>
            <a:prstGeom prst="roundRect">
              <a:avLst>
                <a:gd name="adj" fmla="val 16667"/>
              </a:avLst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36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GB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rPr>
                <a:t>What Christmas presents would you like this year?</a:t>
              </a:r>
              <a:endParaRPr b="0" lang="el-GR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92" name="Group 10"/>
            <p:cNvGrpSpPr/>
            <p:nvPr/>
          </p:nvGrpSpPr>
          <p:grpSpPr>
            <a:xfrm>
              <a:off x="837360" y="2560320"/>
              <a:ext cx="1501200" cy="1501200"/>
              <a:chOff x="837360" y="2560320"/>
              <a:chExt cx="1501200" cy="1501200"/>
            </a:xfrm>
          </p:grpSpPr>
          <p:sp>
            <p:nvSpPr>
              <p:cNvPr id="93" name="Oval 2"/>
              <p:cNvSpPr/>
              <p:nvPr/>
            </p:nvSpPr>
            <p:spPr>
              <a:xfrm>
                <a:off x="837360" y="2560320"/>
                <a:ext cx="1501200" cy="1501200"/>
              </a:xfrm>
              <a:prstGeom prst="ellipse">
                <a:avLst/>
              </a:prstGeom>
              <a:solidFill>
                <a:srgbClr val="acddfc"/>
              </a:solidFill>
              <a:ln w="50800">
                <a:solidFill>
                  <a:srgbClr val="18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endParaRPr>
              </a:p>
            </p:txBody>
          </p:sp>
          <p:sp>
            <p:nvSpPr>
              <p:cNvPr id="94" name="Picture 9" descr="A picture containing text, toy, doll&#10;&#10;Description automatically generated"/>
              <p:cNvSpPr/>
              <p:nvPr/>
            </p:nvSpPr>
            <p:spPr>
              <a:xfrm>
                <a:off x="895320" y="2632680"/>
                <a:ext cx="1390320" cy="1390320"/>
              </a:xfrm>
              <a:prstGeom prst="ellipse">
                <a:avLst/>
              </a:prstGeom>
              <a:blipFill rotWithShape="0">
                <a:blip r:embed="rId2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l-GR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95" name="Rounded Rectangle 19"/>
          <p:cNvSpPr/>
          <p:nvPr/>
        </p:nvSpPr>
        <p:spPr>
          <a:xfrm>
            <a:off x="3623760" y="4890600"/>
            <a:ext cx="1991880" cy="518400"/>
          </a:xfrm>
          <a:prstGeom prst="roundRect">
            <a:avLst>
              <a:gd name="adj" fmla="val 1666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…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5" dur="indefinite" restart="never" nodeType="tmRoot">
          <p:childTnLst>
            <p:seq>
              <p:cTn id="106" dur="indefinite" nodeType="mainSeq">
                <p:childTnLst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478800"/>
            <a:ext cx="8219880" cy="993960"/>
          </a:xfrm>
          <a:prstGeom prst="rect">
            <a:avLst/>
          </a:prstGeom>
          <a:noFill/>
          <a:ln w="25560">
            <a:noFill/>
          </a:ln>
        </p:spPr>
        <p:txBody>
          <a:bodyPr lIns="252000" rIns="252000" tIns="252000" bIns="25200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40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Christmas Conversations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Twinkl"/>
            </a:endParaRPr>
          </a:p>
        </p:txBody>
      </p:sp>
      <p:sp>
        <p:nvSpPr>
          <p:cNvPr id="97" name="Rectangle 4"/>
          <p:cNvSpPr/>
          <p:nvPr/>
        </p:nvSpPr>
        <p:spPr>
          <a:xfrm>
            <a:off x="765720" y="1322280"/>
            <a:ext cx="7622280" cy="1012320"/>
          </a:xfrm>
          <a:prstGeom prst="rect">
            <a:avLst/>
          </a:prstGeom>
          <a:noFill/>
          <a:ln w="0">
            <a:solidFill>
              <a:srgbClr val="d91b3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Instructions:</a:t>
            </a:r>
            <a:r>
              <a:rPr b="0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 </a:t>
            </a: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Choose two students to begin the role play conversations and continue them however they want. 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See how long they can keep the conversation going!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98" name="Group 16"/>
          <p:cNvGrpSpPr/>
          <p:nvPr/>
        </p:nvGrpSpPr>
        <p:grpSpPr>
          <a:xfrm>
            <a:off x="3623760" y="3310920"/>
            <a:ext cx="4764240" cy="1501200"/>
            <a:chOff x="3623760" y="3310920"/>
            <a:chExt cx="4764240" cy="1501200"/>
          </a:xfrm>
        </p:grpSpPr>
        <p:sp>
          <p:nvSpPr>
            <p:cNvPr id="99" name="Rounded Rectangle 14"/>
            <p:cNvSpPr/>
            <p:nvPr/>
          </p:nvSpPr>
          <p:spPr>
            <a:xfrm>
              <a:off x="3623760" y="3762360"/>
              <a:ext cx="3749400" cy="598680"/>
            </a:xfrm>
            <a:prstGeom prst="roundRect">
              <a:avLst>
                <a:gd name="adj" fmla="val 16667"/>
              </a:avLst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r>
                <a:rPr b="0" lang="en-GB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rPr>
                <a:t>Where did you last see them?</a:t>
              </a:r>
              <a:endParaRPr b="0" lang="el-GR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00" name="Group 11"/>
            <p:cNvGrpSpPr/>
            <p:nvPr/>
          </p:nvGrpSpPr>
          <p:grpSpPr>
            <a:xfrm>
              <a:off x="6886800" y="3310920"/>
              <a:ext cx="1501200" cy="1501200"/>
              <a:chOff x="6886800" y="3310920"/>
              <a:chExt cx="1501200" cy="1501200"/>
            </a:xfrm>
          </p:grpSpPr>
          <p:sp>
            <p:nvSpPr>
              <p:cNvPr id="101" name="Oval 57"/>
              <p:cNvSpPr/>
              <p:nvPr/>
            </p:nvSpPr>
            <p:spPr>
              <a:xfrm>
                <a:off x="6886800" y="3310920"/>
                <a:ext cx="1501200" cy="1501200"/>
              </a:xfrm>
              <a:prstGeom prst="ellipse">
                <a:avLst/>
              </a:prstGeom>
              <a:solidFill>
                <a:srgbClr val="acddfc"/>
              </a:solidFill>
              <a:ln w="50800">
                <a:solidFill>
                  <a:srgbClr val="18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endParaRPr>
              </a:p>
            </p:txBody>
          </p:sp>
          <p:sp>
            <p:nvSpPr>
              <p:cNvPr id="102" name="Picture 7"/>
              <p:cNvSpPr/>
              <p:nvPr/>
            </p:nvSpPr>
            <p:spPr>
              <a:xfrm>
                <a:off x="6918840" y="3323880"/>
                <a:ext cx="1437120" cy="1437120"/>
              </a:xfrm>
              <a:prstGeom prst="ellipse">
                <a:avLst/>
              </a:prstGeom>
              <a:blipFill rotWithShape="0">
                <a:blip r:embed="rId1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l-GR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grpSp>
        <p:nvGrpSpPr>
          <p:cNvPr id="103" name="Group 13"/>
          <p:cNvGrpSpPr/>
          <p:nvPr/>
        </p:nvGrpSpPr>
        <p:grpSpPr>
          <a:xfrm>
            <a:off x="837360" y="2560320"/>
            <a:ext cx="4456440" cy="1501200"/>
            <a:chOff x="837360" y="2560320"/>
            <a:chExt cx="4456440" cy="1501200"/>
          </a:xfrm>
        </p:grpSpPr>
        <p:sp>
          <p:nvSpPr>
            <p:cNvPr id="104" name="Rounded Rectangle 12"/>
            <p:cNvSpPr/>
            <p:nvPr/>
          </p:nvSpPr>
          <p:spPr>
            <a:xfrm>
              <a:off x="1954080" y="2988720"/>
              <a:ext cx="3339720" cy="644400"/>
            </a:xfrm>
            <a:prstGeom prst="roundRect">
              <a:avLst>
                <a:gd name="adj" fmla="val 16667"/>
              </a:avLst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36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GB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rPr>
                <a:t>Help! We’ve lost all of the Christmas presents? </a:t>
              </a:r>
              <a:endParaRPr b="0" lang="el-GR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05" name="Group 10"/>
            <p:cNvGrpSpPr/>
            <p:nvPr/>
          </p:nvGrpSpPr>
          <p:grpSpPr>
            <a:xfrm>
              <a:off x="837360" y="2560320"/>
              <a:ext cx="1501200" cy="1501200"/>
              <a:chOff x="837360" y="2560320"/>
              <a:chExt cx="1501200" cy="1501200"/>
            </a:xfrm>
          </p:grpSpPr>
          <p:sp>
            <p:nvSpPr>
              <p:cNvPr id="106" name="Oval 2"/>
              <p:cNvSpPr/>
              <p:nvPr/>
            </p:nvSpPr>
            <p:spPr>
              <a:xfrm>
                <a:off x="837360" y="2560320"/>
                <a:ext cx="1501200" cy="1501200"/>
              </a:xfrm>
              <a:prstGeom prst="ellipse">
                <a:avLst/>
              </a:prstGeom>
              <a:solidFill>
                <a:srgbClr val="acddfc"/>
              </a:solidFill>
              <a:ln w="50800">
                <a:solidFill>
                  <a:srgbClr val="18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endParaRPr>
              </a:p>
            </p:txBody>
          </p:sp>
          <p:sp>
            <p:nvSpPr>
              <p:cNvPr id="107" name="Picture 9"/>
              <p:cNvSpPr/>
              <p:nvPr/>
            </p:nvSpPr>
            <p:spPr>
              <a:xfrm>
                <a:off x="895320" y="2632680"/>
                <a:ext cx="1390320" cy="1390320"/>
              </a:xfrm>
              <a:prstGeom prst="ellipse">
                <a:avLst/>
              </a:prstGeom>
              <a:blipFill rotWithShape="0">
                <a:blip r:embed="rId2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l-GR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08" name="Rounded Rectangle 19"/>
          <p:cNvSpPr/>
          <p:nvPr/>
        </p:nvSpPr>
        <p:spPr>
          <a:xfrm>
            <a:off x="3623760" y="4890600"/>
            <a:ext cx="1991880" cy="518400"/>
          </a:xfrm>
          <a:prstGeom prst="roundRect">
            <a:avLst>
              <a:gd name="adj" fmla="val 1666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…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0" dur="indefinite" restart="never" nodeType="tmRoot">
          <p:childTnLst>
            <p:seq>
              <p:cTn id="121" dur="indefinite" nodeType="mainSeq">
                <p:childTnLst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478800"/>
            <a:ext cx="8219880" cy="993960"/>
          </a:xfrm>
          <a:prstGeom prst="rect">
            <a:avLst/>
          </a:prstGeom>
          <a:noFill/>
          <a:ln w="25560">
            <a:noFill/>
          </a:ln>
        </p:spPr>
        <p:txBody>
          <a:bodyPr lIns="252000" rIns="252000" tIns="252000" bIns="25200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40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Christmas Conversations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Twinkl"/>
            </a:endParaRPr>
          </a:p>
        </p:txBody>
      </p:sp>
      <p:sp>
        <p:nvSpPr>
          <p:cNvPr id="110" name="Rectangle 4"/>
          <p:cNvSpPr/>
          <p:nvPr/>
        </p:nvSpPr>
        <p:spPr>
          <a:xfrm>
            <a:off x="765720" y="1322280"/>
            <a:ext cx="7622280" cy="1012320"/>
          </a:xfrm>
          <a:prstGeom prst="rect">
            <a:avLst/>
          </a:prstGeom>
          <a:noFill/>
          <a:ln w="0">
            <a:solidFill>
              <a:srgbClr val="d91b3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Instructions:</a:t>
            </a:r>
            <a:r>
              <a:rPr b="0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 </a:t>
            </a: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Choose two students to begin the role play conversations and continue them however they want. 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See how long they can keep the conversation going!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11" name="Group 16"/>
          <p:cNvGrpSpPr/>
          <p:nvPr/>
        </p:nvGrpSpPr>
        <p:grpSpPr>
          <a:xfrm>
            <a:off x="3623760" y="3310920"/>
            <a:ext cx="4764240" cy="1501200"/>
            <a:chOff x="3623760" y="3310920"/>
            <a:chExt cx="4764240" cy="1501200"/>
          </a:xfrm>
        </p:grpSpPr>
        <p:sp>
          <p:nvSpPr>
            <p:cNvPr id="112" name="Rounded Rectangle 14"/>
            <p:cNvSpPr/>
            <p:nvPr/>
          </p:nvSpPr>
          <p:spPr>
            <a:xfrm>
              <a:off x="3623760" y="3762360"/>
              <a:ext cx="3749400" cy="598680"/>
            </a:xfrm>
            <a:prstGeom prst="roundRect">
              <a:avLst>
                <a:gd name="adj" fmla="val 16667"/>
              </a:avLst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r>
                <a:rPr b="0" lang="en-GB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rPr>
                <a:t>Oh no! How can I help you?</a:t>
              </a:r>
              <a:endParaRPr b="0" lang="el-GR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13" name="Group 11"/>
            <p:cNvGrpSpPr/>
            <p:nvPr/>
          </p:nvGrpSpPr>
          <p:grpSpPr>
            <a:xfrm>
              <a:off x="6886800" y="3310920"/>
              <a:ext cx="1501200" cy="1501200"/>
              <a:chOff x="6886800" y="3310920"/>
              <a:chExt cx="1501200" cy="1501200"/>
            </a:xfrm>
          </p:grpSpPr>
          <p:sp>
            <p:nvSpPr>
              <p:cNvPr id="114" name="Oval 57"/>
              <p:cNvSpPr/>
              <p:nvPr/>
            </p:nvSpPr>
            <p:spPr>
              <a:xfrm>
                <a:off x="6886800" y="3310920"/>
                <a:ext cx="1501200" cy="1501200"/>
              </a:xfrm>
              <a:prstGeom prst="ellipse">
                <a:avLst/>
              </a:prstGeom>
              <a:solidFill>
                <a:srgbClr val="acddfc"/>
              </a:solidFill>
              <a:ln w="50800">
                <a:solidFill>
                  <a:srgbClr val="18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endParaRPr>
              </a:p>
            </p:txBody>
          </p:sp>
          <p:sp>
            <p:nvSpPr>
              <p:cNvPr id="115" name="Picture 7"/>
              <p:cNvSpPr/>
              <p:nvPr/>
            </p:nvSpPr>
            <p:spPr>
              <a:xfrm>
                <a:off x="6918840" y="3323880"/>
                <a:ext cx="1437120" cy="1437120"/>
              </a:xfrm>
              <a:prstGeom prst="ellipse">
                <a:avLst/>
              </a:prstGeom>
              <a:blipFill rotWithShape="0">
                <a:blip r:embed="rId1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l-GR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grpSp>
        <p:nvGrpSpPr>
          <p:cNvPr id="116" name="Group 13"/>
          <p:cNvGrpSpPr/>
          <p:nvPr/>
        </p:nvGrpSpPr>
        <p:grpSpPr>
          <a:xfrm>
            <a:off x="837360" y="2560320"/>
            <a:ext cx="4456440" cy="1501200"/>
            <a:chOff x="837360" y="2560320"/>
            <a:chExt cx="4456440" cy="1501200"/>
          </a:xfrm>
        </p:grpSpPr>
        <p:sp>
          <p:nvSpPr>
            <p:cNvPr id="117" name="Rounded Rectangle 12"/>
            <p:cNvSpPr/>
            <p:nvPr/>
          </p:nvSpPr>
          <p:spPr>
            <a:xfrm>
              <a:off x="1954080" y="2988720"/>
              <a:ext cx="3339720" cy="644400"/>
            </a:xfrm>
            <a:prstGeom prst="roundRect">
              <a:avLst>
                <a:gd name="adj" fmla="val 16667"/>
              </a:avLst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36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GB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rPr>
                <a:t>Help! I’m melting!</a:t>
              </a:r>
              <a:endParaRPr b="0" lang="el-GR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18" name="Group 10"/>
            <p:cNvGrpSpPr/>
            <p:nvPr/>
          </p:nvGrpSpPr>
          <p:grpSpPr>
            <a:xfrm>
              <a:off x="837360" y="2560320"/>
              <a:ext cx="1501200" cy="1501200"/>
              <a:chOff x="837360" y="2560320"/>
              <a:chExt cx="1501200" cy="1501200"/>
            </a:xfrm>
          </p:grpSpPr>
          <p:sp>
            <p:nvSpPr>
              <p:cNvPr id="119" name="Oval 2"/>
              <p:cNvSpPr/>
              <p:nvPr/>
            </p:nvSpPr>
            <p:spPr>
              <a:xfrm>
                <a:off x="837360" y="2560320"/>
                <a:ext cx="1501200" cy="1501200"/>
              </a:xfrm>
              <a:prstGeom prst="ellipse">
                <a:avLst/>
              </a:prstGeom>
              <a:solidFill>
                <a:srgbClr val="acddfc"/>
              </a:solidFill>
              <a:ln w="50800">
                <a:solidFill>
                  <a:srgbClr val="18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endParaRPr>
              </a:p>
            </p:txBody>
          </p:sp>
          <p:sp>
            <p:nvSpPr>
              <p:cNvPr id="120" name="Picture 9"/>
              <p:cNvSpPr/>
              <p:nvPr/>
            </p:nvSpPr>
            <p:spPr>
              <a:xfrm>
                <a:off x="895320" y="2632680"/>
                <a:ext cx="1390320" cy="1390320"/>
              </a:xfrm>
              <a:prstGeom prst="ellipse">
                <a:avLst/>
              </a:prstGeom>
              <a:blipFill rotWithShape="0">
                <a:blip r:embed="rId2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l-GR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21" name="Rounded Rectangle 19"/>
          <p:cNvSpPr/>
          <p:nvPr/>
        </p:nvSpPr>
        <p:spPr>
          <a:xfrm>
            <a:off x="3623760" y="4890600"/>
            <a:ext cx="1991880" cy="518400"/>
          </a:xfrm>
          <a:prstGeom prst="roundRect">
            <a:avLst>
              <a:gd name="adj" fmla="val 1666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…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5" dur="indefinite" restart="never" nodeType="tmRoot">
          <p:childTnLst>
            <p:seq>
              <p:cTn id="136" dur="indefinite" nodeType="mainSeq">
                <p:childTnLst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478800"/>
            <a:ext cx="8219880" cy="993960"/>
          </a:xfrm>
          <a:prstGeom prst="rect">
            <a:avLst/>
          </a:prstGeom>
          <a:noFill/>
          <a:ln w="25560">
            <a:noFill/>
          </a:ln>
        </p:spPr>
        <p:txBody>
          <a:bodyPr lIns="252000" rIns="252000" tIns="252000" bIns="25200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40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Christmas Conversations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Twinkl"/>
            </a:endParaRPr>
          </a:p>
        </p:txBody>
      </p:sp>
      <p:sp>
        <p:nvSpPr>
          <p:cNvPr id="123" name="Rectangle 4"/>
          <p:cNvSpPr/>
          <p:nvPr/>
        </p:nvSpPr>
        <p:spPr>
          <a:xfrm>
            <a:off x="765720" y="1322280"/>
            <a:ext cx="7622280" cy="1012320"/>
          </a:xfrm>
          <a:prstGeom prst="rect">
            <a:avLst/>
          </a:prstGeom>
          <a:noFill/>
          <a:ln w="0">
            <a:solidFill>
              <a:srgbClr val="d91b3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Instructions:</a:t>
            </a:r>
            <a:r>
              <a:rPr b="0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 </a:t>
            </a: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Choose two students to begin the role play conversations and continue them however they want. 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See how long they can keep the conversation going!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24" name="Group 16"/>
          <p:cNvGrpSpPr/>
          <p:nvPr/>
        </p:nvGrpSpPr>
        <p:grpSpPr>
          <a:xfrm>
            <a:off x="4013640" y="3310920"/>
            <a:ext cx="4374360" cy="1501200"/>
            <a:chOff x="4013640" y="3310920"/>
            <a:chExt cx="4374360" cy="1501200"/>
          </a:xfrm>
        </p:grpSpPr>
        <p:sp>
          <p:nvSpPr>
            <p:cNvPr id="125" name="Rounded Rectangle 14"/>
            <p:cNvSpPr/>
            <p:nvPr/>
          </p:nvSpPr>
          <p:spPr>
            <a:xfrm>
              <a:off x="4013640" y="3762360"/>
              <a:ext cx="3359520" cy="598680"/>
            </a:xfrm>
            <a:prstGeom prst="roundRect">
              <a:avLst>
                <a:gd name="adj" fmla="val 16667"/>
              </a:avLst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r>
                <a:rPr b="0" lang="en-GB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rPr>
                <a:t>I’m going to leave him…..</a:t>
              </a:r>
              <a:endParaRPr b="0" lang="el-GR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26" name="Group 11"/>
            <p:cNvGrpSpPr/>
            <p:nvPr/>
          </p:nvGrpSpPr>
          <p:grpSpPr>
            <a:xfrm>
              <a:off x="6886800" y="3310920"/>
              <a:ext cx="1501200" cy="1501200"/>
              <a:chOff x="6886800" y="3310920"/>
              <a:chExt cx="1501200" cy="1501200"/>
            </a:xfrm>
          </p:grpSpPr>
          <p:sp>
            <p:nvSpPr>
              <p:cNvPr id="127" name="Oval 57"/>
              <p:cNvSpPr/>
              <p:nvPr/>
            </p:nvSpPr>
            <p:spPr>
              <a:xfrm>
                <a:off x="6886800" y="3310920"/>
                <a:ext cx="1501200" cy="1501200"/>
              </a:xfrm>
              <a:prstGeom prst="ellipse">
                <a:avLst/>
              </a:prstGeom>
              <a:solidFill>
                <a:srgbClr val="acddfc"/>
              </a:solidFill>
              <a:ln w="50800">
                <a:solidFill>
                  <a:srgbClr val="18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endParaRPr>
              </a:p>
            </p:txBody>
          </p:sp>
          <p:sp>
            <p:nvSpPr>
              <p:cNvPr id="128" name="Picture 7"/>
              <p:cNvSpPr/>
              <p:nvPr/>
            </p:nvSpPr>
            <p:spPr>
              <a:xfrm>
                <a:off x="6918840" y="3323880"/>
                <a:ext cx="1437120" cy="1437120"/>
              </a:xfrm>
              <a:prstGeom prst="ellipse">
                <a:avLst/>
              </a:prstGeom>
              <a:blipFill rotWithShape="0">
                <a:blip r:embed="rId1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l-GR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grpSp>
        <p:nvGrpSpPr>
          <p:cNvPr id="129" name="Group 13"/>
          <p:cNvGrpSpPr/>
          <p:nvPr/>
        </p:nvGrpSpPr>
        <p:grpSpPr>
          <a:xfrm>
            <a:off x="837360" y="2560320"/>
            <a:ext cx="5178240" cy="1501200"/>
            <a:chOff x="837360" y="2560320"/>
            <a:chExt cx="5178240" cy="1501200"/>
          </a:xfrm>
        </p:grpSpPr>
        <p:sp>
          <p:nvSpPr>
            <p:cNvPr id="130" name="Rounded Rectangle 12"/>
            <p:cNvSpPr/>
            <p:nvPr/>
          </p:nvSpPr>
          <p:spPr>
            <a:xfrm>
              <a:off x="1954080" y="2988720"/>
              <a:ext cx="4061520" cy="644400"/>
            </a:xfrm>
            <a:prstGeom prst="roundRect">
              <a:avLst>
                <a:gd name="adj" fmla="val 16667"/>
              </a:avLst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36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GB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rPr>
                <a:t>What will you leave for Santa when he delivers your presents?</a:t>
              </a:r>
              <a:endParaRPr b="0" lang="el-GR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31" name="Group 10"/>
            <p:cNvGrpSpPr/>
            <p:nvPr/>
          </p:nvGrpSpPr>
          <p:grpSpPr>
            <a:xfrm>
              <a:off x="837360" y="2560320"/>
              <a:ext cx="1501200" cy="1501200"/>
              <a:chOff x="837360" y="2560320"/>
              <a:chExt cx="1501200" cy="1501200"/>
            </a:xfrm>
          </p:grpSpPr>
          <p:sp>
            <p:nvSpPr>
              <p:cNvPr id="132" name="Oval 2"/>
              <p:cNvSpPr/>
              <p:nvPr/>
            </p:nvSpPr>
            <p:spPr>
              <a:xfrm>
                <a:off x="837360" y="2560320"/>
                <a:ext cx="1501200" cy="1501200"/>
              </a:xfrm>
              <a:prstGeom prst="ellipse">
                <a:avLst/>
              </a:prstGeom>
              <a:solidFill>
                <a:srgbClr val="acddfc"/>
              </a:solidFill>
              <a:ln w="50800">
                <a:solidFill>
                  <a:srgbClr val="18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endParaRPr>
              </a:p>
            </p:txBody>
          </p:sp>
          <p:sp>
            <p:nvSpPr>
              <p:cNvPr id="133" name="Picture 9"/>
              <p:cNvSpPr/>
              <p:nvPr/>
            </p:nvSpPr>
            <p:spPr>
              <a:xfrm>
                <a:off x="895320" y="2632680"/>
                <a:ext cx="1390320" cy="1390320"/>
              </a:xfrm>
              <a:prstGeom prst="ellipse">
                <a:avLst/>
              </a:prstGeom>
              <a:blipFill rotWithShape="0">
                <a:blip r:embed="rId2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l-GR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34" name="Rounded Rectangle 19"/>
          <p:cNvSpPr/>
          <p:nvPr/>
        </p:nvSpPr>
        <p:spPr>
          <a:xfrm>
            <a:off x="3623760" y="4890600"/>
            <a:ext cx="1991880" cy="518400"/>
          </a:xfrm>
          <a:prstGeom prst="roundRect">
            <a:avLst>
              <a:gd name="adj" fmla="val 1666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…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0" dur="indefinite" restart="never" nodeType="tmRoot">
          <p:childTnLst>
            <p:seq>
              <p:cTn id="151" dur="indefinite" nodeType="mainSeq">
                <p:childTnLst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478800"/>
            <a:ext cx="8219880" cy="993960"/>
          </a:xfrm>
          <a:prstGeom prst="rect">
            <a:avLst/>
          </a:prstGeom>
          <a:noFill/>
          <a:ln w="25560">
            <a:noFill/>
          </a:ln>
        </p:spPr>
        <p:txBody>
          <a:bodyPr lIns="252000" rIns="252000" tIns="252000" bIns="25200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40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Christmas Conversations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Twinkl"/>
            </a:endParaRPr>
          </a:p>
        </p:txBody>
      </p:sp>
      <p:sp>
        <p:nvSpPr>
          <p:cNvPr id="136" name="Rectangle 4"/>
          <p:cNvSpPr/>
          <p:nvPr/>
        </p:nvSpPr>
        <p:spPr>
          <a:xfrm>
            <a:off x="765720" y="1322280"/>
            <a:ext cx="7622280" cy="1012320"/>
          </a:xfrm>
          <a:prstGeom prst="rect">
            <a:avLst/>
          </a:prstGeom>
          <a:noFill/>
          <a:ln w="0">
            <a:solidFill>
              <a:srgbClr val="d91b3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Instructions:</a:t>
            </a:r>
            <a:r>
              <a:rPr b="0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 </a:t>
            </a: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Choose two students to begin the role play conversations and continue them however they want. 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See how long they can keep the conversation going!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37" name="Group 16"/>
          <p:cNvGrpSpPr/>
          <p:nvPr/>
        </p:nvGrpSpPr>
        <p:grpSpPr>
          <a:xfrm>
            <a:off x="5381280" y="3310920"/>
            <a:ext cx="3006720" cy="1501200"/>
            <a:chOff x="5381280" y="3310920"/>
            <a:chExt cx="3006720" cy="1501200"/>
          </a:xfrm>
        </p:grpSpPr>
        <p:sp>
          <p:nvSpPr>
            <p:cNvPr id="138" name="Rounded Rectangle 14"/>
            <p:cNvSpPr/>
            <p:nvPr/>
          </p:nvSpPr>
          <p:spPr>
            <a:xfrm>
              <a:off x="5381280" y="3762360"/>
              <a:ext cx="1991880" cy="598680"/>
            </a:xfrm>
            <a:prstGeom prst="roundRect">
              <a:avLst>
                <a:gd name="adj" fmla="val 16667"/>
              </a:avLst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r>
                <a:rPr b="0" lang="en-GB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rPr>
                <a:t>Is it a…….?</a:t>
              </a:r>
              <a:endParaRPr b="0" lang="el-GR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39" name="Group 11"/>
            <p:cNvGrpSpPr/>
            <p:nvPr/>
          </p:nvGrpSpPr>
          <p:grpSpPr>
            <a:xfrm>
              <a:off x="6886800" y="3310920"/>
              <a:ext cx="1501200" cy="1501200"/>
              <a:chOff x="6886800" y="3310920"/>
              <a:chExt cx="1501200" cy="1501200"/>
            </a:xfrm>
          </p:grpSpPr>
          <p:sp>
            <p:nvSpPr>
              <p:cNvPr id="140" name="Oval 57"/>
              <p:cNvSpPr/>
              <p:nvPr/>
            </p:nvSpPr>
            <p:spPr>
              <a:xfrm>
                <a:off x="6886800" y="3310920"/>
                <a:ext cx="1501200" cy="1501200"/>
              </a:xfrm>
              <a:prstGeom prst="ellipse">
                <a:avLst/>
              </a:prstGeom>
              <a:solidFill>
                <a:srgbClr val="acddfc"/>
              </a:solidFill>
              <a:ln w="50800">
                <a:solidFill>
                  <a:srgbClr val="18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endParaRPr>
              </a:p>
            </p:txBody>
          </p:sp>
          <p:sp>
            <p:nvSpPr>
              <p:cNvPr id="141" name="Picture 7"/>
              <p:cNvSpPr/>
              <p:nvPr/>
            </p:nvSpPr>
            <p:spPr>
              <a:xfrm>
                <a:off x="6918840" y="3323880"/>
                <a:ext cx="1437120" cy="1437120"/>
              </a:xfrm>
              <a:prstGeom prst="ellipse">
                <a:avLst/>
              </a:prstGeom>
              <a:blipFill rotWithShape="0">
                <a:blip r:embed="rId1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l-GR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grpSp>
        <p:nvGrpSpPr>
          <p:cNvPr id="142" name="Group 13"/>
          <p:cNvGrpSpPr/>
          <p:nvPr/>
        </p:nvGrpSpPr>
        <p:grpSpPr>
          <a:xfrm>
            <a:off x="837360" y="2560320"/>
            <a:ext cx="5178240" cy="1501200"/>
            <a:chOff x="837360" y="2560320"/>
            <a:chExt cx="5178240" cy="1501200"/>
          </a:xfrm>
        </p:grpSpPr>
        <p:sp>
          <p:nvSpPr>
            <p:cNvPr id="143" name="Rounded Rectangle 12"/>
            <p:cNvSpPr/>
            <p:nvPr/>
          </p:nvSpPr>
          <p:spPr>
            <a:xfrm>
              <a:off x="1954080" y="2988720"/>
              <a:ext cx="4061520" cy="644400"/>
            </a:xfrm>
            <a:prstGeom prst="roundRect">
              <a:avLst>
                <a:gd name="adj" fmla="val 16667"/>
              </a:avLst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36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GB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rPr>
                <a:t>I’ve got a Christmas present for you! Can you guess what it is?</a:t>
              </a:r>
              <a:endParaRPr b="0" lang="el-GR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44" name="Group 10"/>
            <p:cNvGrpSpPr/>
            <p:nvPr/>
          </p:nvGrpSpPr>
          <p:grpSpPr>
            <a:xfrm>
              <a:off x="837360" y="2560320"/>
              <a:ext cx="1501200" cy="1501200"/>
              <a:chOff x="837360" y="2560320"/>
              <a:chExt cx="1501200" cy="1501200"/>
            </a:xfrm>
          </p:grpSpPr>
          <p:sp>
            <p:nvSpPr>
              <p:cNvPr id="145" name="Oval 2"/>
              <p:cNvSpPr/>
              <p:nvPr/>
            </p:nvSpPr>
            <p:spPr>
              <a:xfrm>
                <a:off x="837360" y="2560320"/>
                <a:ext cx="1501200" cy="1501200"/>
              </a:xfrm>
              <a:prstGeom prst="ellipse">
                <a:avLst/>
              </a:prstGeom>
              <a:solidFill>
                <a:srgbClr val="acddfc"/>
              </a:solidFill>
              <a:ln w="50800">
                <a:solidFill>
                  <a:srgbClr val="18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chemeClr val="lt1"/>
                  </a:solidFill>
                  <a:effectLst/>
                  <a:uFillTx/>
                  <a:latin typeface="Twinkl"/>
                </a:endParaRPr>
              </a:p>
            </p:txBody>
          </p:sp>
          <p:sp>
            <p:nvSpPr>
              <p:cNvPr id="146" name="Picture 9"/>
              <p:cNvSpPr/>
              <p:nvPr/>
            </p:nvSpPr>
            <p:spPr>
              <a:xfrm>
                <a:off x="895320" y="2632680"/>
                <a:ext cx="1390320" cy="1390320"/>
              </a:xfrm>
              <a:prstGeom prst="ellipse">
                <a:avLst/>
              </a:prstGeom>
              <a:blipFill rotWithShape="0">
                <a:blip r:embed="rId2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l-GR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47" name="Rounded Rectangle 19"/>
          <p:cNvSpPr/>
          <p:nvPr/>
        </p:nvSpPr>
        <p:spPr>
          <a:xfrm>
            <a:off x="3623760" y="4890600"/>
            <a:ext cx="1991880" cy="518400"/>
          </a:xfrm>
          <a:prstGeom prst="roundRect">
            <a:avLst>
              <a:gd name="adj" fmla="val 1666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Twinkl"/>
              </a:rPr>
              <a:t>…</a:t>
            </a:r>
            <a:endParaRPr b="0" lang="el-G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5" dur="indefinite" restart="never" nodeType="tmRoot">
          <p:childTnLst>
            <p:seq>
              <p:cTn id="166" dur="indefinite" nodeType="mainSeq">
                <p:childTnLst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478800"/>
            <a:ext cx="8219880" cy="993960"/>
          </a:xfrm>
          <a:prstGeom prst="rect">
            <a:avLst/>
          </a:prstGeom>
          <a:noFill/>
          <a:ln w="25560">
            <a:noFill/>
          </a:ln>
        </p:spPr>
        <p:txBody>
          <a:bodyPr lIns="252000" rIns="252000" tIns="252000" bIns="25200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40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Christmas List</a:t>
            </a:r>
            <a:endParaRPr b="0" lang="en-US" sz="4000" strike="noStrike" u="none">
              <a:solidFill>
                <a:schemeClr val="dk1"/>
              </a:solidFill>
              <a:effectLst/>
              <a:uFillTx/>
              <a:latin typeface="Twinkl"/>
            </a:endParaRPr>
          </a:p>
        </p:txBody>
      </p:sp>
      <p:sp>
        <p:nvSpPr>
          <p:cNvPr id="149" name="Rectangle 4"/>
          <p:cNvSpPr/>
          <p:nvPr/>
        </p:nvSpPr>
        <p:spPr>
          <a:xfrm>
            <a:off x="765720" y="1625040"/>
            <a:ext cx="7622280" cy="1566360"/>
          </a:xfrm>
          <a:prstGeom prst="rect">
            <a:avLst/>
          </a:prstGeom>
          <a:noFill/>
          <a:ln w="0">
            <a:solidFill>
              <a:srgbClr val="d91b3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Instructions:</a:t>
            </a:r>
            <a:r>
              <a:rPr b="0" lang="en-GB" sz="1800" strike="noStrike" u="none">
                <a:solidFill>
                  <a:srgbClr val="d91b32"/>
                </a:solidFill>
                <a:effectLst/>
                <a:uFillTx/>
                <a:latin typeface="Twinkl"/>
              </a:rPr>
              <a:t> </a:t>
            </a: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One student starts a sentence with ‘For Christmas I want...’ and says an object, e.g. ‘a toy train’. The next student must remember that object and add their own, e.g. ‘I went to town and I bought a toy train and a computer.’ Continue for as long as you can. For extra points, see if you can do it in alphabetical order. 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0" name="Rectangle 15"/>
          <p:cNvSpPr/>
          <p:nvPr/>
        </p:nvSpPr>
        <p:spPr>
          <a:xfrm>
            <a:off x="765720" y="3343680"/>
            <a:ext cx="7622280" cy="1843560"/>
          </a:xfrm>
          <a:prstGeom prst="rect">
            <a:avLst/>
          </a:prstGeom>
          <a:noFill/>
          <a:ln w="0">
            <a:solidFill>
              <a:srgbClr val="85bd3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800" strike="noStrike" u="none">
                <a:solidFill>
                  <a:srgbClr val="85bd32"/>
                </a:solidFill>
                <a:effectLst/>
                <a:uFillTx/>
                <a:latin typeface="Twinkl"/>
              </a:rPr>
              <a:t>Example: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For Christmas I want a toy train.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For Christmas I want a toy train and a computer.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For Christmas I want a toy train, a computer and a fidget spinner.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Twinkl"/>
              </a:rPr>
              <a:t>For Christmas I want a toy train, a computer, a fidget spinner and a sports car.</a:t>
            </a:r>
            <a:endParaRPr b="0" lang="el-G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 pitchFamily="0" charset="1"/>
        <a:ea typeface=""/>
        <a:cs typeface=""/>
      </a:majorFont>
      <a:minorFont>
        <a:latin typeface="Twink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482</TotalTime>
  <Application>LibreOffice/25.8.3.2$Windows_X86_64 LibreOffice_project/8ca8d55c161d602844f5428fa4b58097424e324e</Application>
  <AppVersion>15.0000</AppVersion>
  <Words>738</Words>
  <Paragraphs>82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2021-11-01T15:47:38Z</dcterms:created>
  <dc:creator>Twinkl Twinkl</dc:creator>
  <dc:description/>
  <dc:language>el-GR</dc:language>
  <cp:lastModifiedBy/>
  <dcterms:modified xsi:type="dcterms:W3CDTF">2025-12-07T21:22:12Z</dcterms:modified>
  <cp:revision>9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  <property fmtid="{D5CDD505-2E9C-101B-9397-08002B2CF9AE}" pid="3" name="Slides">
    <vt:i4>12</vt:i4>
  </property>
</Properties>
</file>