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y="5143500" cx="9144000"/>
  <p:notesSz cx="6858000" cy="9144000"/>
  <p:embeddedFontLst>
    <p:embeddedFont>
      <p:font typeface="Nunito"/>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Nunito-regular.fntdata"/><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Nunito-italic.fntdata"/><Relationship Id="rId23" Type="http://schemas.openxmlformats.org/officeDocument/2006/relationships/slide" Target="slides/slide18.xml"/><Relationship Id="rId67" Type="http://schemas.openxmlformats.org/officeDocument/2006/relationships/font" Target="fonts/Nunito-bold.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Nunito-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139cfe8de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139cfe8de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139cfe8de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139cfe8de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139cfe8de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139cfe8de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1b75cb85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1b75cb85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1b75cb853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1b75cb853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1b75cb853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1b75cb853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1b75cb853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1b75cb853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1b75cb853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1b75cb853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1b75cb853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1b75cb853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1b75cb853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1b75cb853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122b67b78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122b67b78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1b75cb853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1b75cb853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1b75cb853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1b75cb853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1b75cb853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1b75cb853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1b75cb8539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1b75cb853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1b75cb8539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1b75cb853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1b75cb853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1b75cb853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1b75cb8539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1b75cb8539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1b75cb853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1b75cb853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1b75cb853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1b75cb853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1b75cb8539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1b75cb8539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122b67b78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122b67b78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1b75cb853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1b75cb853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1b75cb8539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1b75cb8539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1b75cb8539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1b75cb8539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1c0e72a5b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31c0e72a5b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1c0e72a5b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1c0e72a5b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1c0e72a5b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1c0e72a5b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1c0e72a5b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1c0e72a5b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1c0e72a5b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1c0e72a5b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1c0e72a5b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1c0e72a5b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1c0e72a5b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1c0e72a5b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122b67b786_0_1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122b67b786_0_1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1c0e72a5b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1c0e72a5b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1c0e72a5b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31c0e72a5b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1c0e72a5b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31c0e72a5b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1c0e72a5b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1c0e72a5b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1c0e72a5b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1c0e72a5b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1c0e72a5bd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1c0e72a5bd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1c0e72a5bd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1c0e72a5bd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1c0e72a5bd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31c0e72a5bd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1c0e72a5bd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1c0e72a5bd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1c0e72a5bd_2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31c0e72a5bd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122b67b786_0_1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122b67b786_0_1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1c0e72a5bd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31c0e72a5bd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31c0e72a5bd_2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31c0e72a5bd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1c0e72a5bd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31c0e72a5bd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1c0e72a5bd_2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1c0e72a5bd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1c0e72a5bd_2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31c0e72a5bd_2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1c0e72a5bd_2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31c0e72a5bd_2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1c0e72a5bd_2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31c0e72a5bd_2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1c0e72a5bd_2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31c0e72a5bd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1c0e72a5bd_2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31c0e72a5bd_2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31c0e72a5bd_2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31c0e72a5bd_2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12406911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12406911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31c0e72a5bd_2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31c0e72a5bd_2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139cfe8d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139cfe8d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139cfe8de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139cfe8de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139cfe8de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139cfe8de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hyperlink" Target="http://www.youtube.com/watch?v=-jFYPyC9n_0" TargetMode="Externa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www.youtube.com/watch?v=ynBhMQDT7Kw"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hyperlink" Target="http://www.youtube.com/watch?v=1ioz1XDDMCE" TargetMode="External"/><Relationship Id="rId4" Type="http://schemas.openxmlformats.org/officeDocument/2006/relationships/image" Target="../media/image27.jpg"/><Relationship Id="rId5"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hyperlink" Target="http://www.youtube.com/watch?v=BVWZrjN_23c" TargetMode="External"/><Relationship Id="rId4" Type="http://schemas.openxmlformats.org/officeDocument/2006/relationships/image" Target="../media/image3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3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311708" y="1201838"/>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l">
                <a:solidFill>
                  <a:srgbClr val="980000"/>
                </a:solidFill>
              </a:rPr>
              <a:t>Δημιουργία θετικού κλίματος και διαχείριση τάξης</a:t>
            </a:r>
            <a:endParaRPr>
              <a:solidFill>
                <a:srgbClr val="980000"/>
              </a:solidFill>
            </a:endParaRPr>
          </a:p>
        </p:txBody>
      </p:sp>
      <p:sp>
        <p:nvSpPr>
          <p:cNvPr id="129" name="Google Shape;129;p13"/>
          <p:cNvSpPr txBox="1"/>
          <p:nvPr>
            <p:ph idx="1" type="subTitle"/>
          </p:nvPr>
        </p:nvSpPr>
        <p:spPr>
          <a:xfrm>
            <a:off x="408950" y="293900"/>
            <a:ext cx="8520600" cy="12120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l" sz="2500">
                <a:solidFill>
                  <a:srgbClr val="0000FF"/>
                </a:solidFill>
              </a:rPr>
              <a:t>Γυμνάσιο Καβασίλων Ημαθίας</a:t>
            </a:r>
            <a:endParaRPr sz="2500">
              <a:solidFill>
                <a:srgbClr val="0000FF"/>
              </a:solidFill>
            </a:endParaRPr>
          </a:p>
          <a:p>
            <a:pPr indent="0" lvl="0" marL="0" rtl="0" algn="ctr">
              <a:spcBef>
                <a:spcPts val="0"/>
              </a:spcBef>
              <a:spcAft>
                <a:spcPts val="0"/>
              </a:spcAft>
              <a:buNone/>
            </a:pPr>
            <a:r>
              <a:t/>
            </a:r>
            <a:endParaRPr sz="1713"/>
          </a:p>
          <a:p>
            <a:pPr indent="0" lvl="0" marL="0" rtl="0" algn="ctr">
              <a:spcBef>
                <a:spcPts val="0"/>
              </a:spcBef>
              <a:spcAft>
                <a:spcPts val="0"/>
              </a:spcAft>
              <a:buNone/>
            </a:pPr>
            <a:r>
              <a:rPr lang="el" sz="1713"/>
              <a:t>KA122-SCH - Short-term projects for mobility of learners and staff in school education</a:t>
            </a:r>
            <a:endParaRPr sz="1713"/>
          </a:p>
          <a:p>
            <a:pPr indent="0" lvl="0" marL="0" rtl="0" algn="ctr">
              <a:spcBef>
                <a:spcPts val="0"/>
              </a:spcBef>
              <a:spcAft>
                <a:spcPts val="0"/>
              </a:spcAft>
              <a:buNone/>
            </a:pPr>
            <a:r>
              <a:rPr lang="el" sz="1713"/>
              <a:t>2023-1-EL01-KA122-SCH-000128822 </a:t>
            </a:r>
            <a:endParaRPr sz="1713"/>
          </a:p>
        </p:txBody>
      </p:sp>
      <p:pic>
        <p:nvPicPr>
          <p:cNvPr id="130" name="Google Shape;130;p13"/>
          <p:cNvPicPr preferRelativeResize="0"/>
          <p:nvPr/>
        </p:nvPicPr>
        <p:blipFill>
          <a:blip r:embed="rId3">
            <a:alphaModFix/>
          </a:blip>
          <a:stretch>
            <a:fillRect/>
          </a:stretch>
        </p:blipFill>
        <p:spPr>
          <a:xfrm>
            <a:off x="6386625" y="3294488"/>
            <a:ext cx="2895600" cy="1581150"/>
          </a:xfrm>
          <a:prstGeom prst="rect">
            <a:avLst/>
          </a:prstGeom>
          <a:noFill/>
          <a:ln>
            <a:noFill/>
          </a:ln>
        </p:spPr>
      </p:pic>
      <p:pic>
        <p:nvPicPr>
          <p:cNvPr id="131" name="Google Shape;131;p13"/>
          <p:cNvPicPr preferRelativeResize="0"/>
          <p:nvPr/>
        </p:nvPicPr>
        <p:blipFill>
          <a:blip r:embed="rId4">
            <a:alphaModFix/>
          </a:blip>
          <a:stretch>
            <a:fillRect/>
          </a:stretch>
        </p:blipFill>
        <p:spPr>
          <a:xfrm>
            <a:off x="2800350" y="3663675"/>
            <a:ext cx="3391721" cy="1211975"/>
          </a:xfrm>
          <a:prstGeom prst="rect">
            <a:avLst/>
          </a:prstGeom>
          <a:noFill/>
          <a:ln>
            <a:noFill/>
          </a:ln>
        </p:spPr>
      </p:pic>
      <p:pic>
        <p:nvPicPr>
          <p:cNvPr id="132" name="Google Shape;132;p13"/>
          <p:cNvPicPr preferRelativeResize="0"/>
          <p:nvPr/>
        </p:nvPicPr>
        <p:blipFill>
          <a:blip r:embed="rId5">
            <a:alphaModFix/>
          </a:blip>
          <a:stretch>
            <a:fillRect/>
          </a:stretch>
        </p:blipFill>
        <p:spPr>
          <a:xfrm>
            <a:off x="0" y="3472613"/>
            <a:ext cx="2800350" cy="1628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2"/>
          <p:cNvSpPr txBox="1"/>
          <p:nvPr>
            <p:ph type="title"/>
          </p:nvPr>
        </p:nvSpPr>
        <p:spPr>
          <a:xfrm>
            <a:off x="936700" y="243075"/>
            <a:ext cx="7505700" cy="668100"/>
          </a:xfrm>
          <a:prstGeom prst="rect">
            <a:avLst/>
          </a:prstGeom>
        </p:spPr>
        <p:txBody>
          <a:bodyPr anchorCtr="0" anchor="t" bIns="91425" lIns="91425" spcFirstLastPara="1" rIns="91425" wrap="square" tIns="91425">
            <a:normAutofit fontScale="90000"/>
          </a:bodyPr>
          <a:lstStyle/>
          <a:p>
            <a:pPr indent="0" lvl="0" marL="0" marR="38100" rtl="0" algn="l">
              <a:lnSpc>
                <a:spcPct val="128571"/>
              </a:lnSpc>
              <a:spcBef>
                <a:spcPts val="0"/>
              </a:spcBef>
              <a:spcAft>
                <a:spcPts val="0"/>
              </a:spcAft>
              <a:buNone/>
            </a:pPr>
            <a:r>
              <a:rPr lang="el" sz="2100">
                <a:solidFill>
                  <a:srgbClr val="1F1F1F"/>
                </a:solidFill>
                <a:highlight>
                  <a:srgbClr val="F8F9FA"/>
                </a:highlight>
                <a:latin typeface="Arial"/>
                <a:ea typeface="Arial"/>
                <a:cs typeface="Arial"/>
                <a:sym typeface="Arial"/>
              </a:rPr>
              <a:t>                                      </a:t>
            </a:r>
            <a:r>
              <a:rPr lang="el" sz="2544">
                <a:solidFill>
                  <a:srgbClr val="1F1F1F"/>
                </a:solidFill>
                <a:highlight>
                  <a:srgbClr val="F8F9FA"/>
                </a:highlight>
                <a:latin typeface="Arial"/>
                <a:ea typeface="Arial"/>
                <a:cs typeface="Arial"/>
                <a:sym typeface="Arial"/>
              </a:rPr>
              <a:t> Θετικές  Αξίες</a:t>
            </a:r>
            <a:endParaRPr sz="2544">
              <a:solidFill>
                <a:srgbClr val="1F1F1F"/>
              </a:solidFill>
              <a:highlight>
                <a:srgbClr val="F8F9FA"/>
              </a:highlight>
              <a:latin typeface="Arial"/>
              <a:ea typeface="Arial"/>
              <a:cs typeface="Arial"/>
              <a:sym typeface="Arial"/>
            </a:endParaRPr>
          </a:p>
          <a:p>
            <a:pPr indent="0" lvl="0" marL="0" rtl="0" algn="l">
              <a:spcBef>
                <a:spcPts val="0"/>
              </a:spcBef>
              <a:spcAft>
                <a:spcPts val="0"/>
              </a:spcAft>
              <a:buNone/>
            </a:pPr>
            <a:r>
              <a:t/>
            </a:r>
            <a:endParaRPr/>
          </a:p>
        </p:txBody>
      </p:sp>
      <p:sp>
        <p:nvSpPr>
          <p:cNvPr id="198" name="Google Shape;198;p2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9" name="Google Shape;199;p22"/>
          <p:cNvPicPr preferRelativeResize="0"/>
          <p:nvPr/>
        </p:nvPicPr>
        <p:blipFill>
          <a:blip r:embed="rId3">
            <a:alphaModFix/>
          </a:blip>
          <a:stretch>
            <a:fillRect/>
          </a:stretch>
        </p:blipFill>
        <p:spPr>
          <a:xfrm>
            <a:off x="235125" y="999300"/>
            <a:ext cx="8714575" cy="3877200"/>
          </a:xfrm>
          <a:prstGeom prst="rect">
            <a:avLst/>
          </a:prstGeom>
          <a:noFill/>
          <a:ln>
            <a:noFill/>
          </a:ln>
        </p:spPr>
      </p:pic>
      <p:sp>
        <p:nvSpPr>
          <p:cNvPr id="200" name="Google Shape;200;p22"/>
          <p:cNvSpPr txBox="1"/>
          <p:nvPr/>
        </p:nvSpPr>
        <p:spPr>
          <a:xfrm>
            <a:off x="1337325" y="911175"/>
            <a:ext cx="25572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900">
                <a:solidFill>
                  <a:schemeClr val="dk2"/>
                </a:solidFill>
                <a:latin typeface="Calibri"/>
                <a:ea typeface="Calibri"/>
                <a:cs typeface="Calibri"/>
                <a:sym typeface="Calibri"/>
              </a:rPr>
              <a:t>Ανταγωνιστικός τύπος</a:t>
            </a:r>
            <a:endParaRPr sz="1900">
              <a:solidFill>
                <a:schemeClr val="dk2"/>
              </a:solidFill>
              <a:latin typeface="Calibri"/>
              <a:ea typeface="Calibri"/>
              <a:cs typeface="Calibri"/>
              <a:sym typeface="Calibri"/>
            </a:endParaRPr>
          </a:p>
        </p:txBody>
      </p:sp>
      <p:sp>
        <p:nvSpPr>
          <p:cNvPr id="201" name="Google Shape;201;p22"/>
          <p:cNvSpPr txBox="1"/>
          <p:nvPr/>
        </p:nvSpPr>
        <p:spPr>
          <a:xfrm>
            <a:off x="5275750" y="911175"/>
            <a:ext cx="28803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900">
                <a:solidFill>
                  <a:schemeClr val="dk2"/>
                </a:solidFill>
                <a:latin typeface="Calibri"/>
                <a:ea typeface="Calibri"/>
                <a:cs typeface="Calibri"/>
                <a:sym typeface="Calibri"/>
              </a:rPr>
              <a:t>Συνεργατικός τύπος</a:t>
            </a:r>
            <a:endParaRPr sz="2300">
              <a:solidFill>
                <a:schemeClr val="dk2"/>
              </a:solidFill>
              <a:latin typeface="Calibri"/>
              <a:ea typeface="Calibri"/>
              <a:cs typeface="Calibri"/>
              <a:sym typeface="Calibri"/>
            </a:endParaRPr>
          </a:p>
        </p:txBody>
      </p:sp>
      <p:sp>
        <p:nvSpPr>
          <p:cNvPr id="202" name="Google Shape;202;p22"/>
          <p:cNvSpPr txBox="1"/>
          <p:nvPr/>
        </p:nvSpPr>
        <p:spPr>
          <a:xfrm>
            <a:off x="3335925" y="2072075"/>
            <a:ext cx="28803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900">
                <a:solidFill>
                  <a:schemeClr val="dk2"/>
                </a:solidFill>
                <a:latin typeface="Calibri"/>
                <a:ea typeface="Calibri"/>
                <a:cs typeface="Calibri"/>
                <a:sym typeface="Calibri"/>
              </a:rPr>
              <a:t>Συμβιβαστικός τύπος</a:t>
            </a:r>
            <a:endParaRPr sz="2000">
              <a:solidFill>
                <a:schemeClr val="dk2"/>
              </a:solidFill>
              <a:latin typeface="Calibri"/>
              <a:ea typeface="Calibri"/>
              <a:cs typeface="Calibri"/>
              <a:sym typeface="Calibri"/>
            </a:endParaRPr>
          </a:p>
        </p:txBody>
      </p:sp>
      <p:sp>
        <p:nvSpPr>
          <p:cNvPr id="203" name="Google Shape;203;p22"/>
          <p:cNvSpPr txBox="1"/>
          <p:nvPr/>
        </p:nvSpPr>
        <p:spPr>
          <a:xfrm>
            <a:off x="1205050" y="3424075"/>
            <a:ext cx="2968500" cy="2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900">
                <a:solidFill>
                  <a:schemeClr val="dk2"/>
                </a:solidFill>
                <a:latin typeface="Calibri"/>
                <a:ea typeface="Calibri"/>
                <a:cs typeface="Calibri"/>
                <a:sym typeface="Calibri"/>
              </a:rPr>
              <a:t>Ο τύπος που αποφεύγει</a:t>
            </a:r>
            <a:endParaRPr sz="1900">
              <a:solidFill>
                <a:schemeClr val="dk2"/>
              </a:solidFill>
              <a:latin typeface="Calibri"/>
              <a:ea typeface="Calibri"/>
              <a:cs typeface="Calibri"/>
              <a:sym typeface="Calibri"/>
            </a:endParaRPr>
          </a:p>
        </p:txBody>
      </p:sp>
      <p:sp>
        <p:nvSpPr>
          <p:cNvPr id="204" name="Google Shape;204;p22"/>
          <p:cNvSpPr txBox="1"/>
          <p:nvPr/>
        </p:nvSpPr>
        <p:spPr>
          <a:xfrm>
            <a:off x="5481400" y="3424075"/>
            <a:ext cx="2469000" cy="19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900">
                <a:solidFill>
                  <a:schemeClr val="dk2"/>
                </a:solidFill>
                <a:latin typeface="Calibri"/>
                <a:ea typeface="Calibri"/>
                <a:cs typeface="Calibri"/>
                <a:sym typeface="Calibri"/>
              </a:rPr>
              <a:t>Εξυπηρετικός τύπος</a:t>
            </a:r>
            <a:endParaRPr sz="1900">
              <a:solidFill>
                <a:schemeClr val="dk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3"/>
          <p:cNvSpPr txBox="1"/>
          <p:nvPr>
            <p:ph type="title"/>
          </p:nvPr>
        </p:nvSpPr>
        <p:spPr>
          <a:xfrm>
            <a:off x="819150" y="287150"/>
            <a:ext cx="7505700" cy="66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         Θετική πλευρά της Σύγκρουσης</a:t>
            </a:r>
            <a:endParaRPr/>
          </a:p>
        </p:txBody>
      </p:sp>
      <p:sp>
        <p:nvSpPr>
          <p:cNvPr id="210" name="Google Shape;210;p23"/>
          <p:cNvSpPr txBox="1"/>
          <p:nvPr>
            <p:ph idx="1" type="body"/>
          </p:nvPr>
        </p:nvSpPr>
        <p:spPr>
          <a:xfrm>
            <a:off x="367375" y="1549800"/>
            <a:ext cx="7505700" cy="668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sz="2000">
                <a:solidFill>
                  <a:srgbClr val="980000"/>
                </a:solidFill>
                <a:highlight>
                  <a:srgbClr val="EA9999"/>
                </a:highlight>
              </a:rPr>
              <a:t>    </a:t>
            </a:r>
            <a:r>
              <a:rPr lang="el" sz="2000">
                <a:solidFill>
                  <a:srgbClr val="980000"/>
                </a:solidFill>
                <a:highlight>
                  <a:srgbClr val="EA9999"/>
                </a:highlight>
              </a:rPr>
              <a:t>Κάνει ένα πρόβλημα εμφανές</a:t>
            </a:r>
            <a:endParaRPr sz="2000">
              <a:solidFill>
                <a:srgbClr val="980000"/>
              </a:solidFill>
              <a:highlight>
                <a:srgbClr val="EA9999"/>
              </a:highlight>
            </a:endParaRPr>
          </a:p>
        </p:txBody>
      </p:sp>
      <p:sp>
        <p:nvSpPr>
          <p:cNvPr id="211" name="Google Shape;211;p23"/>
          <p:cNvSpPr txBox="1"/>
          <p:nvPr>
            <p:ph idx="1" type="body"/>
          </p:nvPr>
        </p:nvSpPr>
        <p:spPr>
          <a:xfrm>
            <a:off x="367375" y="955250"/>
            <a:ext cx="6566700" cy="411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l" sz="2400"/>
              <a:t>Η σύγκρουση μπορεί να….</a:t>
            </a:r>
            <a:endParaRPr sz="2400"/>
          </a:p>
        </p:txBody>
      </p:sp>
      <p:sp>
        <p:nvSpPr>
          <p:cNvPr id="212" name="Google Shape;212;p23"/>
          <p:cNvSpPr txBox="1"/>
          <p:nvPr>
            <p:ph idx="1" type="body"/>
          </p:nvPr>
        </p:nvSpPr>
        <p:spPr>
          <a:xfrm>
            <a:off x="431600" y="2217900"/>
            <a:ext cx="7505700" cy="668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sz="2000">
                <a:solidFill>
                  <a:srgbClr val="980000"/>
                </a:solidFill>
                <a:highlight>
                  <a:srgbClr val="DD7E6B"/>
                </a:highlight>
              </a:rPr>
              <a:t>   </a:t>
            </a:r>
            <a:r>
              <a:rPr lang="el" sz="2000">
                <a:solidFill>
                  <a:srgbClr val="980000"/>
                </a:solidFill>
                <a:highlight>
                  <a:srgbClr val="DD7E6B"/>
                </a:highlight>
              </a:rPr>
              <a:t>Ανοίξει την πόρτα στην αλλαγή</a:t>
            </a:r>
            <a:endParaRPr sz="2000">
              <a:solidFill>
                <a:srgbClr val="980000"/>
              </a:solidFill>
              <a:highlight>
                <a:srgbClr val="DD7E6B"/>
              </a:highlight>
            </a:endParaRPr>
          </a:p>
        </p:txBody>
      </p:sp>
      <p:sp>
        <p:nvSpPr>
          <p:cNvPr id="213" name="Google Shape;213;p23"/>
          <p:cNvSpPr txBox="1"/>
          <p:nvPr>
            <p:ph idx="1" type="body"/>
          </p:nvPr>
        </p:nvSpPr>
        <p:spPr>
          <a:xfrm>
            <a:off x="367375" y="3068950"/>
            <a:ext cx="7505700" cy="668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sz="2000">
                <a:solidFill>
                  <a:srgbClr val="0000FF"/>
                </a:solidFill>
                <a:highlight>
                  <a:srgbClr val="B4A7D6"/>
                </a:highlight>
              </a:rPr>
              <a:t>    </a:t>
            </a:r>
            <a:r>
              <a:rPr lang="el" sz="2000">
                <a:solidFill>
                  <a:srgbClr val="0000FF"/>
                </a:solidFill>
                <a:highlight>
                  <a:srgbClr val="B4A7D6"/>
                </a:highlight>
              </a:rPr>
              <a:t>Βοηθήσει τα άτομα να δείξουν τον πραγματικό εαυτό τους</a:t>
            </a:r>
            <a:endParaRPr sz="2000">
              <a:solidFill>
                <a:srgbClr val="0000FF"/>
              </a:solidFill>
              <a:highlight>
                <a:srgbClr val="B4A7D6"/>
              </a:highlight>
            </a:endParaRPr>
          </a:p>
        </p:txBody>
      </p:sp>
      <p:sp>
        <p:nvSpPr>
          <p:cNvPr id="214" name="Google Shape;214;p23"/>
          <p:cNvSpPr txBox="1"/>
          <p:nvPr>
            <p:ph idx="1" type="body"/>
          </p:nvPr>
        </p:nvSpPr>
        <p:spPr>
          <a:xfrm>
            <a:off x="431600" y="3737050"/>
            <a:ext cx="7505700" cy="668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sz="2000">
                <a:solidFill>
                  <a:srgbClr val="38761D"/>
                </a:solidFill>
                <a:highlight>
                  <a:srgbClr val="B6D7A8"/>
                </a:highlight>
              </a:rPr>
              <a:t>       </a:t>
            </a:r>
            <a:r>
              <a:rPr lang="el" sz="2000">
                <a:solidFill>
                  <a:srgbClr val="38761D"/>
                </a:solidFill>
                <a:highlight>
                  <a:srgbClr val="B6D7A8"/>
                </a:highlight>
              </a:rPr>
              <a:t>Αναδείξει τα οφέλη που προκύπτουν από τη διαφορετικότητα</a:t>
            </a:r>
            <a:endParaRPr sz="2000">
              <a:solidFill>
                <a:srgbClr val="38761D"/>
              </a:solidFill>
              <a:highlight>
                <a:srgbClr val="B6D7A8"/>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4"/>
          <p:cNvSpPr txBox="1"/>
          <p:nvPr>
            <p:ph type="title"/>
          </p:nvPr>
        </p:nvSpPr>
        <p:spPr>
          <a:xfrm>
            <a:off x="832225" y="103550"/>
            <a:ext cx="7505700" cy="469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       Το παγόβουνο: η έννοια του πολιτισμού</a:t>
            </a:r>
            <a:endParaRPr/>
          </a:p>
        </p:txBody>
      </p:sp>
      <p:sp>
        <p:nvSpPr>
          <p:cNvPr id="220" name="Google Shape;220;p2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1" name="Google Shape;221;p24"/>
          <p:cNvPicPr preferRelativeResize="0"/>
          <p:nvPr/>
        </p:nvPicPr>
        <p:blipFill>
          <a:blip r:embed="rId3">
            <a:alphaModFix/>
          </a:blip>
          <a:stretch>
            <a:fillRect/>
          </a:stretch>
        </p:blipFill>
        <p:spPr>
          <a:xfrm>
            <a:off x="279225" y="852350"/>
            <a:ext cx="8611675" cy="4019700"/>
          </a:xfrm>
          <a:prstGeom prst="rect">
            <a:avLst/>
          </a:prstGeom>
          <a:noFill/>
          <a:ln>
            <a:noFill/>
          </a:ln>
        </p:spPr>
      </p:pic>
      <p:sp>
        <p:nvSpPr>
          <p:cNvPr id="222" name="Google Shape;222;p24"/>
          <p:cNvSpPr txBox="1"/>
          <p:nvPr/>
        </p:nvSpPr>
        <p:spPr>
          <a:xfrm>
            <a:off x="565813" y="573050"/>
            <a:ext cx="8038500" cy="1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700">
                <a:solidFill>
                  <a:schemeClr val="dk2"/>
                </a:solidFill>
                <a:latin typeface="Calibri"/>
                <a:ea typeface="Calibri"/>
                <a:cs typeface="Calibri"/>
                <a:sym typeface="Calibri"/>
              </a:rPr>
              <a:t>Διαφορές ανάμεσα στη συνειδητή και την ασυνείδητη κουλτούρα του καθενός</a:t>
            </a:r>
            <a:endParaRPr sz="1700">
              <a:solidFill>
                <a:schemeClr val="dk2"/>
              </a:solidFill>
              <a:latin typeface="Calibri"/>
              <a:ea typeface="Calibri"/>
              <a:cs typeface="Calibri"/>
              <a:sym typeface="Calibri"/>
            </a:endParaRPr>
          </a:p>
        </p:txBody>
      </p:sp>
      <p:sp>
        <p:nvSpPr>
          <p:cNvPr id="223" name="Google Shape;223;p24"/>
          <p:cNvSpPr txBox="1"/>
          <p:nvPr/>
        </p:nvSpPr>
        <p:spPr>
          <a:xfrm>
            <a:off x="832225" y="2527675"/>
            <a:ext cx="2092200" cy="19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600">
                <a:solidFill>
                  <a:schemeClr val="dk2"/>
                </a:solidFill>
                <a:latin typeface="Calibri"/>
                <a:ea typeface="Calibri"/>
                <a:cs typeface="Calibri"/>
                <a:sym typeface="Calibri"/>
              </a:rPr>
              <a:t>έμμεση γνώση</a:t>
            </a:r>
            <a:endParaRPr sz="1600">
              <a:solidFill>
                <a:schemeClr val="dk2"/>
              </a:solidFill>
              <a:latin typeface="Calibri"/>
              <a:ea typeface="Calibri"/>
              <a:cs typeface="Calibri"/>
              <a:sym typeface="Calibri"/>
            </a:endParaRPr>
          </a:p>
          <a:p>
            <a:pPr indent="0" lvl="0" marL="0" rtl="0" algn="l">
              <a:spcBef>
                <a:spcPts val="0"/>
              </a:spcBef>
              <a:spcAft>
                <a:spcPts val="0"/>
              </a:spcAft>
              <a:buNone/>
            </a:pPr>
            <a:r>
              <a:rPr lang="el" sz="1600">
                <a:solidFill>
                  <a:schemeClr val="dk2"/>
                </a:solidFill>
                <a:latin typeface="Calibri"/>
                <a:ea typeface="Calibri"/>
                <a:cs typeface="Calibri"/>
                <a:sym typeface="Calibri"/>
              </a:rPr>
              <a:t>ασυνείδητη</a:t>
            </a:r>
            <a:endParaRPr sz="1600">
              <a:solidFill>
                <a:schemeClr val="dk2"/>
              </a:solidFill>
              <a:latin typeface="Calibri"/>
              <a:ea typeface="Calibri"/>
              <a:cs typeface="Calibri"/>
              <a:sym typeface="Calibri"/>
            </a:endParaRPr>
          </a:p>
          <a:p>
            <a:pPr indent="0" lvl="0" marL="0" rtl="0" algn="l">
              <a:spcBef>
                <a:spcPts val="0"/>
              </a:spcBef>
              <a:spcAft>
                <a:spcPts val="0"/>
              </a:spcAft>
              <a:buNone/>
            </a:pPr>
            <a:r>
              <a:rPr lang="el" sz="1600">
                <a:solidFill>
                  <a:schemeClr val="dk2"/>
                </a:solidFill>
                <a:latin typeface="Calibri"/>
                <a:ea typeface="Calibri"/>
                <a:cs typeface="Calibri"/>
                <a:sym typeface="Calibri"/>
              </a:rPr>
              <a:t>δύσκολα αλλάζει</a:t>
            </a:r>
            <a:endParaRPr sz="1600">
              <a:solidFill>
                <a:schemeClr val="dk2"/>
              </a:solidFill>
              <a:latin typeface="Calibri"/>
              <a:ea typeface="Calibri"/>
              <a:cs typeface="Calibri"/>
              <a:sym typeface="Calibri"/>
            </a:endParaRPr>
          </a:p>
          <a:p>
            <a:pPr indent="0" lvl="0" marL="0" rtl="0" algn="l">
              <a:spcBef>
                <a:spcPts val="0"/>
              </a:spcBef>
              <a:spcAft>
                <a:spcPts val="0"/>
              </a:spcAft>
              <a:buNone/>
            </a:pPr>
            <a:r>
              <a:rPr lang="el" sz="1600">
                <a:solidFill>
                  <a:schemeClr val="dk2"/>
                </a:solidFill>
                <a:latin typeface="Calibri"/>
                <a:ea typeface="Calibri"/>
                <a:cs typeface="Calibri"/>
                <a:sym typeface="Calibri"/>
              </a:rPr>
              <a:t>υποκειμενική γνώση</a:t>
            </a:r>
            <a:endParaRPr sz="1600">
              <a:solidFill>
                <a:schemeClr val="dk2"/>
              </a:solidFill>
              <a:latin typeface="Calibri"/>
              <a:ea typeface="Calibri"/>
              <a:cs typeface="Calibri"/>
              <a:sym typeface="Calibri"/>
            </a:endParaRPr>
          </a:p>
        </p:txBody>
      </p:sp>
      <p:sp>
        <p:nvSpPr>
          <p:cNvPr id="224" name="Google Shape;224;p24"/>
          <p:cNvSpPr txBox="1"/>
          <p:nvPr/>
        </p:nvSpPr>
        <p:spPr>
          <a:xfrm>
            <a:off x="6583675" y="2571750"/>
            <a:ext cx="2020800" cy="19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600">
                <a:solidFill>
                  <a:schemeClr val="dk2"/>
                </a:solidFill>
                <a:latin typeface="Calibri"/>
                <a:ea typeface="Calibri"/>
                <a:cs typeface="Calibri"/>
                <a:sym typeface="Calibri"/>
              </a:rPr>
              <a:t>άμεση - αναλυτική γνώση</a:t>
            </a:r>
            <a:endParaRPr sz="1600">
              <a:solidFill>
                <a:schemeClr val="dk2"/>
              </a:solidFill>
              <a:latin typeface="Calibri"/>
              <a:ea typeface="Calibri"/>
              <a:cs typeface="Calibri"/>
              <a:sym typeface="Calibri"/>
            </a:endParaRPr>
          </a:p>
          <a:p>
            <a:pPr indent="0" lvl="0" marL="0" rtl="0" algn="l">
              <a:spcBef>
                <a:spcPts val="0"/>
              </a:spcBef>
              <a:spcAft>
                <a:spcPts val="0"/>
              </a:spcAft>
              <a:buNone/>
            </a:pPr>
            <a:r>
              <a:rPr lang="el" sz="1600">
                <a:solidFill>
                  <a:schemeClr val="dk2"/>
                </a:solidFill>
                <a:latin typeface="Calibri"/>
                <a:ea typeface="Calibri"/>
                <a:cs typeface="Calibri"/>
                <a:sym typeface="Calibri"/>
              </a:rPr>
              <a:t>συνειδητή</a:t>
            </a:r>
            <a:endParaRPr sz="1600">
              <a:solidFill>
                <a:schemeClr val="dk2"/>
              </a:solidFill>
              <a:latin typeface="Calibri"/>
              <a:ea typeface="Calibri"/>
              <a:cs typeface="Calibri"/>
              <a:sym typeface="Calibri"/>
            </a:endParaRPr>
          </a:p>
          <a:p>
            <a:pPr indent="0" lvl="0" marL="0" rtl="0" algn="l">
              <a:spcBef>
                <a:spcPts val="0"/>
              </a:spcBef>
              <a:spcAft>
                <a:spcPts val="0"/>
              </a:spcAft>
              <a:buNone/>
            </a:pPr>
            <a:r>
              <a:rPr lang="el" sz="1600">
                <a:solidFill>
                  <a:schemeClr val="dk2"/>
                </a:solidFill>
                <a:latin typeface="Calibri"/>
                <a:ea typeface="Calibri"/>
                <a:cs typeface="Calibri"/>
                <a:sym typeface="Calibri"/>
              </a:rPr>
              <a:t>εύκολα αλλάζει</a:t>
            </a:r>
            <a:endParaRPr sz="1600">
              <a:solidFill>
                <a:schemeClr val="dk2"/>
              </a:solidFill>
              <a:latin typeface="Calibri"/>
              <a:ea typeface="Calibri"/>
              <a:cs typeface="Calibri"/>
              <a:sym typeface="Calibri"/>
            </a:endParaRPr>
          </a:p>
          <a:p>
            <a:pPr indent="0" lvl="0" marL="0" rtl="0" algn="l">
              <a:spcBef>
                <a:spcPts val="0"/>
              </a:spcBef>
              <a:spcAft>
                <a:spcPts val="0"/>
              </a:spcAft>
              <a:buNone/>
            </a:pPr>
            <a:r>
              <a:rPr lang="el" sz="1600">
                <a:solidFill>
                  <a:schemeClr val="dk2"/>
                </a:solidFill>
                <a:latin typeface="Calibri"/>
                <a:ea typeface="Calibri"/>
                <a:cs typeface="Calibri"/>
                <a:sym typeface="Calibri"/>
              </a:rPr>
              <a:t>αντικειμενική γνώση</a:t>
            </a:r>
            <a:endParaRPr sz="1600">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5"/>
          <p:cNvSpPr txBox="1"/>
          <p:nvPr>
            <p:ph type="title"/>
          </p:nvPr>
        </p:nvSpPr>
        <p:spPr>
          <a:xfrm>
            <a:off x="326600" y="345950"/>
            <a:ext cx="4213200" cy="82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Τι είναι ο Εκφοβισμός;</a:t>
            </a:r>
            <a:endParaRPr/>
          </a:p>
        </p:txBody>
      </p:sp>
      <p:sp>
        <p:nvSpPr>
          <p:cNvPr id="230" name="Google Shape;230;p25"/>
          <p:cNvSpPr txBox="1"/>
          <p:nvPr>
            <p:ph idx="1" type="body"/>
          </p:nvPr>
        </p:nvSpPr>
        <p:spPr>
          <a:xfrm>
            <a:off x="235125" y="1116875"/>
            <a:ext cx="4908300" cy="362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800"/>
              <a:t>Ο εκφοβισμός είναι κάθε ανεπιθύμητη επιθετική συμπεριφορά από έναν άλλο νέο ή ομάδα νέων που περιλαμβάνει μια παρατηρούμενη ή αντιληπτή ανισότητα ισχύος και επαναλαμβάνεται πολλές φορές ή είναι εξαιρετικά πιθανό να επαναληφθεί. </a:t>
            </a:r>
            <a:endParaRPr sz="1800"/>
          </a:p>
          <a:p>
            <a:pPr indent="0" lvl="0" marL="0" rtl="0" algn="l">
              <a:spcBef>
                <a:spcPts val="1200"/>
              </a:spcBef>
              <a:spcAft>
                <a:spcPts val="1200"/>
              </a:spcAft>
              <a:buNone/>
            </a:pPr>
            <a:r>
              <a:rPr lang="el" sz="1800"/>
              <a:t>Ο εκφοβισμός μπορεί να προκαλέσει βλάβη ή δυσφορία στο στόχο, </a:t>
            </a:r>
            <a:r>
              <a:rPr lang="el" sz="1800"/>
              <a:t>σ</a:t>
            </a:r>
            <a:r>
              <a:rPr lang="el" sz="1800"/>
              <a:t>υμπεριλαμβανομένων σωματικών, ψυχολογικών, κοινωνικών ή εκπαιδευτικών βλαβών.</a:t>
            </a:r>
            <a:endParaRPr sz="1800"/>
          </a:p>
        </p:txBody>
      </p:sp>
      <p:pic>
        <p:nvPicPr>
          <p:cNvPr id="231" name="Google Shape;231;p25"/>
          <p:cNvPicPr preferRelativeResize="0"/>
          <p:nvPr/>
        </p:nvPicPr>
        <p:blipFill>
          <a:blip r:embed="rId3">
            <a:alphaModFix/>
          </a:blip>
          <a:stretch>
            <a:fillRect/>
          </a:stretch>
        </p:blipFill>
        <p:spPr>
          <a:xfrm>
            <a:off x="5143425" y="279225"/>
            <a:ext cx="3762175" cy="4570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6"/>
          <p:cNvSpPr txBox="1"/>
          <p:nvPr>
            <p:ph type="title"/>
          </p:nvPr>
        </p:nvSpPr>
        <p:spPr>
          <a:xfrm>
            <a:off x="819150" y="352700"/>
            <a:ext cx="7293000" cy="558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Ποιοι εμπλέκονται σε περιστατικά εκφοβισμού;</a:t>
            </a:r>
            <a:endParaRPr/>
          </a:p>
        </p:txBody>
      </p:sp>
      <p:sp>
        <p:nvSpPr>
          <p:cNvPr id="237" name="Google Shape;237;p26"/>
          <p:cNvSpPr txBox="1"/>
          <p:nvPr>
            <p:ph idx="1" type="body"/>
          </p:nvPr>
        </p:nvSpPr>
        <p:spPr>
          <a:xfrm>
            <a:off x="1734100" y="1087475"/>
            <a:ext cx="6231000" cy="3394800"/>
          </a:xfrm>
          <a:prstGeom prst="rect">
            <a:avLst/>
          </a:prstGeom>
        </p:spPr>
        <p:txBody>
          <a:bodyPr anchorCtr="0" anchor="t" bIns="91425" lIns="91425" spcFirstLastPara="1" rIns="91425" wrap="square" tIns="91425">
            <a:noAutofit/>
          </a:bodyPr>
          <a:lstStyle/>
          <a:p>
            <a:pPr indent="-336550" lvl="0" marL="457200" rtl="0" algn="l">
              <a:spcBef>
                <a:spcPts val="1200"/>
              </a:spcBef>
              <a:spcAft>
                <a:spcPts val="0"/>
              </a:spcAft>
              <a:buClr>
                <a:srgbClr val="000000"/>
              </a:buClr>
              <a:buSzPts val="1700"/>
              <a:buFont typeface="Arial"/>
              <a:buChar char="●"/>
            </a:pPr>
            <a:r>
              <a:rPr b="1" lang="el" sz="1700">
                <a:solidFill>
                  <a:srgbClr val="000000"/>
                </a:solidFill>
                <a:latin typeface="Arial"/>
                <a:ea typeface="Arial"/>
                <a:cs typeface="Arial"/>
                <a:sym typeface="Arial"/>
              </a:rPr>
              <a:t>Παιδιά που εκφοβίζουν</a:t>
            </a:r>
            <a:endParaRPr b="1"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b="1" lang="el" sz="1700">
                <a:solidFill>
                  <a:srgbClr val="000000"/>
                </a:solidFill>
                <a:latin typeface="Arial"/>
                <a:ea typeface="Arial"/>
                <a:cs typeface="Arial"/>
                <a:sym typeface="Arial"/>
              </a:rPr>
              <a:t>Παιδιά που εκφοβίζονται</a:t>
            </a:r>
            <a:endParaRPr b="1"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b="1" lang="el" sz="1700">
                <a:solidFill>
                  <a:srgbClr val="000000"/>
                </a:solidFill>
                <a:latin typeface="Arial"/>
                <a:ea typeface="Arial"/>
                <a:cs typeface="Arial"/>
                <a:sym typeface="Arial"/>
              </a:rPr>
              <a:t>Παιδιά που βοηθούν</a:t>
            </a:r>
            <a:endParaRPr b="1"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b="1" lang="el" sz="1700">
                <a:solidFill>
                  <a:srgbClr val="000000"/>
                </a:solidFill>
                <a:latin typeface="Arial"/>
                <a:ea typeface="Arial"/>
                <a:cs typeface="Arial"/>
                <a:sym typeface="Arial"/>
              </a:rPr>
              <a:t>Παιδιά που ενισχύουν</a:t>
            </a:r>
            <a:endParaRPr b="1"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b="1" lang="el" sz="1700">
                <a:solidFill>
                  <a:srgbClr val="000000"/>
                </a:solidFill>
                <a:latin typeface="Arial"/>
                <a:ea typeface="Arial"/>
                <a:cs typeface="Arial"/>
                <a:sym typeface="Arial"/>
              </a:rPr>
              <a:t>Παρατηρητές</a:t>
            </a:r>
            <a:endParaRPr b="1"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b="1" lang="el" sz="1700">
                <a:solidFill>
                  <a:srgbClr val="000000"/>
                </a:solidFill>
                <a:latin typeface="Arial"/>
                <a:ea typeface="Arial"/>
                <a:cs typeface="Arial"/>
                <a:sym typeface="Arial"/>
              </a:rPr>
              <a:t>Παιδιά που υπερασπίζονται</a:t>
            </a:r>
            <a:endParaRPr b="1" sz="1700">
              <a:solidFill>
                <a:srgbClr val="000000"/>
              </a:solidFill>
              <a:latin typeface="Arial"/>
              <a:ea typeface="Arial"/>
              <a:cs typeface="Arial"/>
              <a:sym typeface="Arial"/>
            </a:endParaRPr>
          </a:p>
          <a:p>
            <a:pPr indent="0" lvl="0" marL="0" rtl="0" algn="l">
              <a:spcBef>
                <a:spcPts val="1200"/>
              </a:spcBef>
              <a:spcAft>
                <a:spcPts val="0"/>
              </a:spcAft>
              <a:buNone/>
            </a:pPr>
            <a:r>
              <a:rPr lang="el" sz="1700">
                <a:solidFill>
                  <a:srgbClr val="000000"/>
                </a:solidFill>
                <a:latin typeface="Arial"/>
                <a:ea typeface="Arial"/>
                <a:cs typeface="Arial"/>
                <a:sym typeface="Arial"/>
              </a:rPr>
              <a:t>Για περισσότερες πληροφορίες, μπορείτε να επισκεφθείτε το </a:t>
            </a:r>
            <a:r>
              <a:rPr b="1" lang="el" sz="1700">
                <a:solidFill>
                  <a:srgbClr val="000000"/>
                </a:solidFill>
                <a:latin typeface="Arial"/>
                <a:ea typeface="Arial"/>
                <a:cs typeface="Arial"/>
                <a:sym typeface="Arial"/>
              </a:rPr>
              <a:t>www.stopbullying.gov</a:t>
            </a:r>
            <a:endParaRPr b="1" sz="1700">
              <a:solidFill>
                <a:srgbClr val="000000"/>
              </a:solidFill>
              <a:latin typeface="Arial"/>
              <a:ea typeface="Arial"/>
              <a:cs typeface="Arial"/>
              <a:sym typeface="Arial"/>
            </a:endParaRPr>
          </a:p>
          <a:p>
            <a:pPr indent="0" lvl="0" marL="0" rtl="0" algn="l">
              <a:spcBef>
                <a:spcPts val="1200"/>
              </a:spcBef>
              <a:spcAft>
                <a:spcPts val="1200"/>
              </a:spcAft>
              <a:buNone/>
            </a:pPr>
            <a:r>
              <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7"/>
          <p:cNvSpPr txBox="1"/>
          <p:nvPr>
            <p:ph type="title"/>
          </p:nvPr>
        </p:nvSpPr>
        <p:spPr>
          <a:xfrm>
            <a:off x="470275" y="301850"/>
            <a:ext cx="5657700" cy="579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Τι είναι ο Ηλεκτρονικός Εκφοβισμός;</a:t>
            </a:r>
            <a:endParaRPr/>
          </a:p>
        </p:txBody>
      </p:sp>
      <p:sp>
        <p:nvSpPr>
          <p:cNvPr id="243" name="Google Shape;243;p27"/>
          <p:cNvSpPr txBox="1"/>
          <p:nvPr>
            <p:ph idx="1" type="body"/>
          </p:nvPr>
        </p:nvSpPr>
        <p:spPr>
          <a:xfrm>
            <a:off x="396775" y="1234450"/>
            <a:ext cx="8200200" cy="364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1600">
                <a:solidFill>
                  <a:srgbClr val="000000"/>
                </a:solidFill>
                <a:latin typeface="Arial"/>
                <a:ea typeface="Arial"/>
                <a:cs typeface="Arial"/>
                <a:sym typeface="Arial"/>
              </a:rPr>
              <a:t>Ο </a:t>
            </a:r>
            <a:r>
              <a:rPr b="1" lang="el" sz="1600">
                <a:solidFill>
                  <a:srgbClr val="000000"/>
                </a:solidFill>
                <a:latin typeface="Arial"/>
                <a:ea typeface="Arial"/>
                <a:cs typeface="Arial"/>
                <a:sym typeface="Arial"/>
              </a:rPr>
              <a:t>ηλεκτρονικός εκφοβισμός</a:t>
            </a:r>
            <a:r>
              <a:rPr lang="el" sz="1600">
                <a:solidFill>
                  <a:srgbClr val="000000"/>
                </a:solidFill>
                <a:latin typeface="Arial"/>
                <a:ea typeface="Arial"/>
                <a:cs typeface="Arial"/>
                <a:sym typeface="Arial"/>
              </a:rPr>
              <a:t> είναι ο εκφοβισμός που πραγματοποιείται μέσω ψηφιακών συσκευών, όπως κινητά τηλέφωνα, υπολογιστές και ταμπλέτες (SMS, μηνύματα και εφαρμογές, ή διαδικτυακά στα μέσα κοινωνικής δικτύωσης, φόρουμ ή παιχνίδια, κ.λπ.). </a:t>
            </a:r>
            <a:endParaRPr sz="1600">
              <a:solidFill>
                <a:srgbClr val="000000"/>
              </a:solidFill>
              <a:latin typeface="Arial"/>
              <a:ea typeface="Arial"/>
              <a:cs typeface="Arial"/>
              <a:sym typeface="Arial"/>
            </a:endParaRPr>
          </a:p>
          <a:p>
            <a:pPr indent="0" lvl="0" marL="0" rtl="0" algn="l">
              <a:spcBef>
                <a:spcPts val="1200"/>
              </a:spcBef>
              <a:spcAft>
                <a:spcPts val="0"/>
              </a:spcAft>
              <a:buNone/>
            </a:pPr>
            <a:r>
              <a:rPr lang="el" sz="1600">
                <a:solidFill>
                  <a:srgbClr val="000000"/>
                </a:solidFill>
                <a:latin typeface="Arial"/>
                <a:ea typeface="Arial"/>
                <a:cs typeface="Arial"/>
                <a:sym typeface="Arial"/>
              </a:rPr>
              <a:t>Ο ηλεκτρονικός εκφοβισμός περιλαμβάνει την αποστολή, ανάρτηση ή κοινοποίηση αρνητικού, επιβλαβούς, ψευδούς ή κακόβουλου περιεχομένου για κάποιον άλλο</a:t>
            </a:r>
            <a:endParaRPr sz="1600">
              <a:solidFill>
                <a:srgbClr val="000000"/>
              </a:solidFill>
              <a:latin typeface="Arial"/>
              <a:ea typeface="Arial"/>
              <a:cs typeface="Arial"/>
              <a:sym typeface="Arial"/>
            </a:endParaRPr>
          </a:p>
          <a:p>
            <a:pPr indent="0" lvl="0" marL="0" rtl="0" algn="l">
              <a:spcBef>
                <a:spcPts val="1200"/>
              </a:spcBef>
              <a:spcAft>
                <a:spcPts val="1200"/>
              </a:spcAft>
              <a:buNone/>
            </a:pPr>
            <a:r>
              <a:rPr lang="el" sz="1600">
                <a:solidFill>
                  <a:srgbClr val="000000"/>
                </a:solidFill>
                <a:latin typeface="Arial"/>
                <a:ea typeface="Arial"/>
                <a:cs typeface="Arial"/>
                <a:sym typeface="Arial"/>
              </a:rPr>
              <a:t>Μπορεί να περιλαμβάνει τη κοινή χρήση προσωπικών ή ιδιωτικών πληροφοριών για κάποιον άλλο, προκαλώντας ντροπή ή ταπείνωση. Ορισμένες μορφές ηλεκτρονικού εκφοβισμού ξεπερνούν τα όρια και γίνονται παράνομες ή εγκληματικές πράξεις.</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499650" y="375350"/>
            <a:ext cx="8479200" cy="72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Ιδιαίτερα χαρακτηριστικά του Κυβερνοεκφοβισμού</a:t>
            </a:r>
            <a:endParaRPr/>
          </a:p>
        </p:txBody>
      </p:sp>
      <p:sp>
        <p:nvSpPr>
          <p:cNvPr id="249" name="Google Shape;249;p28"/>
          <p:cNvSpPr txBox="1"/>
          <p:nvPr>
            <p:ph idx="1" type="body"/>
          </p:nvPr>
        </p:nvSpPr>
        <p:spPr>
          <a:xfrm>
            <a:off x="830700" y="1043400"/>
            <a:ext cx="8060100" cy="3703200"/>
          </a:xfrm>
          <a:prstGeom prst="rect">
            <a:avLst/>
          </a:prstGeom>
        </p:spPr>
        <p:txBody>
          <a:bodyPr anchorCtr="0" anchor="t" bIns="91425" lIns="91425" spcFirstLastPara="1" rIns="91425" wrap="square" tIns="91425">
            <a:noAutofit/>
          </a:bodyPr>
          <a:lstStyle/>
          <a:p>
            <a:pPr indent="-330200" lvl="0" marL="457200" rtl="0" algn="l">
              <a:spcBef>
                <a:spcPts val="1200"/>
              </a:spcBef>
              <a:spcAft>
                <a:spcPts val="0"/>
              </a:spcAft>
              <a:buClr>
                <a:srgbClr val="000000"/>
              </a:buClr>
              <a:buSzPts val="1600"/>
              <a:buFont typeface="Arial"/>
              <a:buChar char="●"/>
            </a:pPr>
            <a:r>
              <a:rPr b="1" lang="el" sz="1600">
                <a:solidFill>
                  <a:srgbClr val="000000"/>
                </a:solidFill>
                <a:latin typeface="Arial"/>
                <a:ea typeface="Arial"/>
                <a:cs typeface="Arial"/>
                <a:sym typeface="Arial"/>
              </a:rPr>
              <a:t>24/7</a:t>
            </a:r>
            <a:r>
              <a:rPr lang="el" sz="1600">
                <a:solidFill>
                  <a:srgbClr val="000000"/>
                </a:solidFill>
                <a:latin typeface="Arial"/>
                <a:ea typeface="Arial"/>
                <a:cs typeface="Arial"/>
                <a:sym typeface="Arial"/>
              </a:rPr>
              <a:t>: Ο ηλεκτρονικός εκφοβισμός μπορεί να συμβεί οποιαδήποτε στιγμή της ημέρας ή της νύχτας, καθιστώντας τον αδιάκοπο και αναπόφευκτο για το θύμα.</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b="1" lang="el" sz="1600">
                <a:solidFill>
                  <a:srgbClr val="000000"/>
                </a:solidFill>
                <a:latin typeface="Arial"/>
                <a:ea typeface="Arial"/>
                <a:cs typeface="Arial"/>
                <a:sym typeface="Arial"/>
              </a:rPr>
              <a:t>Πλατύτερο Ακροατήριο</a:t>
            </a:r>
            <a:r>
              <a:rPr lang="el" sz="1600">
                <a:solidFill>
                  <a:srgbClr val="000000"/>
                </a:solidFill>
                <a:latin typeface="Arial"/>
                <a:ea typeface="Arial"/>
                <a:cs typeface="Arial"/>
                <a:sym typeface="Arial"/>
              </a:rPr>
              <a:t>: Επιβλαβή μηνύματα ή εικόνες μπορούν να διαδοθούν γρήγορα σε μεγάλο ακροατήριο, ενισχύοντας την επίδραση και την πιθανή ζημία.</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b="1" lang="el" sz="1600">
                <a:solidFill>
                  <a:srgbClr val="000000"/>
                </a:solidFill>
                <a:latin typeface="Arial"/>
                <a:ea typeface="Arial"/>
                <a:cs typeface="Arial"/>
                <a:sym typeface="Arial"/>
              </a:rPr>
              <a:t>Ανωνυμία</a:t>
            </a:r>
            <a:r>
              <a:rPr lang="el" sz="1600">
                <a:solidFill>
                  <a:srgbClr val="000000"/>
                </a:solidFill>
                <a:latin typeface="Arial"/>
                <a:ea typeface="Arial"/>
                <a:cs typeface="Arial"/>
                <a:sym typeface="Arial"/>
              </a:rPr>
              <a:t>: Οι δράστες μπορούν να παραμείνουν ανώνυμοι, καθιστώντας δύσκολη την απόδοση ευθύνης.</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b="1" lang="el" sz="1600">
                <a:solidFill>
                  <a:srgbClr val="000000"/>
                </a:solidFill>
                <a:latin typeface="Arial"/>
                <a:ea typeface="Arial"/>
                <a:cs typeface="Arial"/>
                <a:sym typeface="Arial"/>
              </a:rPr>
              <a:t>Βαθμός Απόστασης</a:t>
            </a:r>
            <a:r>
              <a:rPr lang="el" sz="1600">
                <a:solidFill>
                  <a:srgbClr val="000000"/>
                </a:solidFill>
                <a:latin typeface="Arial"/>
                <a:ea typeface="Arial"/>
                <a:cs typeface="Arial"/>
                <a:sym typeface="Arial"/>
              </a:rPr>
              <a:t>: Η φυσική απόσταση και η έλλειψη άμεσης αλληλεπίδρασης μπορεί να κάνει τους δράστες να νιώθουν αποκομμένοι από τις συνέπειες των ενεργειών τους.</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b="1" lang="el" sz="1600">
                <a:solidFill>
                  <a:srgbClr val="000000"/>
                </a:solidFill>
                <a:latin typeface="Arial"/>
                <a:ea typeface="Arial"/>
                <a:cs typeface="Arial"/>
                <a:sym typeface="Arial"/>
              </a:rPr>
              <a:t>Αποδεικτικά Στοιχεία</a:t>
            </a:r>
            <a:r>
              <a:rPr lang="el" sz="1600">
                <a:solidFill>
                  <a:srgbClr val="000000"/>
                </a:solidFill>
                <a:latin typeface="Arial"/>
                <a:ea typeface="Arial"/>
                <a:cs typeface="Arial"/>
                <a:sym typeface="Arial"/>
              </a:rPr>
              <a:t>: Σε αντίθεση με τον παραδοσιακό εκφοβισμό, ο ηλεκτρονικός εκφοβισμός αφήνει συχνά ένα ψηφιακό ίχνος αποδεικτικών στοιχείων που μπορούν να χρησιμοποιηθούν για την αντιμετώπιση της συμπεριφοράς.</a:t>
            </a:r>
            <a:endParaRPr sz="1600">
              <a:solidFill>
                <a:srgbClr val="000000"/>
              </a:solidFill>
              <a:latin typeface="Arial"/>
              <a:ea typeface="Arial"/>
              <a:cs typeface="Arial"/>
              <a:sym typeface="Arial"/>
            </a:endParaRPr>
          </a:p>
          <a:p>
            <a:pPr indent="0" lvl="0" marL="0" rtl="0" algn="l">
              <a:spcBef>
                <a:spcPts val="1200"/>
              </a:spcBef>
              <a:spcAft>
                <a:spcPts val="1200"/>
              </a:spcAft>
              <a:buNone/>
            </a:pPr>
            <a:r>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9"/>
          <p:cNvSpPr txBox="1"/>
          <p:nvPr>
            <p:ph type="title"/>
          </p:nvPr>
        </p:nvSpPr>
        <p:spPr>
          <a:xfrm>
            <a:off x="830700" y="478200"/>
            <a:ext cx="6752400" cy="88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Πώς αντιμετωπίζουμε τον εκφοβισμό;</a:t>
            </a:r>
            <a:endParaRPr/>
          </a:p>
        </p:txBody>
      </p:sp>
      <p:sp>
        <p:nvSpPr>
          <p:cNvPr id="255" name="Google Shape;255;p29"/>
          <p:cNvSpPr txBox="1"/>
          <p:nvPr>
            <p:ph idx="1" type="body"/>
          </p:nvPr>
        </p:nvSpPr>
        <p:spPr>
          <a:xfrm>
            <a:off x="830700" y="1307925"/>
            <a:ext cx="3709200" cy="3130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l" sz="1900"/>
              <a:t>Ο εκφοβισμός είναι σίγουρα ένα πολύπλοκο και πολυδιάστατο ζήτημα και η παρέμβαση απαιτεί να έχουμε μια ιδέα για τους λόγους πίσω από αυτό και, μόλις εντοπιστούν οι καταστάσεις εκφοβισμού, θα πρέπει να ακολουθηθούν κατάλληλα πρωτόκολλα από το σχολείο.</a:t>
            </a:r>
            <a:endParaRPr sz="1900"/>
          </a:p>
        </p:txBody>
      </p:sp>
      <p:pic>
        <p:nvPicPr>
          <p:cNvPr id="256" name="Google Shape;256;p29"/>
          <p:cNvPicPr preferRelativeResize="0"/>
          <p:nvPr/>
        </p:nvPicPr>
        <p:blipFill>
          <a:blip r:embed="rId3">
            <a:alphaModFix/>
          </a:blip>
          <a:stretch>
            <a:fillRect/>
          </a:stretch>
        </p:blipFill>
        <p:spPr>
          <a:xfrm>
            <a:off x="5353600" y="1519100"/>
            <a:ext cx="3343275" cy="2628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0"/>
          <p:cNvSpPr txBox="1"/>
          <p:nvPr>
            <p:ph type="title"/>
          </p:nvPr>
        </p:nvSpPr>
        <p:spPr>
          <a:xfrm>
            <a:off x="1789075" y="345925"/>
            <a:ext cx="5808600" cy="8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3200"/>
              <a:t>     </a:t>
            </a:r>
            <a:r>
              <a:rPr lang="el" sz="3200"/>
              <a:t>Πρόληψη Εκφοβισμού</a:t>
            </a:r>
            <a:endParaRPr sz="3200"/>
          </a:p>
        </p:txBody>
      </p:sp>
      <p:sp>
        <p:nvSpPr>
          <p:cNvPr id="262" name="Google Shape;262;p30"/>
          <p:cNvSpPr txBox="1"/>
          <p:nvPr>
            <p:ph idx="1" type="body"/>
          </p:nvPr>
        </p:nvSpPr>
        <p:spPr>
          <a:xfrm>
            <a:off x="862800" y="1305050"/>
            <a:ext cx="3709200" cy="336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l" sz="1900">
                <a:solidFill>
                  <a:srgbClr val="000000"/>
                </a:solidFill>
                <a:latin typeface="Arial"/>
                <a:ea typeface="Arial"/>
                <a:cs typeface="Arial"/>
                <a:sym typeface="Arial"/>
              </a:rPr>
              <a:t>Δημιουργία ΑΣΦΑΛΟΥΣ ΚΑΙ ΘΕΤΙΚΟΥ περιβάλλοντος.</a:t>
            </a:r>
            <a:endParaRPr b="1" sz="1900">
              <a:solidFill>
                <a:srgbClr val="000000"/>
              </a:solidFill>
              <a:latin typeface="Arial"/>
              <a:ea typeface="Arial"/>
              <a:cs typeface="Arial"/>
              <a:sym typeface="Arial"/>
            </a:endParaRPr>
          </a:p>
          <a:p>
            <a:pPr indent="0" lvl="0" marL="0" rtl="0" algn="l">
              <a:spcBef>
                <a:spcPts val="1200"/>
              </a:spcBef>
              <a:spcAft>
                <a:spcPts val="0"/>
              </a:spcAft>
              <a:buNone/>
            </a:pPr>
            <a:r>
              <a:rPr b="1" lang="el" sz="1900">
                <a:solidFill>
                  <a:srgbClr val="000000"/>
                </a:solidFill>
                <a:latin typeface="Arial"/>
                <a:ea typeface="Arial"/>
                <a:cs typeface="Arial"/>
                <a:sym typeface="Arial"/>
              </a:rPr>
              <a:t>ΕΚΠΑΙΔΕΥΣΗ μαθητών και προσωπικού του σχολείου.</a:t>
            </a:r>
            <a:endParaRPr b="1" sz="1900">
              <a:solidFill>
                <a:srgbClr val="000000"/>
              </a:solidFill>
              <a:latin typeface="Arial"/>
              <a:ea typeface="Arial"/>
              <a:cs typeface="Arial"/>
              <a:sym typeface="Arial"/>
            </a:endParaRPr>
          </a:p>
          <a:p>
            <a:pPr indent="0" lvl="0" marL="0" rtl="0" algn="l">
              <a:spcBef>
                <a:spcPts val="1200"/>
              </a:spcBef>
              <a:spcAft>
                <a:spcPts val="0"/>
              </a:spcAft>
              <a:buNone/>
            </a:pPr>
            <a:r>
              <a:rPr b="1" lang="el" sz="1900">
                <a:solidFill>
                  <a:srgbClr val="000000"/>
                </a:solidFill>
                <a:latin typeface="Arial"/>
                <a:ea typeface="Arial"/>
                <a:cs typeface="Arial"/>
                <a:sym typeface="Arial"/>
              </a:rPr>
              <a:t>ΑΥΤΟΑΞΙΟΛΟΓΗΣΗ</a:t>
            </a:r>
            <a:endParaRPr b="1" sz="1900">
              <a:solidFill>
                <a:srgbClr val="000000"/>
              </a:solidFill>
              <a:latin typeface="Arial"/>
              <a:ea typeface="Arial"/>
              <a:cs typeface="Arial"/>
              <a:sym typeface="Arial"/>
            </a:endParaRPr>
          </a:p>
          <a:p>
            <a:pPr indent="0" lvl="0" marL="0" rtl="0" algn="l">
              <a:spcBef>
                <a:spcPts val="1200"/>
              </a:spcBef>
              <a:spcAft>
                <a:spcPts val="0"/>
              </a:spcAft>
              <a:buNone/>
            </a:pPr>
            <a:r>
              <a:rPr b="1" lang="el" sz="1900">
                <a:solidFill>
                  <a:srgbClr val="000000"/>
                </a:solidFill>
                <a:latin typeface="Arial"/>
                <a:ea typeface="Arial"/>
                <a:cs typeface="Arial"/>
                <a:sym typeface="Arial"/>
              </a:rPr>
              <a:t>ΕΜΠΛΟΚΗ ΓΟΝΕΩΝ</a:t>
            </a:r>
            <a:endParaRPr b="1" sz="1900">
              <a:solidFill>
                <a:srgbClr val="000000"/>
              </a:solidFill>
              <a:latin typeface="Arial"/>
              <a:ea typeface="Arial"/>
              <a:cs typeface="Arial"/>
              <a:sym typeface="Arial"/>
            </a:endParaRPr>
          </a:p>
          <a:p>
            <a:pPr indent="0" lvl="0" marL="0" rtl="0" algn="l">
              <a:spcBef>
                <a:spcPts val="1200"/>
              </a:spcBef>
              <a:spcAft>
                <a:spcPts val="1200"/>
              </a:spcAft>
              <a:buNone/>
            </a:pPr>
            <a:r>
              <a:t/>
            </a:r>
            <a:endParaRPr sz="2100"/>
          </a:p>
        </p:txBody>
      </p:sp>
      <p:pic>
        <p:nvPicPr>
          <p:cNvPr id="263" name="Google Shape;263;p30"/>
          <p:cNvPicPr preferRelativeResize="0"/>
          <p:nvPr/>
        </p:nvPicPr>
        <p:blipFill>
          <a:blip r:embed="rId3">
            <a:alphaModFix/>
          </a:blip>
          <a:stretch>
            <a:fillRect/>
          </a:stretch>
        </p:blipFill>
        <p:spPr>
          <a:xfrm>
            <a:off x="4572000" y="1366700"/>
            <a:ext cx="4245425" cy="2689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1"/>
          <p:cNvSpPr txBox="1"/>
          <p:nvPr>
            <p:ph idx="1" type="body"/>
          </p:nvPr>
        </p:nvSpPr>
        <p:spPr>
          <a:xfrm>
            <a:off x="293925" y="323300"/>
            <a:ext cx="4893600" cy="44529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l" sz="1600">
                <a:solidFill>
                  <a:srgbClr val="000000"/>
                </a:solidFill>
                <a:latin typeface="Arial"/>
                <a:ea typeface="Arial"/>
                <a:cs typeface="Arial"/>
                <a:sym typeface="Arial"/>
              </a:rPr>
              <a:t>Εισαγωγή Λεξιλογίου και Αύξηση Κατανόησης:</a:t>
            </a:r>
            <a:endParaRPr b="1" sz="1600">
              <a:solidFill>
                <a:srgbClr val="000000"/>
              </a:solidFill>
              <a:latin typeface="Arial"/>
              <a:ea typeface="Arial"/>
              <a:cs typeface="Arial"/>
              <a:sym typeface="Arial"/>
            </a:endParaRPr>
          </a:p>
          <a:p>
            <a:pPr indent="0" lvl="0" marL="0" rtl="0" algn="l">
              <a:spcBef>
                <a:spcPts val="1200"/>
              </a:spcBef>
              <a:spcAft>
                <a:spcPts val="0"/>
              </a:spcAft>
              <a:buNone/>
            </a:pPr>
            <a:r>
              <a:rPr b="1" lang="el" sz="1600">
                <a:solidFill>
                  <a:srgbClr val="000000"/>
                </a:solidFill>
                <a:latin typeface="Arial"/>
                <a:ea typeface="Arial"/>
                <a:cs typeface="Arial"/>
                <a:sym typeface="Arial"/>
              </a:rPr>
              <a:t>ΑΣΤΕΙΑ(JOKING)</a:t>
            </a:r>
            <a:r>
              <a:rPr lang="el" sz="1600">
                <a:solidFill>
                  <a:srgbClr val="000000"/>
                </a:solidFill>
                <a:latin typeface="Arial"/>
                <a:ea typeface="Arial"/>
                <a:cs typeface="Arial"/>
                <a:sym typeface="Arial"/>
              </a:rPr>
              <a:t>: Να λες αστεία πράγματα ή να κάνεις πλάκες στους ανθρώπους για να τους κάνεις να γελάσουν.</a:t>
            </a:r>
            <a:endParaRPr sz="1600">
              <a:solidFill>
                <a:srgbClr val="000000"/>
              </a:solidFill>
              <a:latin typeface="Arial"/>
              <a:ea typeface="Arial"/>
              <a:cs typeface="Arial"/>
              <a:sym typeface="Arial"/>
            </a:endParaRPr>
          </a:p>
          <a:p>
            <a:pPr indent="0" lvl="0" marL="0" rtl="0" algn="l">
              <a:spcBef>
                <a:spcPts val="1200"/>
              </a:spcBef>
              <a:spcAft>
                <a:spcPts val="0"/>
              </a:spcAft>
              <a:buNone/>
            </a:pPr>
            <a:r>
              <a:rPr b="1" lang="el" sz="1600">
                <a:solidFill>
                  <a:srgbClr val="000000"/>
                </a:solidFill>
                <a:latin typeface="Arial"/>
                <a:ea typeface="Arial"/>
                <a:cs typeface="Arial"/>
                <a:sym typeface="Arial"/>
              </a:rPr>
              <a:t>ΠΕΙΡΑΓΜΑ (TEASING)</a:t>
            </a:r>
            <a:r>
              <a:rPr lang="el" sz="1600">
                <a:solidFill>
                  <a:srgbClr val="000000"/>
                </a:solidFill>
                <a:latin typeface="Arial"/>
                <a:ea typeface="Arial"/>
                <a:cs typeface="Arial"/>
                <a:sym typeface="Arial"/>
              </a:rPr>
              <a:t>: Σημαίνει να κοροϊδεύεις κάποιον λέγοντας παίγνια κακόβουλα ή πληγωτικά πράγματα. Μπορεί να είναι φιλικό, αλλά μπορεί να γίνει κακόβουλο πολύ γρήγορα (π.χ. μικρές προσβολές, φυσικά σπρωξίματα και σπρωξίματα).</a:t>
            </a:r>
            <a:endParaRPr sz="1600">
              <a:solidFill>
                <a:srgbClr val="000000"/>
              </a:solidFill>
              <a:latin typeface="Arial"/>
              <a:ea typeface="Arial"/>
              <a:cs typeface="Arial"/>
              <a:sym typeface="Arial"/>
            </a:endParaRPr>
          </a:p>
          <a:p>
            <a:pPr indent="0" lvl="0" marL="0" rtl="0" algn="l">
              <a:spcBef>
                <a:spcPts val="1200"/>
              </a:spcBef>
              <a:spcAft>
                <a:spcPts val="0"/>
              </a:spcAft>
              <a:buNone/>
            </a:pPr>
            <a:r>
              <a:rPr b="1" lang="el" sz="1600">
                <a:solidFill>
                  <a:srgbClr val="000000"/>
                </a:solidFill>
                <a:latin typeface="Arial"/>
                <a:ea typeface="Arial"/>
                <a:cs typeface="Arial"/>
                <a:sym typeface="Arial"/>
              </a:rPr>
              <a:t>ΕΚΦΟΒΙΣΜΟΣ (BULLYING)</a:t>
            </a:r>
            <a:r>
              <a:rPr lang="el" sz="1600">
                <a:solidFill>
                  <a:srgbClr val="000000"/>
                </a:solidFill>
                <a:latin typeface="Arial"/>
                <a:ea typeface="Arial"/>
                <a:cs typeface="Arial"/>
                <a:sym typeface="Arial"/>
              </a:rPr>
              <a:t>: Συμβαίνει ξανά και ξανά. Μπορεί να περιλαμβάνει προσβολές, προσβολές, κουτσομπολιά, αποκλεισμό ατόμων, κλωτσιές, χτυπήματα, να κάνεις κάποιον να φαίνεται ανόητος σκοπίμως, διασπορά φημών…</a:t>
            </a:r>
            <a:endParaRPr sz="1600">
              <a:solidFill>
                <a:srgbClr val="000000"/>
              </a:solidFill>
              <a:latin typeface="Arial"/>
              <a:ea typeface="Arial"/>
              <a:cs typeface="Arial"/>
              <a:sym typeface="Arial"/>
            </a:endParaRPr>
          </a:p>
          <a:p>
            <a:pPr indent="0" lvl="0" marL="0" rtl="0" algn="l">
              <a:spcBef>
                <a:spcPts val="1200"/>
              </a:spcBef>
              <a:spcAft>
                <a:spcPts val="1200"/>
              </a:spcAft>
              <a:buNone/>
            </a:pPr>
            <a:r>
              <a:t/>
            </a:r>
            <a:endParaRPr sz="1800"/>
          </a:p>
        </p:txBody>
      </p:sp>
      <p:pic>
        <p:nvPicPr>
          <p:cNvPr id="269" name="Google Shape;269;p31"/>
          <p:cNvPicPr preferRelativeResize="0"/>
          <p:nvPr/>
        </p:nvPicPr>
        <p:blipFill>
          <a:blip r:embed="rId3">
            <a:alphaModFix/>
          </a:blip>
          <a:stretch>
            <a:fillRect/>
          </a:stretch>
        </p:blipFill>
        <p:spPr>
          <a:xfrm>
            <a:off x="5339925" y="1175650"/>
            <a:ext cx="3550975" cy="2586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4"/>
          <p:cNvSpPr txBox="1"/>
          <p:nvPr>
            <p:ph type="title"/>
          </p:nvPr>
        </p:nvSpPr>
        <p:spPr>
          <a:xfrm>
            <a:off x="311700" y="445025"/>
            <a:ext cx="8520600" cy="81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l" sz="2320">
                <a:solidFill>
                  <a:srgbClr val="FF9900"/>
                </a:solidFill>
              </a:rPr>
              <a:t>Europass</a:t>
            </a:r>
            <a:r>
              <a:rPr lang="el" sz="2320">
                <a:solidFill>
                  <a:srgbClr val="0000FF"/>
                </a:solidFill>
              </a:rPr>
              <a:t> Teacher Academy- </a:t>
            </a:r>
            <a:r>
              <a:rPr lang="el" sz="2320">
                <a:solidFill>
                  <a:srgbClr val="434343"/>
                </a:solidFill>
              </a:rPr>
              <a:t>Βαρκελώνη 18-23 Μαρτίου 2024</a:t>
            </a:r>
            <a:endParaRPr sz="2320">
              <a:solidFill>
                <a:srgbClr val="434343"/>
              </a:solidFill>
            </a:endParaRPr>
          </a:p>
        </p:txBody>
      </p:sp>
      <p:sp>
        <p:nvSpPr>
          <p:cNvPr id="138" name="Google Shape;138;p14"/>
          <p:cNvSpPr txBox="1"/>
          <p:nvPr>
            <p:ph idx="1" type="body"/>
          </p:nvPr>
        </p:nvSpPr>
        <p:spPr>
          <a:xfrm>
            <a:off x="819150" y="1505750"/>
            <a:ext cx="7505700" cy="2448000"/>
          </a:xfrm>
          <a:prstGeom prst="rect">
            <a:avLst/>
          </a:prstGeom>
        </p:spPr>
        <p:txBody>
          <a:bodyPr anchorCtr="0" anchor="t" bIns="91425" lIns="91425" spcFirstLastPara="1" rIns="91425" wrap="square" tIns="91425">
            <a:normAutofit lnSpcReduction="20000"/>
          </a:bodyPr>
          <a:lstStyle/>
          <a:p>
            <a:pPr indent="0" lvl="0" marL="0" rtl="0" algn="ctr">
              <a:lnSpc>
                <a:spcPct val="100000"/>
              </a:lnSpc>
              <a:spcBef>
                <a:spcPts val="0"/>
              </a:spcBef>
              <a:spcAft>
                <a:spcPts val="0"/>
              </a:spcAft>
              <a:buClr>
                <a:schemeClr val="dk1"/>
              </a:buClr>
              <a:buSzPts val="1100"/>
              <a:buFont typeface="Arial"/>
              <a:buNone/>
            </a:pPr>
            <a:r>
              <a:rPr lang="el" sz="5200">
                <a:solidFill>
                  <a:srgbClr val="980000"/>
                </a:solidFill>
              </a:rPr>
              <a:t>Conflict Management, Emotional Intelligence, and Bullying Prevention </a:t>
            </a:r>
            <a:endParaRPr sz="5200">
              <a:solidFill>
                <a:srgbClr val="980000"/>
              </a:solidFill>
            </a:endParaRPr>
          </a:p>
          <a:p>
            <a:pPr indent="0" lvl="0" marL="0" rtl="0" algn="l">
              <a:spcBef>
                <a:spcPts val="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2"/>
          <p:cNvSpPr txBox="1"/>
          <p:nvPr>
            <p:ph type="title"/>
          </p:nvPr>
        </p:nvSpPr>
        <p:spPr>
          <a:xfrm>
            <a:off x="830700" y="463500"/>
            <a:ext cx="7340100" cy="82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Πρόληψη: Προγράμματα κατά του Εκφοβισμού</a:t>
            </a:r>
            <a:endParaRPr/>
          </a:p>
        </p:txBody>
      </p:sp>
      <p:sp>
        <p:nvSpPr>
          <p:cNvPr id="275" name="Google Shape;275;p32"/>
          <p:cNvSpPr txBox="1"/>
          <p:nvPr>
            <p:ph idx="1" type="body"/>
          </p:nvPr>
        </p:nvSpPr>
        <p:spPr>
          <a:xfrm>
            <a:off x="4651575" y="1175650"/>
            <a:ext cx="4151100" cy="34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1400">
                <a:solidFill>
                  <a:srgbClr val="000000"/>
                </a:solidFill>
                <a:latin typeface="Arial"/>
                <a:ea typeface="Arial"/>
                <a:cs typeface="Arial"/>
                <a:sym typeface="Arial"/>
              </a:rPr>
              <a:t>Ανάπτυξη κοινωνικών και συναισθηματικών δεξιοτήτων.</a:t>
            </a:r>
            <a:endParaRPr b="1" sz="1400">
              <a:solidFill>
                <a:srgbClr val="000000"/>
              </a:solidFill>
              <a:latin typeface="Arial"/>
              <a:ea typeface="Arial"/>
              <a:cs typeface="Arial"/>
              <a:sym typeface="Arial"/>
            </a:endParaRPr>
          </a:p>
          <a:p>
            <a:pPr indent="0" lvl="0" marL="0" rtl="0" algn="l">
              <a:spcBef>
                <a:spcPts val="1200"/>
              </a:spcBef>
              <a:spcAft>
                <a:spcPts val="0"/>
              </a:spcAft>
              <a:buNone/>
            </a:pPr>
            <a:r>
              <a:rPr b="1" lang="el" sz="1400">
                <a:solidFill>
                  <a:srgbClr val="000000"/>
                </a:solidFill>
                <a:latin typeface="Arial"/>
                <a:ea typeface="Arial"/>
                <a:cs typeface="Arial"/>
                <a:sym typeface="Arial"/>
              </a:rPr>
              <a:t>Προώθηση και ανάπτυξη ενσυναίσθησης.</a:t>
            </a:r>
            <a:endParaRPr b="1" sz="1400">
              <a:solidFill>
                <a:srgbClr val="000000"/>
              </a:solidFill>
              <a:latin typeface="Arial"/>
              <a:ea typeface="Arial"/>
              <a:cs typeface="Arial"/>
              <a:sym typeface="Arial"/>
            </a:endParaRPr>
          </a:p>
          <a:p>
            <a:pPr indent="0" lvl="0" marL="0" rtl="0" algn="l">
              <a:spcBef>
                <a:spcPts val="1200"/>
              </a:spcBef>
              <a:spcAft>
                <a:spcPts val="0"/>
              </a:spcAft>
              <a:buNone/>
            </a:pPr>
            <a:r>
              <a:rPr b="1" lang="el" sz="1400">
                <a:solidFill>
                  <a:srgbClr val="000000"/>
                </a:solidFill>
                <a:latin typeface="Arial"/>
                <a:ea typeface="Arial"/>
                <a:cs typeface="Arial"/>
                <a:sym typeface="Arial"/>
              </a:rPr>
              <a:t>Σκέψη σχετικά με την ανισορροπία δυνάμεων, τον αποκλεισμό και την εχθρότητα.</a:t>
            </a:r>
            <a:endParaRPr b="1" sz="1400">
              <a:solidFill>
                <a:srgbClr val="000000"/>
              </a:solidFill>
              <a:latin typeface="Arial"/>
              <a:ea typeface="Arial"/>
              <a:cs typeface="Arial"/>
              <a:sym typeface="Arial"/>
            </a:endParaRPr>
          </a:p>
          <a:p>
            <a:pPr indent="0" lvl="0" marL="0" rtl="0" algn="l">
              <a:spcBef>
                <a:spcPts val="1200"/>
              </a:spcBef>
              <a:spcAft>
                <a:spcPts val="0"/>
              </a:spcAft>
              <a:buNone/>
            </a:pPr>
            <a:r>
              <a:rPr b="1" lang="el" sz="1400">
                <a:solidFill>
                  <a:srgbClr val="000000"/>
                </a:solidFill>
                <a:latin typeface="Arial"/>
                <a:ea typeface="Arial"/>
                <a:cs typeface="Arial"/>
                <a:sym typeface="Arial"/>
              </a:rPr>
              <a:t>Πρόκληση των αντιλήψεων για τον εκφοβισμό.</a:t>
            </a:r>
            <a:endParaRPr b="1" sz="1400">
              <a:solidFill>
                <a:srgbClr val="000000"/>
              </a:solidFill>
              <a:latin typeface="Arial"/>
              <a:ea typeface="Arial"/>
              <a:cs typeface="Arial"/>
              <a:sym typeface="Arial"/>
            </a:endParaRPr>
          </a:p>
          <a:p>
            <a:pPr indent="0" lvl="0" marL="0" rtl="0" algn="l">
              <a:spcBef>
                <a:spcPts val="1200"/>
              </a:spcBef>
              <a:spcAft>
                <a:spcPts val="0"/>
              </a:spcAft>
              <a:buNone/>
            </a:pPr>
            <a:r>
              <a:rPr b="1" lang="el" sz="1400">
                <a:solidFill>
                  <a:srgbClr val="000000"/>
                </a:solidFill>
                <a:latin typeface="Arial"/>
                <a:ea typeface="Arial"/>
                <a:cs typeface="Arial"/>
                <a:sym typeface="Arial"/>
              </a:rPr>
              <a:t>Αύξηση της γνώσης για τον εκφοβισμό.</a:t>
            </a:r>
            <a:endParaRPr b="1" sz="1400">
              <a:solidFill>
                <a:srgbClr val="000000"/>
              </a:solidFill>
              <a:latin typeface="Arial"/>
              <a:ea typeface="Arial"/>
              <a:cs typeface="Arial"/>
              <a:sym typeface="Arial"/>
            </a:endParaRPr>
          </a:p>
          <a:p>
            <a:pPr indent="0" lvl="0" marL="0" rtl="0" algn="l">
              <a:spcBef>
                <a:spcPts val="1200"/>
              </a:spcBef>
              <a:spcAft>
                <a:spcPts val="0"/>
              </a:spcAft>
              <a:buNone/>
            </a:pPr>
            <a:r>
              <a:rPr b="1" lang="el" sz="1400">
                <a:solidFill>
                  <a:srgbClr val="000000"/>
                </a:solidFill>
                <a:latin typeface="Arial"/>
                <a:ea typeface="Arial"/>
                <a:cs typeface="Arial"/>
                <a:sym typeface="Arial"/>
              </a:rPr>
              <a:t>Ενθάρρυνση των παρατηρητών να παρέμβουν.</a:t>
            </a:r>
            <a:endParaRPr b="1" sz="1400">
              <a:solidFill>
                <a:srgbClr val="000000"/>
              </a:solidFill>
              <a:latin typeface="Arial"/>
              <a:ea typeface="Arial"/>
              <a:cs typeface="Arial"/>
              <a:sym typeface="Arial"/>
            </a:endParaRPr>
          </a:p>
          <a:p>
            <a:pPr indent="0" lvl="0" marL="0" rtl="0" algn="l">
              <a:spcBef>
                <a:spcPts val="1200"/>
              </a:spcBef>
              <a:spcAft>
                <a:spcPts val="0"/>
              </a:spcAft>
              <a:buNone/>
            </a:pPr>
            <a:r>
              <a:rPr b="1" lang="el" sz="1400">
                <a:solidFill>
                  <a:srgbClr val="000000"/>
                </a:solidFill>
                <a:latin typeface="Arial"/>
                <a:ea typeface="Arial"/>
                <a:cs typeface="Arial"/>
                <a:sym typeface="Arial"/>
              </a:rPr>
              <a:t>Ανάπτυξη ανθεκτικότητας.</a:t>
            </a:r>
            <a:endParaRPr b="1" sz="1400">
              <a:solidFill>
                <a:srgbClr val="000000"/>
              </a:solidFill>
              <a:latin typeface="Arial"/>
              <a:ea typeface="Arial"/>
              <a:cs typeface="Arial"/>
              <a:sym typeface="Arial"/>
            </a:endParaRPr>
          </a:p>
          <a:p>
            <a:pPr indent="0" lvl="0" marL="0" rtl="0" algn="l">
              <a:spcBef>
                <a:spcPts val="1200"/>
              </a:spcBef>
              <a:spcAft>
                <a:spcPts val="1200"/>
              </a:spcAft>
              <a:buNone/>
            </a:pPr>
            <a:r>
              <a:t/>
            </a:r>
            <a:endParaRPr sz="1600"/>
          </a:p>
        </p:txBody>
      </p:sp>
      <p:pic>
        <p:nvPicPr>
          <p:cNvPr id="276" name="Google Shape;276;p32"/>
          <p:cNvPicPr preferRelativeResize="0"/>
          <p:nvPr/>
        </p:nvPicPr>
        <p:blipFill>
          <a:blip r:embed="rId3">
            <a:alphaModFix/>
          </a:blip>
          <a:stretch>
            <a:fillRect/>
          </a:stretch>
        </p:blipFill>
        <p:spPr>
          <a:xfrm>
            <a:off x="710850" y="1347802"/>
            <a:ext cx="3629025" cy="2899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3"/>
          <p:cNvSpPr txBox="1"/>
          <p:nvPr>
            <p:ph type="title"/>
          </p:nvPr>
        </p:nvSpPr>
        <p:spPr>
          <a:xfrm>
            <a:off x="573125" y="396800"/>
            <a:ext cx="8038500" cy="8964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l" sz="1900">
                <a:solidFill>
                  <a:srgbClr val="000000"/>
                </a:solidFill>
                <a:latin typeface="Arial"/>
                <a:ea typeface="Arial"/>
                <a:cs typeface="Arial"/>
                <a:sym typeface="Arial"/>
              </a:rPr>
              <a:t>Πρόγραμμα Πρόληψης Εκφοβισμού του Olweus</a:t>
            </a:r>
            <a:r>
              <a:rPr lang="el" sz="1900">
                <a:solidFill>
                  <a:srgbClr val="000000"/>
                </a:solidFill>
                <a:latin typeface="Arial"/>
                <a:ea typeface="Arial"/>
                <a:cs typeface="Arial"/>
                <a:sym typeface="Arial"/>
              </a:rPr>
              <a:t> </a:t>
            </a:r>
            <a:endParaRPr sz="1900">
              <a:solidFill>
                <a:srgbClr val="000000"/>
              </a:solidFill>
              <a:latin typeface="Arial"/>
              <a:ea typeface="Arial"/>
              <a:cs typeface="Arial"/>
              <a:sym typeface="Arial"/>
            </a:endParaRPr>
          </a:p>
          <a:p>
            <a:pPr indent="0" lvl="0" marL="0" rtl="0" algn="l">
              <a:lnSpc>
                <a:spcPct val="115000"/>
              </a:lnSpc>
              <a:spcBef>
                <a:spcPts val="1200"/>
              </a:spcBef>
              <a:spcAft>
                <a:spcPts val="1200"/>
              </a:spcAft>
              <a:buNone/>
            </a:pPr>
            <a:r>
              <a:rPr lang="el" sz="1900">
                <a:solidFill>
                  <a:srgbClr val="000000"/>
                </a:solidFill>
                <a:latin typeface="Arial"/>
                <a:ea typeface="Arial"/>
                <a:cs typeface="Arial"/>
                <a:sym typeface="Arial"/>
              </a:rPr>
              <a:t>αναπτύχθηκε από τον Σουηδονορβηγό ψυχολόγο, Dan Olweus</a:t>
            </a:r>
            <a:endParaRPr sz="3800"/>
          </a:p>
        </p:txBody>
      </p:sp>
      <p:sp>
        <p:nvSpPr>
          <p:cNvPr id="282" name="Google Shape;282;p33"/>
          <p:cNvSpPr txBox="1"/>
          <p:nvPr>
            <p:ph idx="1" type="body"/>
          </p:nvPr>
        </p:nvSpPr>
        <p:spPr>
          <a:xfrm>
            <a:off x="382100" y="1528325"/>
            <a:ext cx="7920900" cy="2924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l" sz="1700">
                <a:solidFill>
                  <a:srgbClr val="000000"/>
                </a:solidFill>
                <a:latin typeface="Arial"/>
                <a:ea typeface="Arial"/>
                <a:cs typeface="Arial"/>
                <a:sym typeface="Arial"/>
              </a:rPr>
              <a:t>ΣΧΟΛΕΙΟ</a:t>
            </a:r>
            <a:endParaRPr b="1" sz="1700">
              <a:solidFill>
                <a:srgbClr val="000000"/>
              </a:solidFill>
              <a:latin typeface="Arial"/>
              <a:ea typeface="Arial"/>
              <a:cs typeface="Arial"/>
              <a:sym typeface="Arial"/>
            </a:endParaRPr>
          </a:p>
          <a:p>
            <a:pPr indent="-336550" lvl="0" marL="457200" rtl="0" algn="l">
              <a:spcBef>
                <a:spcPts val="1200"/>
              </a:spcBef>
              <a:spcAft>
                <a:spcPts val="0"/>
              </a:spcAft>
              <a:buClr>
                <a:srgbClr val="000000"/>
              </a:buClr>
              <a:buSzPts val="1700"/>
              <a:buFont typeface="Arial"/>
              <a:buAutoNum type="arabicPeriod"/>
            </a:pPr>
            <a:r>
              <a:rPr lang="el" sz="1700">
                <a:solidFill>
                  <a:srgbClr val="000000"/>
                </a:solidFill>
                <a:latin typeface="Arial"/>
                <a:ea typeface="Arial"/>
                <a:cs typeface="Arial"/>
                <a:sym typeface="Arial"/>
              </a:rPr>
              <a:t>αναγνώριση του προβλήματος (έρευνα για να ερωτηθούν οι μαθητές σχετικά με τις εμπειρίες τους)·</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AutoNum type="arabicPeriod"/>
            </a:pPr>
            <a:r>
              <a:rPr lang="el" sz="1700">
                <a:solidFill>
                  <a:srgbClr val="000000"/>
                </a:solidFill>
                <a:latin typeface="Arial"/>
                <a:ea typeface="Arial"/>
                <a:cs typeface="Arial"/>
                <a:sym typeface="Arial"/>
              </a:rPr>
              <a:t>καθορισμός πολύ σαφών προσδοκιών για αποδεκτή συμπεριφορά – και οι συνέπειες·</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AutoNum type="arabicPeriod"/>
            </a:pPr>
            <a:r>
              <a:rPr lang="el" sz="1700">
                <a:solidFill>
                  <a:srgbClr val="000000"/>
                </a:solidFill>
                <a:latin typeface="Arial"/>
                <a:ea typeface="Arial"/>
                <a:cs typeface="Arial"/>
                <a:sym typeface="Arial"/>
              </a:rPr>
              <a:t>οι ενήλικες πρέπει να λειτουργούν ως θετικά πρότυπα που ενισχύουν τις καλές συμπεριφορές·</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AutoNum type="arabicPeriod"/>
            </a:pPr>
            <a:r>
              <a:rPr lang="el" sz="1700">
                <a:solidFill>
                  <a:srgbClr val="000000"/>
                </a:solidFill>
                <a:latin typeface="Arial"/>
                <a:ea typeface="Arial"/>
                <a:cs typeface="Arial"/>
                <a:sym typeface="Arial"/>
              </a:rPr>
              <a:t>μάθετε να αναγνωρίζετε τις τοποθεσίες μέσα στο σχολείο όπου είναι πιο πιθανό να συμβεί εκφοβισμός και να τις επιτηρείτε τακτικά.</a:t>
            </a:r>
            <a:endParaRPr sz="1700">
              <a:solidFill>
                <a:srgbClr val="000000"/>
              </a:solidFill>
              <a:latin typeface="Arial"/>
              <a:ea typeface="Arial"/>
              <a:cs typeface="Arial"/>
              <a:sym typeface="Arial"/>
            </a:endParaRPr>
          </a:p>
          <a:p>
            <a:pPr indent="0" lvl="0" marL="0" rtl="0" algn="l">
              <a:spcBef>
                <a:spcPts val="1200"/>
              </a:spcBef>
              <a:spcAft>
                <a:spcPts val="1200"/>
              </a:spcAft>
              <a:buNone/>
            </a:pPr>
            <a:r>
              <a:t/>
            </a: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4"/>
          <p:cNvSpPr txBox="1"/>
          <p:nvPr>
            <p:ph idx="1" type="body"/>
          </p:nvPr>
        </p:nvSpPr>
        <p:spPr>
          <a:xfrm>
            <a:off x="646600" y="940525"/>
            <a:ext cx="7641900" cy="32625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l" sz="1800">
                <a:solidFill>
                  <a:srgbClr val="000000"/>
                </a:solidFill>
                <a:latin typeface="Arial"/>
                <a:ea typeface="Arial"/>
                <a:cs typeface="Arial"/>
                <a:sym typeface="Arial"/>
              </a:rPr>
              <a:t>ΤΑΞΗ</a:t>
            </a:r>
            <a:endParaRPr b="1" sz="1800">
              <a:solidFill>
                <a:srgbClr val="000000"/>
              </a:solidFill>
              <a:latin typeface="Arial"/>
              <a:ea typeface="Arial"/>
              <a:cs typeface="Arial"/>
              <a:sym typeface="Arial"/>
            </a:endParaRPr>
          </a:p>
          <a:p>
            <a:pPr indent="-342900" lvl="0" marL="457200" rtl="0" algn="l">
              <a:spcBef>
                <a:spcPts val="1200"/>
              </a:spcBef>
              <a:spcAft>
                <a:spcPts val="0"/>
              </a:spcAft>
              <a:buClr>
                <a:srgbClr val="000000"/>
              </a:buClr>
              <a:buSzPts val="1800"/>
              <a:buFont typeface="Arial"/>
              <a:buAutoNum type="arabicPeriod"/>
            </a:pPr>
            <a:r>
              <a:rPr lang="el" sz="1800">
                <a:solidFill>
                  <a:srgbClr val="000000"/>
                </a:solidFill>
                <a:latin typeface="Arial"/>
                <a:ea typeface="Arial"/>
                <a:cs typeface="Arial"/>
                <a:sym typeface="Arial"/>
              </a:rPr>
              <a:t>Τα ίδια τα παιδιά πραγματοποιούν συναντήσεις για να συζητήσουν τη φύση του εκφοβισμού, διασφαλίζοντας ότι το μήνυμα κατά του εκφοβισμού είναι ενσωματωμένο στην κουλτούρα του σχολείου.</a:t>
            </a:r>
            <a:endParaRPr sz="1800">
              <a:solidFill>
                <a:srgbClr val="000000"/>
              </a:solidFill>
              <a:latin typeface="Arial"/>
              <a:ea typeface="Arial"/>
              <a:cs typeface="Arial"/>
              <a:sym typeface="Arial"/>
            </a:endParaRPr>
          </a:p>
          <a:p>
            <a:pPr indent="0" lvl="0" marL="0" rtl="0" algn="l">
              <a:spcBef>
                <a:spcPts val="1200"/>
              </a:spcBef>
              <a:spcAft>
                <a:spcPts val="0"/>
              </a:spcAft>
              <a:buNone/>
            </a:pPr>
            <a:r>
              <a:rPr b="1" lang="el" sz="1800">
                <a:solidFill>
                  <a:srgbClr val="000000"/>
                </a:solidFill>
                <a:latin typeface="Arial"/>
                <a:ea typeface="Arial"/>
                <a:cs typeface="Arial"/>
                <a:sym typeface="Arial"/>
              </a:rPr>
              <a:t>ΟΙΚΟΓΕΝΕΙΑ</a:t>
            </a:r>
            <a:endParaRPr b="1" sz="1800">
              <a:solidFill>
                <a:srgbClr val="000000"/>
              </a:solidFill>
              <a:latin typeface="Arial"/>
              <a:ea typeface="Arial"/>
              <a:cs typeface="Arial"/>
              <a:sym typeface="Arial"/>
            </a:endParaRPr>
          </a:p>
          <a:p>
            <a:pPr indent="-342900" lvl="0" marL="457200" rtl="0" algn="l">
              <a:spcBef>
                <a:spcPts val="1200"/>
              </a:spcBef>
              <a:spcAft>
                <a:spcPts val="0"/>
              </a:spcAft>
              <a:buClr>
                <a:srgbClr val="000000"/>
              </a:buClr>
              <a:buSzPts val="1800"/>
              <a:buFont typeface="Arial"/>
              <a:buAutoNum type="arabicPeriod"/>
            </a:pPr>
            <a:r>
              <a:rPr lang="el" sz="1800">
                <a:solidFill>
                  <a:srgbClr val="000000"/>
                </a:solidFill>
                <a:latin typeface="Arial"/>
                <a:ea typeface="Arial"/>
                <a:cs typeface="Arial"/>
                <a:sym typeface="Arial"/>
              </a:rPr>
              <a:t>Να είστε προδραστικοί στη συζήτηση του θέματος, μην περιμένετε να προκύψει από μόνο του.</a:t>
            </a:r>
            <a:endParaRPr sz="1800">
              <a:solidFill>
                <a:srgbClr val="000000"/>
              </a:solidFill>
              <a:latin typeface="Arial"/>
              <a:ea typeface="Arial"/>
              <a:cs typeface="Arial"/>
              <a:sym typeface="Arial"/>
            </a:endParaRPr>
          </a:p>
          <a:p>
            <a:pPr indent="0" lvl="0" marL="0" rtl="0" algn="l">
              <a:spcBef>
                <a:spcPts val="1200"/>
              </a:spcBef>
              <a:spcAft>
                <a:spcPts val="1200"/>
              </a:spcAft>
              <a:buNone/>
            </a:pPr>
            <a:r>
              <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5"/>
          <p:cNvSpPr txBox="1"/>
          <p:nvPr>
            <p:ph type="title"/>
          </p:nvPr>
        </p:nvSpPr>
        <p:spPr>
          <a:xfrm>
            <a:off x="830700" y="551675"/>
            <a:ext cx="7663500" cy="712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KIVA - Φινλανδικό πρόγραμμα κατά του εκφοβισμού</a:t>
            </a:r>
            <a:endParaRPr/>
          </a:p>
        </p:txBody>
      </p:sp>
      <p:sp>
        <p:nvSpPr>
          <p:cNvPr id="293" name="Google Shape;293;p35"/>
          <p:cNvSpPr txBox="1"/>
          <p:nvPr>
            <p:ph idx="1" type="body"/>
          </p:nvPr>
        </p:nvSpPr>
        <p:spPr>
          <a:xfrm>
            <a:off x="602525" y="1263875"/>
            <a:ext cx="8244300" cy="3512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l" sz="1800">
                <a:solidFill>
                  <a:srgbClr val="000000"/>
                </a:solidFill>
                <a:latin typeface="Arial"/>
                <a:ea typeface="Arial"/>
                <a:cs typeface="Arial"/>
                <a:sym typeface="Arial"/>
              </a:rPr>
              <a:t>Πρόληψη, παρέμβαση και παρακολούθηση</a:t>
            </a:r>
            <a:r>
              <a:rPr lang="el"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rtl="0" algn="l">
              <a:spcBef>
                <a:spcPts val="1200"/>
              </a:spcBef>
              <a:spcAft>
                <a:spcPts val="0"/>
              </a:spcAft>
              <a:buNone/>
            </a:pPr>
            <a:r>
              <a:rPr lang="el" sz="1800">
                <a:solidFill>
                  <a:srgbClr val="000000"/>
                </a:solidFill>
                <a:latin typeface="Arial"/>
                <a:ea typeface="Arial"/>
                <a:cs typeface="Arial"/>
                <a:sym typeface="Arial"/>
              </a:rPr>
              <a:t>Η πρόληψη του εκφοβισμού σημαίνει προώθηση ενός </a:t>
            </a:r>
            <a:r>
              <a:rPr b="1" lang="el" sz="1800">
                <a:solidFill>
                  <a:srgbClr val="000000"/>
                </a:solidFill>
                <a:latin typeface="Arial"/>
                <a:ea typeface="Arial"/>
                <a:cs typeface="Arial"/>
                <a:sym typeface="Arial"/>
              </a:rPr>
              <a:t>υγιούς σχολικού κλίματος.</a:t>
            </a:r>
            <a:r>
              <a:rPr lang="el"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rtl="0" algn="l">
              <a:spcBef>
                <a:spcPts val="1200"/>
              </a:spcBef>
              <a:spcAft>
                <a:spcPts val="0"/>
              </a:spcAft>
              <a:buNone/>
            </a:pPr>
            <a:r>
              <a:rPr lang="el" sz="1800">
                <a:solidFill>
                  <a:srgbClr val="000000"/>
                </a:solidFill>
                <a:latin typeface="Arial"/>
                <a:ea typeface="Arial"/>
                <a:cs typeface="Arial"/>
                <a:sym typeface="Arial"/>
              </a:rPr>
              <a:t>Σε ένα σχολείο με θετικό κλίμα, υπάρχει το </a:t>
            </a:r>
            <a:r>
              <a:rPr b="1" lang="el" sz="1800">
                <a:solidFill>
                  <a:srgbClr val="000000"/>
                </a:solidFill>
                <a:latin typeface="Arial"/>
                <a:ea typeface="Arial"/>
                <a:cs typeface="Arial"/>
                <a:sym typeface="Arial"/>
              </a:rPr>
              <a:t>κοινό αίσθημα του ανήκειν </a:t>
            </a:r>
            <a:r>
              <a:rPr lang="el" sz="1800">
                <a:solidFill>
                  <a:srgbClr val="000000"/>
                </a:solidFill>
                <a:latin typeface="Arial"/>
                <a:ea typeface="Arial"/>
                <a:cs typeface="Arial"/>
                <a:sym typeface="Arial"/>
              </a:rPr>
              <a:t>σε μια  κοινότητα. </a:t>
            </a:r>
            <a:endParaRPr sz="1800">
              <a:solidFill>
                <a:srgbClr val="000000"/>
              </a:solidFill>
              <a:latin typeface="Arial"/>
              <a:ea typeface="Arial"/>
              <a:cs typeface="Arial"/>
              <a:sym typeface="Arial"/>
            </a:endParaRPr>
          </a:p>
          <a:p>
            <a:pPr indent="0" lvl="0" marL="0" rtl="0" algn="l">
              <a:spcBef>
                <a:spcPts val="1200"/>
              </a:spcBef>
              <a:spcAft>
                <a:spcPts val="0"/>
              </a:spcAft>
              <a:buNone/>
            </a:pPr>
            <a:r>
              <a:rPr lang="el" sz="1800">
                <a:solidFill>
                  <a:srgbClr val="000000"/>
                </a:solidFill>
                <a:latin typeface="Arial"/>
                <a:ea typeface="Arial"/>
                <a:cs typeface="Arial"/>
                <a:sym typeface="Arial"/>
              </a:rPr>
              <a:t>Το σχολικό περιβάλλον </a:t>
            </a:r>
            <a:r>
              <a:rPr b="1" lang="el" sz="1800">
                <a:solidFill>
                  <a:srgbClr val="000000"/>
                </a:solidFill>
                <a:latin typeface="Arial"/>
                <a:ea typeface="Arial"/>
                <a:cs typeface="Arial"/>
                <a:sym typeface="Arial"/>
              </a:rPr>
              <a:t>παρέχει ασφάλεια</a:t>
            </a:r>
            <a:r>
              <a:rPr lang="el" sz="1800">
                <a:solidFill>
                  <a:srgbClr val="000000"/>
                </a:solidFill>
                <a:latin typeface="Arial"/>
                <a:ea typeface="Arial"/>
                <a:cs typeface="Arial"/>
                <a:sym typeface="Arial"/>
              </a:rPr>
              <a:t> σε όλα τα άτομα που είναι μέρος του. </a:t>
            </a:r>
            <a:endParaRPr sz="1800">
              <a:solidFill>
                <a:srgbClr val="000000"/>
              </a:solidFill>
              <a:latin typeface="Arial"/>
              <a:ea typeface="Arial"/>
              <a:cs typeface="Arial"/>
              <a:sym typeface="Arial"/>
            </a:endParaRPr>
          </a:p>
          <a:p>
            <a:pPr indent="0" lvl="0" marL="0" rtl="0" algn="l">
              <a:spcBef>
                <a:spcPts val="1200"/>
              </a:spcBef>
              <a:spcAft>
                <a:spcPts val="1200"/>
              </a:spcAft>
              <a:buNone/>
            </a:pPr>
            <a:r>
              <a:rPr lang="el" sz="1800">
                <a:solidFill>
                  <a:srgbClr val="000000"/>
                </a:solidFill>
                <a:latin typeface="Arial"/>
                <a:ea typeface="Arial"/>
                <a:cs typeface="Arial"/>
                <a:sym typeface="Arial"/>
              </a:rPr>
              <a:t>Όλοι αισθάνονται ότι μπορούν να </a:t>
            </a:r>
            <a:r>
              <a:rPr b="1" lang="el" sz="1800">
                <a:solidFill>
                  <a:srgbClr val="000000"/>
                </a:solidFill>
                <a:latin typeface="Arial"/>
                <a:ea typeface="Arial"/>
                <a:cs typeface="Arial"/>
                <a:sym typeface="Arial"/>
              </a:rPr>
              <a:t>βασιστούν</a:t>
            </a:r>
            <a:r>
              <a:rPr lang="el" sz="1800">
                <a:solidFill>
                  <a:srgbClr val="000000"/>
                </a:solidFill>
                <a:latin typeface="Arial"/>
                <a:ea typeface="Arial"/>
                <a:cs typeface="Arial"/>
                <a:sym typeface="Arial"/>
              </a:rPr>
              <a:t> ο ένας στον άλλο για να </a:t>
            </a:r>
            <a:r>
              <a:rPr b="1" lang="el" sz="1800">
                <a:solidFill>
                  <a:srgbClr val="000000"/>
                </a:solidFill>
                <a:latin typeface="Arial"/>
                <a:ea typeface="Arial"/>
                <a:cs typeface="Arial"/>
                <a:sym typeface="Arial"/>
              </a:rPr>
              <a:t>συνεργαστούν,</a:t>
            </a:r>
            <a:r>
              <a:rPr lang="el" sz="1800">
                <a:solidFill>
                  <a:srgbClr val="000000"/>
                </a:solidFill>
                <a:latin typeface="Arial"/>
                <a:ea typeface="Arial"/>
                <a:cs typeface="Arial"/>
                <a:sym typeface="Arial"/>
              </a:rPr>
              <a:t> να </a:t>
            </a:r>
            <a:r>
              <a:rPr b="1" lang="el" sz="1800">
                <a:solidFill>
                  <a:srgbClr val="000000"/>
                </a:solidFill>
                <a:latin typeface="Arial"/>
                <a:ea typeface="Arial"/>
                <a:cs typeface="Arial"/>
                <a:sym typeface="Arial"/>
              </a:rPr>
              <a:t>λύσουν προβλήματα</a:t>
            </a:r>
            <a:r>
              <a:rPr lang="el" sz="1800">
                <a:solidFill>
                  <a:srgbClr val="000000"/>
                </a:solidFill>
                <a:latin typeface="Arial"/>
                <a:ea typeface="Arial"/>
                <a:cs typeface="Arial"/>
                <a:sym typeface="Arial"/>
              </a:rPr>
              <a:t> και να </a:t>
            </a:r>
            <a:r>
              <a:rPr b="1" lang="el" sz="1800">
                <a:solidFill>
                  <a:srgbClr val="000000"/>
                </a:solidFill>
                <a:latin typeface="Arial"/>
                <a:ea typeface="Arial"/>
                <a:cs typeface="Arial"/>
                <a:sym typeface="Arial"/>
              </a:rPr>
              <a:t>μεγαλώσουν</a:t>
            </a:r>
            <a:r>
              <a:rPr lang="el" sz="1800">
                <a:solidFill>
                  <a:srgbClr val="000000"/>
                </a:solidFill>
                <a:latin typeface="Arial"/>
                <a:ea typeface="Arial"/>
                <a:cs typeface="Arial"/>
                <a:sym typeface="Arial"/>
              </a:rPr>
              <a:t> μαζί.</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6"/>
          <p:cNvSpPr txBox="1"/>
          <p:nvPr>
            <p:ph idx="1" type="body"/>
          </p:nvPr>
        </p:nvSpPr>
        <p:spPr>
          <a:xfrm>
            <a:off x="308600" y="1543050"/>
            <a:ext cx="3909000" cy="141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2200"/>
              <a:t>Ενθάρρυνση της έκφρασης (telling the problem)</a:t>
            </a:r>
            <a:endParaRPr b="1" sz="2200"/>
          </a:p>
          <a:p>
            <a:pPr indent="0" lvl="0" marL="0" rtl="0" algn="l">
              <a:spcBef>
                <a:spcPts val="1200"/>
              </a:spcBef>
              <a:spcAft>
                <a:spcPts val="1200"/>
              </a:spcAft>
              <a:buNone/>
            </a:pPr>
            <a:r>
              <a:t/>
            </a:r>
            <a:endParaRPr sz="2100"/>
          </a:p>
        </p:txBody>
      </p:sp>
      <p:sp>
        <p:nvSpPr>
          <p:cNvPr id="299" name="Google Shape;299;p36"/>
          <p:cNvSpPr txBox="1"/>
          <p:nvPr>
            <p:ph idx="1" type="body"/>
          </p:nvPr>
        </p:nvSpPr>
        <p:spPr>
          <a:xfrm>
            <a:off x="5525600" y="1543050"/>
            <a:ext cx="3526800" cy="1895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l" sz="2200"/>
              <a:t>Εκπαίδευση στην καλή διαδικτυακή εθιμοτυπία (netiquette)</a:t>
            </a:r>
            <a:endParaRPr b="1" sz="2200"/>
          </a:p>
        </p:txBody>
      </p:sp>
      <p:sp>
        <p:nvSpPr>
          <p:cNvPr id="300" name="Google Shape;300;p36"/>
          <p:cNvSpPr/>
          <p:nvPr/>
        </p:nvSpPr>
        <p:spPr>
          <a:xfrm>
            <a:off x="4217675" y="1910450"/>
            <a:ext cx="940500" cy="455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1F1F1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This Safer Internet Day, TikTok Superstars Charli and Dixie D'Amelio open up about their experience of being bullied and share tips on how to make the internet a better place. &#10;&#10;Whether in person or online, bullying is among young people’s top concerns – and they’re taking action to stop it. We have brought together UNICEF specialists, international cyberbullying and child protection experts, and teamed up with Facebook, Instagram and Twitter to answer young people’s top 10 questions about online bullying. We all have a part to play to #ENDviolence online. A better internet starts with you. Learn more: https://uni.cf/safe-online-youtube&#10;&#10;Director &amp; Producer: Priyanka Pruthi&#10;DP &amp; Editor: Mike Simo&#10;Camera: Sam Henriques&#10;AV Support: Jane Whitehead&#10;&#10;Subscribe to UNICEF here: http://bit.ly/1ltTE3m &#10; &#10;The official UNICEF YouTube channel is your primary destination for the latest news updates from the frontline, documentaries, celebrity appeals, and more about our work to realize the rights of every child. &#10; &#10;Click here to see all of our latest trending videos: http://smarturl.it/TrendingAtUNICEF &#10; &#10;For more about UNICEF's work, visit: http://www.unicef.org &#10; &#10;Follow UNICEF here: &#10;UNICEF Connect blog: http://blogs.unicef.org &#10;Facebook: https://www.facebook.com/unicef &#10;Twitter: https://twitter.com/unicef &#10;Instagram: http://instagram.com/UNICEF &#10;Tumblr: http://unicef.tumblr.com &#10;Pinterest: http://www.pinterest.com/unicef &#10;Medium: https://medium.com/@UNICEF" id="305" name="Google Shape;305;p37" title="TikTok stars Charli and Dixie D'Amelio on being bullied online | UNICEF">
            <a:hlinkClick r:id="rId3"/>
          </p:cNvPr>
          <p:cNvPicPr preferRelativeResize="0"/>
          <p:nvPr/>
        </p:nvPicPr>
        <p:blipFill>
          <a:blip r:embed="rId4">
            <a:alphaModFix/>
          </a:blip>
          <a:stretch>
            <a:fillRect/>
          </a:stretch>
        </p:blipFill>
        <p:spPr>
          <a:xfrm>
            <a:off x="771525" y="620250"/>
            <a:ext cx="7503450" cy="3781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8"/>
          <p:cNvSpPr txBox="1"/>
          <p:nvPr>
            <p:ph type="title"/>
          </p:nvPr>
        </p:nvSpPr>
        <p:spPr>
          <a:xfrm>
            <a:off x="1447200" y="272475"/>
            <a:ext cx="7248900" cy="66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Κυβερνοεκφοβισμός και Νόμος</a:t>
            </a:r>
            <a:endParaRPr/>
          </a:p>
        </p:txBody>
      </p:sp>
      <p:sp>
        <p:nvSpPr>
          <p:cNvPr id="311" name="Google Shape;311;p38"/>
          <p:cNvSpPr txBox="1"/>
          <p:nvPr>
            <p:ph idx="1" type="body"/>
          </p:nvPr>
        </p:nvSpPr>
        <p:spPr>
          <a:xfrm>
            <a:off x="308600" y="1116925"/>
            <a:ext cx="5217000" cy="370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l" sz="2000"/>
              <a:t>Καθώς ο ηλεκτρονικός εκφοβισμός έχει γίνει πιο διαδεδομένος με τη χρήση της τεχνολογίας, πολλές πολιτείες τώρα συμπεριλαμβάνουν τον ηλεκτρονικό εκφοβισμό ή αναφέρουν παραβάσεις ηλεκτρονικού εκφοβισμού σε αυτούς τους νόμους. </a:t>
            </a:r>
            <a:endParaRPr sz="2000"/>
          </a:p>
          <a:p>
            <a:pPr indent="0" lvl="0" marL="0" rtl="0" algn="l">
              <a:spcBef>
                <a:spcPts val="1200"/>
              </a:spcBef>
              <a:spcAft>
                <a:spcPts val="1200"/>
              </a:spcAft>
              <a:buNone/>
            </a:pPr>
            <a:r>
              <a:rPr lang="el" sz="2000"/>
              <a:t>Τα σχολεία μπορεί να αναλάβουν δράση είτε ως απαιτείται από το νόμο, είτε με τοπικές ή σχολικές πολιτικές που τους επιτρέπουν να πειθαρχούν ή να αναλαμβάνουν άλλες ενέργειες.</a:t>
            </a:r>
            <a:endParaRPr sz="2000"/>
          </a:p>
        </p:txBody>
      </p:sp>
      <p:pic>
        <p:nvPicPr>
          <p:cNvPr id="312" name="Google Shape;312;p38"/>
          <p:cNvPicPr preferRelativeResize="0"/>
          <p:nvPr/>
        </p:nvPicPr>
        <p:blipFill>
          <a:blip r:embed="rId3">
            <a:alphaModFix/>
          </a:blip>
          <a:stretch>
            <a:fillRect/>
          </a:stretch>
        </p:blipFill>
        <p:spPr>
          <a:xfrm>
            <a:off x="5692700" y="1869500"/>
            <a:ext cx="3139425" cy="2198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9"/>
          <p:cNvSpPr txBox="1"/>
          <p:nvPr>
            <p:ph type="title"/>
          </p:nvPr>
        </p:nvSpPr>
        <p:spPr>
          <a:xfrm>
            <a:off x="819150" y="514350"/>
            <a:ext cx="6352500" cy="67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2200">
                <a:solidFill>
                  <a:srgbClr val="980000"/>
                </a:solidFill>
                <a:latin typeface="Arial"/>
                <a:ea typeface="Arial"/>
                <a:cs typeface="Arial"/>
                <a:sym typeface="Arial"/>
              </a:rPr>
              <a:t>ΠΩΣ ΝΑ ΑΝΤΙΔΡΑΣΕΤΕ ΣΤΟΝ ΕΚΦΟΒΙΣΜΟ</a:t>
            </a:r>
            <a:r>
              <a:rPr lang="el" sz="2200">
                <a:solidFill>
                  <a:srgbClr val="980000"/>
                </a:solidFill>
                <a:latin typeface="Arial"/>
                <a:ea typeface="Arial"/>
                <a:cs typeface="Arial"/>
                <a:sym typeface="Arial"/>
              </a:rPr>
              <a:t> </a:t>
            </a:r>
            <a:r>
              <a:rPr b="1" lang="el" sz="2200">
                <a:solidFill>
                  <a:schemeClr val="dk2"/>
                </a:solidFill>
                <a:latin typeface="Arial"/>
                <a:ea typeface="Arial"/>
                <a:cs typeface="Arial"/>
                <a:sym typeface="Arial"/>
              </a:rPr>
              <a:t>ΓΙΑ ΕΚΠΑΙΔΕΥΤΙΚΟΥΣ</a:t>
            </a:r>
            <a:endParaRPr sz="4100">
              <a:solidFill>
                <a:schemeClr val="dk2"/>
              </a:solidFill>
            </a:endParaRPr>
          </a:p>
        </p:txBody>
      </p:sp>
      <p:sp>
        <p:nvSpPr>
          <p:cNvPr id="318" name="Google Shape;318;p39"/>
          <p:cNvSpPr txBox="1"/>
          <p:nvPr>
            <p:ph idx="1" type="body"/>
          </p:nvPr>
        </p:nvSpPr>
        <p:spPr>
          <a:xfrm>
            <a:off x="830700" y="1381400"/>
            <a:ext cx="7354800" cy="305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1900">
                <a:solidFill>
                  <a:srgbClr val="000000"/>
                </a:solidFill>
                <a:latin typeface="Arial"/>
                <a:ea typeface="Arial"/>
                <a:cs typeface="Arial"/>
                <a:sym typeface="Arial"/>
              </a:rPr>
              <a:t>ΠΡΕΠΕΙ ΝΑ ΠΑΡΕΜΒΕΤΕ αμέσως. Είναι εντάξει να ζητήσετε βοήθεια από έναν άλλο ενήλικα.</a:t>
            </a:r>
            <a:endParaRPr b="1" sz="1900">
              <a:solidFill>
                <a:srgbClr val="000000"/>
              </a:solidFill>
              <a:latin typeface="Arial"/>
              <a:ea typeface="Arial"/>
              <a:cs typeface="Arial"/>
              <a:sym typeface="Arial"/>
            </a:endParaRPr>
          </a:p>
          <a:p>
            <a:pPr indent="0" lvl="0" marL="0" rtl="0" algn="l">
              <a:spcBef>
                <a:spcPts val="1200"/>
              </a:spcBef>
              <a:spcAft>
                <a:spcPts val="0"/>
              </a:spcAft>
              <a:buNone/>
            </a:pPr>
            <a:r>
              <a:rPr b="1" lang="el" sz="1900">
                <a:solidFill>
                  <a:srgbClr val="000000"/>
                </a:solidFill>
                <a:latin typeface="Arial"/>
                <a:ea typeface="Arial"/>
                <a:cs typeface="Arial"/>
                <a:sym typeface="Arial"/>
              </a:rPr>
              <a:t>ΧΩΡΙΣΤΕ τα παιδιά που εμπλέκονται και βεβαιωθείτε ότι όλοι είναι ασφαλείς.</a:t>
            </a:r>
            <a:endParaRPr b="1" sz="1900">
              <a:solidFill>
                <a:srgbClr val="000000"/>
              </a:solidFill>
              <a:latin typeface="Arial"/>
              <a:ea typeface="Arial"/>
              <a:cs typeface="Arial"/>
              <a:sym typeface="Arial"/>
            </a:endParaRPr>
          </a:p>
          <a:p>
            <a:pPr indent="0" lvl="0" marL="0" rtl="0" algn="l">
              <a:spcBef>
                <a:spcPts val="1200"/>
              </a:spcBef>
              <a:spcAft>
                <a:spcPts val="0"/>
              </a:spcAft>
              <a:buNone/>
            </a:pPr>
            <a:r>
              <a:rPr b="1" lang="el" sz="1900">
                <a:solidFill>
                  <a:srgbClr val="000000"/>
                </a:solidFill>
                <a:latin typeface="Arial"/>
                <a:ea typeface="Arial"/>
                <a:cs typeface="Arial"/>
                <a:sym typeface="Arial"/>
              </a:rPr>
              <a:t>ΑΝΤΙΜΕΤΩΠΙΣΤΕ τυχόν άμεσες ιατρικές ή ψυχικές ανάγκες.</a:t>
            </a:r>
            <a:endParaRPr b="1" sz="1900">
              <a:solidFill>
                <a:srgbClr val="000000"/>
              </a:solidFill>
              <a:latin typeface="Arial"/>
              <a:ea typeface="Arial"/>
              <a:cs typeface="Arial"/>
              <a:sym typeface="Arial"/>
            </a:endParaRPr>
          </a:p>
          <a:p>
            <a:pPr indent="0" lvl="0" marL="0" rtl="0" algn="l">
              <a:spcBef>
                <a:spcPts val="1200"/>
              </a:spcBef>
              <a:spcAft>
                <a:spcPts val="0"/>
              </a:spcAft>
              <a:buNone/>
            </a:pPr>
            <a:r>
              <a:rPr b="1" lang="el" sz="1900">
                <a:solidFill>
                  <a:srgbClr val="000000"/>
                </a:solidFill>
                <a:latin typeface="Arial"/>
                <a:ea typeface="Arial"/>
                <a:cs typeface="Arial"/>
                <a:sym typeface="Arial"/>
              </a:rPr>
              <a:t>ΜΕΙΝΕΤΕ ήρεμοι και δώστε το παράδειγμα της καλής συμπεριφοράς όταν παρεμβαίνετε.</a:t>
            </a:r>
            <a:endParaRPr b="1" sz="1900">
              <a:solidFill>
                <a:srgbClr val="000000"/>
              </a:solidFill>
              <a:latin typeface="Arial"/>
              <a:ea typeface="Arial"/>
              <a:cs typeface="Arial"/>
              <a:sym typeface="Arial"/>
            </a:endParaRPr>
          </a:p>
          <a:p>
            <a:pPr indent="0" lvl="0" marL="0" rtl="0" algn="l">
              <a:spcBef>
                <a:spcPts val="1200"/>
              </a:spcBef>
              <a:spcAft>
                <a:spcPts val="1200"/>
              </a:spcAft>
              <a:buNone/>
            </a:pPr>
            <a:r>
              <a:t/>
            </a:r>
            <a:endParaRPr sz="21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0"/>
          <p:cNvSpPr txBox="1"/>
          <p:nvPr>
            <p:ph type="title"/>
          </p:nvPr>
        </p:nvSpPr>
        <p:spPr>
          <a:xfrm>
            <a:off x="852000" y="264525"/>
            <a:ext cx="7440000" cy="72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2000">
                <a:solidFill>
                  <a:srgbClr val="980000"/>
                </a:solidFill>
                <a:latin typeface="Arial"/>
                <a:ea typeface="Arial"/>
                <a:cs typeface="Arial"/>
                <a:sym typeface="Arial"/>
              </a:rPr>
              <a:t>ΠΩΣ ΝΑ ΑΝΤΙΜΕΤΩΠΙΣΕΤΕ ΚΑΤΑΣΤΑΣΕΙΣ ΕΚΦΟΒΙΣΜΟΥ</a:t>
            </a:r>
            <a:r>
              <a:rPr lang="el" sz="2000">
                <a:solidFill>
                  <a:srgbClr val="000000"/>
                </a:solidFill>
                <a:latin typeface="Arial"/>
                <a:ea typeface="Arial"/>
                <a:cs typeface="Arial"/>
                <a:sym typeface="Arial"/>
              </a:rPr>
              <a:t> </a:t>
            </a:r>
            <a:r>
              <a:rPr b="1" lang="el" sz="2000">
                <a:solidFill>
                  <a:srgbClr val="434343"/>
                </a:solidFill>
                <a:latin typeface="Arial"/>
                <a:ea typeface="Arial"/>
                <a:cs typeface="Arial"/>
                <a:sym typeface="Arial"/>
              </a:rPr>
              <a:t>ΓΙΑ ΜΑΘΗΤΕΣ</a:t>
            </a:r>
            <a:endParaRPr sz="3900">
              <a:solidFill>
                <a:srgbClr val="434343"/>
              </a:solidFill>
            </a:endParaRPr>
          </a:p>
        </p:txBody>
      </p:sp>
      <p:sp>
        <p:nvSpPr>
          <p:cNvPr id="324" name="Google Shape;324;p40"/>
          <p:cNvSpPr txBox="1"/>
          <p:nvPr>
            <p:ph idx="1" type="body"/>
          </p:nvPr>
        </p:nvSpPr>
        <p:spPr>
          <a:xfrm>
            <a:off x="383700" y="984525"/>
            <a:ext cx="8551200" cy="38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1400">
                <a:solidFill>
                  <a:srgbClr val="000000"/>
                </a:solidFill>
                <a:latin typeface="Arial"/>
                <a:ea typeface="Arial"/>
                <a:cs typeface="Arial"/>
                <a:sym typeface="Arial"/>
              </a:rPr>
              <a:t>Μείνετε ήρεμοι</a:t>
            </a:r>
            <a:r>
              <a:rPr lang="el" sz="1400">
                <a:solidFill>
                  <a:srgbClr val="000000"/>
                </a:solidFill>
                <a:latin typeface="Arial"/>
                <a:ea typeface="Arial"/>
                <a:cs typeface="Arial"/>
                <a:sym typeface="Arial"/>
              </a:rPr>
              <a:t> - Πάρτε βαθιές αναπνοές.</a:t>
            </a:r>
            <a:endParaRPr sz="1400">
              <a:solidFill>
                <a:srgbClr val="000000"/>
              </a:solidFill>
              <a:latin typeface="Arial"/>
              <a:ea typeface="Arial"/>
              <a:cs typeface="Arial"/>
              <a:sym typeface="Arial"/>
            </a:endParaRPr>
          </a:p>
          <a:p>
            <a:pPr indent="0" lvl="0" marL="0" rtl="0" algn="l">
              <a:spcBef>
                <a:spcPts val="1200"/>
              </a:spcBef>
              <a:spcAft>
                <a:spcPts val="0"/>
              </a:spcAft>
              <a:buNone/>
            </a:pPr>
            <a:r>
              <a:rPr b="1" lang="el" sz="1400">
                <a:solidFill>
                  <a:srgbClr val="000000"/>
                </a:solidFill>
                <a:latin typeface="Arial"/>
                <a:ea typeface="Arial"/>
                <a:cs typeface="Arial"/>
                <a:sym typeface="Arial"/>
              </a:rPr>
              <a:t>Αγνοήστε και απομακρυνθείτε</a:t>
            </a:r>
            <a:r>
              <a:rPr lang="el" sz="1400">
                <a:solidFill>
                  <a:srgbClr val="000000"/>
                </a:solidFill>
                <a:latin typeface="Arial"/>
                <a:ea typeface="Arial"/>
                <a:cs typeface="Arial"/>
                <a:sym typeface="Arial"/>
              </a:rPr>
              <a:t> - Σε ορισμένες περιπτώσεις, η αγνόηση της εκφοβιστικής συμπεριφοράς και η μη αντίδραση μπορεί να αποθαρρύνει το άτομο από το να συνεχίσει τις ενέργειές του. Επικεντρωθείτε στην ευεξία σας.</a:t>
            </a:r>
            <a:endParaRPr sz="1400">
              <a:solidFill>
                <a:srgbClr val="000000"/>
              </a:solidFill>
              <a:latin typeface="Arial"/>
              <a:ea typeface="Arial"/>
              <a:cs typeface="Arial"/>
              <a:sym typeface="Arial"/>
            </a:endParaRPr>
          </a:p>
          <a:p>
            <a:pPr indent="0" lvl="0" marL="0" rtl="0" algn="l">
              <a:spcBef>
                <a:spcPts val="1200"/>
              </a:spcBef>
              <a:spcAft>
                <a:spcPts val="0"/>
              </a:spcAft>
              <a:buNone/>
            </a:pPr>
            <a:r>
              <a:rPr b="1" lang="el" sz="1400">
                <a:solidFill>
                  <a:srgbClr val="000000"/>
                </a:solidFill>
                <a:latin typeface="Arial"/>
                <a:ea typeface="Arial"/>
                <a:cs typeface="Arial"/>
                <a:sym typeface="Arial"/>
              </a:rPr>
              <a:t>Να είστε διεκδικητικοί</a:t>
            </a:r>
            <a:r>
              <a:rPr lang="el" sz="1400">
                <a:solidFill>
                  <a:srgbClr val="000000"/>
                </a:solidFill>
                <a:latin typeface="Arial"/>
                <a:ea typeface="Arial"/>
                <a:cs typeface="Arial"/>
                <a:sym typeface="Arial"/>
              </a:rPr>
              <a:t> - (όχι επιθετικοί, μαχόμενοι ή πειράζοντας κι εσείς) όταν είναι δυνατόν.</a:t>
            </a:r>
            <a:endParaRPr sz="1400">
              <a:solidFill>
                <a:srgbClr val="000000"/>
              </a:solidFill>
              <a:latin typeface="Arial"/>
              <a:ea typeface="Arial"/>
              <a:cs typeface="Arial"/>
              <a:sym typeface="Arial"/>
            </a:endParaRPr>
          </a:p>
          <a:p>
            <a:pPr indent="0" lvl="0" marL="0" rtl="0" algn="l">
              <a:spcBef>
                <a:spcPts val="1200"/>
              </a:spcBef>
              <a:spcAft>
                <a:spcPts val="0"/>
              </a:spcAft>
              <a:buNone/>
            </a:pPr>
            <a:r>
              <a:rPr b="1" lang="el" sz="1400">
                <a:solidFill>
                  <a:srgbClr val="000000"/>
                </a:solidFill>
                <a:latin typeface="Arial"/>
                <a:ea typeface="Arial"/>
                <a:cs typeface="Arial"/>
                <a:sym typeface="Arial"/>
              </a:rPr>
              <a:t>Χρησιμοποιήστε θετικές αυτοδηλώσεις</a:t>
            </a:r>
            <a:r>
              <a:rPr lang="el" sz="1400">
                <a:solidFill>
                  <a:srgbClr val="000000"/>
                </a:solidFill>
                <a:latin typeface="Arial"/>
                <a:ea typeface="Arial"/>
                <a:cs typeface="Arial"/>
                <a:sym typeface="Arial"/>
              </a:rPr>
              <a:t> για να διατηρήσετε την αυτοεκτίμησή σας κατά τη διάρκεια ενός περιστατικού.</a:t>
            </a:r>
            <a:endParaRPr sz="1400">
              <a:solidFill>
                <a:srgbClr val="000000"/>
              </a:solidFill>
              <a:latin typeface="Arial"/>
              <a:ea typeface="Arial"/>
              <a:cs typeface="Arial"/>
              <a:sym typeface="Arial"/>
            </a:endParaRPr>
          </a:p>
          <a:p>
            <a:pPr indent="0" lvl="0" marL="0" rtl="0" algn="l">
              <a:spcBef>
                <a:spcPts val="1200"/>
              </a:spcBef>
              <a:spcAft>
                <a:spcPts val="0"/>
              </a:spcAft>
              <a:buNone/>
            </a:pPr>
            <a:r>
              <a:rPr b="1" lang="el" sz="1400">
                <a:solidFill>
                  <a:srgbClr val="000000"/>
                </a:solidFill>
                <a:latin typeface="Arial"/>
                <a:ea typeface="Arial"/>
                <a:cs typeface="Arial"/>
                <a:sym typeface="Arial"/>
              </a:rPr>
              <a:t>Αναζητήστε υποστήριξη</a:t>
            </a:r>
            <a:r>
              <a:rPr lang="el" sz="1400">
                <a:solidFill>
                  <a:srgbClr val="000000"/>
                </a:solidFill>
                <a:latin typeface="Arial"/>
                <a:ea typeface="Arial"/>
                <a:cs typeface="Arial"/>
                <a:sym typeface="Arial"/>
              </a:rPr>
              <a:t> - απευθυνθείτε σε κάποιον που εμπιστεύεστε, όπως έναν φίλο, μέλος της οικογένειας ή δάσκαλο.</a:t>
            </a:r>
            <a:endParaRPr sz="1400">
              <a:solidFill>
                <a:srgbClr val="000000"/>
              </a:solidFill>
              <a:latin typeface="Arial"/>
              <a:ea typeface="Arial"/>
              <a:cs typeface="Arial"/>
              <a:sym typeface="Arial"/>
            </a:endParaRPr>
          </a:p>
          <a:p>
            <a:pPr indent="0" lvl="0" marL="0" rtl="0" algn="l">
              <a:spcBef>
                <a:spcPts val="1200"/>
              </a:spcBef>
              <a:spcAft>
                <a:spcPts val="0"/>
              </a:spcAft>
              <a:buNone/>
            </a:pPr>
            <a:r>
              <a:rPr b="1" lang="el" sz="1400">
                <a:solidFill>
                  <a:srgbClr val="000000"/>
                </a:solidFill>
                <a:latin typeface="Arial"/>
                <a:ea typeface="Arial"/>
                <a:cs typeface="Arial"/>
                <a:sym typeface="Arial"/>
              </a:rPr>
              <a:t>Καταγράψτε τα περιστατικά</a:t>
            </a:r>
            <a:r>
              <a:rPr lang="el" sz="1400">
                <a:solidFill>
                  <a:srgbClr val="000000"/>
                </a:solidFill>
                <a:latin typeface="Arial"/>
                <a:ea typeface="Arial"/>
                <a:cs typeface="Arial"/>
                <a:sym typeface="Arial"/>
              </a:rPr>
              <a:t> διατηρώντας αρχείο με τα περιστατικά εκφοβισμού (ημερομηνίες, ώρες, τοποθεσίες και περιγραφές του τι συνέβη).</a:t>
            </a:r>
            <a:endParaRPr sz="1400">
              <a:solidFill>
                <a:srgbClr val="000000"/>
              </a:solidFill>
              <a:latin typeface="Arial"/>
              <a:ea typeface="Arial"/>
              <a:cs typeface="Arial"/>
              <a:sym typeface="Arial"/>
            </a:endParaRPr>
          </a:p>
          <a:p>
            <a:pPr indent="0" lvl="0" marL="0" rtl="0" algn="l">
              <a:spcBef>
                <a:spcPts val="1200"/>
              </a:spcBef>
              <a:spcAft>
                <a:spcPts val="0"/>
              </a:spcAft>
              <a:buNone/>
            </a:pPr>
            <a:r>
              <a:rPr b="1" lang="el" sz="1400">
                <a:solidFill>
                  <a:srgbClr val="000000"/>
                </a:solidFill>
                <a:latin typeface="Arial"/>
                <a:ea typeface="Arial"/>
                <a:cs typeface="Arial"/>
                <a:sym typeface="Arial"/>
              </a:rPr>
              <a:t>Αναζητήστε επαγγελματική βοήθεια</a:t>
            </a:r>
            <a:r>
              <a:rPr lang="el" sz="1400">
                <a:solidFill>
                  <a:srgbClr val="000000"/>
                </a:solidFill>
                <a:latin typeface="Arial"/>
                <a:ea typeface="Arial"/>
                <a:cs typeface="Arial"/>
                <a:sym typeface="Arial"/>
              </a:rPr>
              <a:t> αν χρειαστεί.</a:t>
            </a:r>
            <a:endParaRPr sz="1400">
              <a:solidFill>
                <a:srgbClr val="000000"/>
              </a:solidFill>
              <a:latin typeface="Arial"/>
              <a:ea typeface="Arial"/>
              <a:cs typeface="Arial"/>
              <a:sym typeface="Arial"/>
            </a:endParaRPr>
          </a:p>
          <a:p>
            <a:pPr indent="0" lvl="0" marL="0" rtl="0" algn="l">
              <a:spcBef>
                <a:spcPts val="1200"/>
              </a:spcBef>
              <a:spcAft>
                <a:spcPts val="1200"/>
              </a:spcAft>
              <a:buNone/>
            </a:pPr>
            <a:r>
              <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1"/>
          <p:cNvSpPr txBox="1"/>
          <p:nvPr>
            <p:ph type="title"/>
          </p:nvPr>
        </p:nvSpPr>
        <p:spPr>
          <a:xfrm>
            <a:off x="646600" y="323300"/>
            <a:ext cx="8332500" cy="83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Διαμεσολάβηση από Ομότιμους (Peer Mediation)</a:t>
            </a:r>
            <a:endParaRPr/>
          </a:p>
        </p:txBody>
      </p:sp>
      <p:sp>
        <p:nvSpPr>
          <p:cNvPr id="330" name="Google Shape;330;p41"/>
          <p:cNvSpPr txBox="1"/>
          <p:nvPr>
            <p:ph idx="1" type="body"/>
          </p:nvPr>
        </p:nvSpPr>
        <p:spPr>
          <a:xfrm>
            <a:off x="382100" y="984625"/>
            <a:ext cx="5540400" cy="37326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l" sz="1700">
                <a:solidFill>
                  <a:srgbClr val="000000"/>
                </a:solidFill>
                <a:latin typeface="Arial"/>
                <a:ea typeface="Arial"/>
                <a:cs typeface="Arial"/>
                <a:sym typeface="Arial"/>
              </a:rPr>
              <a:t>Στη διαμεσολάβηση, ένα αμερόληπτο τρίτο μέρος βοηθά τους άλλους στην επίλυση συγκρούσεων με ένα αποτέλεσμα "win-win" και όχι "win-lose".</a:t>
            </a:r>
            <a:endParaRPr b="1" sz="1700">
              <a:solidFill>
                <a:srgbClr val="000000"/>
              </a:solidFill>
              <a:latin typeface="Arial"/>
              <a:ea typeface="Arial"/>
              <a:cs typeface="Arial"/>
              <a:sym typeface="Arial"/>
            </a:endParaRPr>
          </a:p>
          <a:p>
            <a:pPr indent="0" lvl="0" marL="0" rtl="0" algn="l">
              <a:spcBef>
                <a:spcPts val="1200"/>
              </a:spcBef>
              <a:spcAft>
                <a:spcPts val="0"/>
              </a:spcAft>
              <a:buNone/>
            </a:pPr>
            <a:r>
              <a:rPr b="1" lang="el" sz="1700">
                <a:solidFill>
                  <a:srgbClr val="000000"/>
                </a:solidFill>
                <a:latin typeface="Arial"/>
                <a:ea typeface="Arial"/>
                <a:cs typeface="Arial"/>
                <a:sym typeface="Arial"/>
              </a:rPr>
              <a:t>Διαμεσολάβηση από Ομότιμους (Peer Mediation)</a:t>
            </a:r>
            <a:endParaRPr b="1" sz="1700">
              <a:solidFill>
                <a:srgbClr val="000000"/>
              </a:solidFill>
              <a:latin typeface="Arial"/>
              <a:ea typeface="Arial"/>
              <a:cs typeface="Arial"/>
              <a:sym typeface="Arial"/>
            </a:endParaRPr>
          </a:p>
          <a:p>
            <a:pPr indent="-336550" lvl="0" marL="457200" rtl="0" algn="l">
              <a:spcBef>
                <a:spcPts val="1200"/>
              </a:spcBef>
              <a:spcAft>
                <a:spcPts val="0"/>
              </a:spcAft>
              <a:buClr>
                <a:srgbClr val="000000"/>
              </a:buClr>
              <a:buSzPts val="1700"/>
              <a:buFont typeface="Arial"/>
              <a:buChar char="●"/>
            </a:pPr>
            <a:r>
              <a:rPr lang="el" sz="1700">
                <a:solidFill>
                  <a:srgbClr val="000000"/>
                </a:solidFill>
                <a:latin typeface="Arial"/>
                <a:ea typeface="Arial"/>
                <a:cs typeface="Arial"/>
                <a:sym typeface="Arial"/>
              </a:rPr>
              <a:t>εκπαιδευμένο τρίτο άτομο</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l" sz="1700">
                <a:solidFill>
                  <a:srgbClr val="000000"/>
                </a:solidFill>
                <a:latin typeface="Arial"/>
                <a:ea typeface="Arial"/>
                <a:cs typeface="Arial"/>
                <a:sym typeface="Arial"/>
              </a:rPr>
              <a:t>δεν παίρνει πλευρές σε μια σύγκρουση, δεν εμπλέκεται σε αυτή.</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l" sz="1700">
                <a:solidFill>
                  <a:srgbClr val="000000"/>
                </a:solidFill>
                <a:latin typeface="Arial"/>
                <a:ea typeface="Arial"/>
                <a:cs typeface="Arial"/>
                <a:sym typeface="Arial"/>
              </a:rPr>
              <a:t>χρησιμοποιεί την επικοινωνία αποτελεσματικά με «μηνύματα του εγώ»</a:t>
            </a:r>
            <a:endParaRPr sz="1700">
              <a:solidFill>
                <a:srgbClr val="000000"/>
              </a:solidFill>
              <a:latin typeface="Arial"/>
              <a:ea typeface="Arial"/>
              <a:cs typeface="Arial"/>
              <a:sym typeface="Arial"/>
            </a:endParaRPr>
          </a:p>
          <a:p>
            <a:pPr indent="0" lvl="0" marL="0" rtl="0" algn="l">
              <a:spcBef>
                <a:spcPts val="1200"/>
              </a:spcBef>
              <a:spcAft>
                <a:spcPts val="1200"/>
              </a:spcAft>
              <a:buNone/>
            </a:pPr>
            <a:r>
              <a:t/>
            </a:r>
            <a:endParaRPr sz="1900"/>
          </a:p>
        </p:txBody>
      </p:sp>
      <p:pic>
        <p:nvPicPr>
          <p:cNvPr descr="A Mock Peer Mediation Session" id="331" name="Google Shape;331;p41" title="Mock Peer Mediation Session">
            <a:hlinkClick r:id="rId3"/>
          </p:cNvPr>
          <p:cNvPicPr preferRelativeResize="0"/>
          <p:nvPr/>
        </p:nvPicPr>
        <p:blipFill>
          <a:blip r:embed="rId4">
            <a:alphaModFix/>
          </a:blip>
          <a:stretch>
            <a:fillRect/>
          </a:stretch>
        </p:blipFill>
        <p:spPr>
          <a:xfrm>
            <a:off x="5845475" y="1346375"/>
            <a:ext cx="3048000" cy="2753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819150" y="4782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           Στόχοι Προγράμματος Κινητικότητας</a:t>
            </a:r>
            <a:endParaRPr/>
          </a:p>
        </p:txBody>
      </p:sp>
      <p:sp>
        <p:nvSpPr>
          <p:cNvPr id="144" name="Google Shape;144;p15"/>
          <p:cNvSpPr txBox="1"/>
          <p:nvPr>
            <p:ph idx="1" type="body"/>
          </p:nvPr>
        </p:nvSpPr>
        <p:spPr>
          <a:xfrm>
            <a:off x="747600" y="1293225"/>
            <a:ext cx="7648800" cy="2895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l" sz="1800"/>
              <a:t>Να αναπτύξουμε συνεργατικές δεξιότητες για τη βελτίωση των σχέσεων και την αποδοχή της διαφορετικότητας. </a:t>
            </a:r>
            <a:endParaRPr sz="1800"/>
          </a:p>
          <a:p>
            <a:pPr indent="-342900" lvl="0" marL="457200" rtl="0" algn="l">
              <a:spcBef>
                <a:spcPts val="0"/>
              </a:spcBef>
              <a:spcAft>
                <a:spcPts val="0"/>
              </a:spcAft>
              <a:buSzPts val="1800"/>
              <a:buChar char="●"/>
            </a:pPr>
            <a:r>
              <a:rPr lang="el" sz="1800"/>
              <a:t>Να κατανοήσουμε τη δυναμική της ομάδας και το πώς αυτό μπορεί να επηρεάσει την τάξη. </a:t>
            </a:r>
            <a:endParaRPr sz="1800"/>
          </a:p>
          <a:p>
            <a:pPr indent="-342900" lvl="0" marL="457200" rtl="0" algn="l">
              <a:spcBef>
                <a:spcPts val="0"/>
              </a:spcBef>
              <a:spcAft>
                <a:spcPts val="0"/>
              </a:spcAft>
              <a:buSzPts val="1800"/>
              <a:buChar char="●"/>
            </a:pPr>
            <a:r>
              <a:rPr lang="el" sz="1800"/>
              <a:t>Να εμπλουτίσουμε τις γνώσεις μας, ακούγοντας αντίστοιχες εμπειρίες συναδέλφων από άλλα ευρωπαϊκά σχολεία.</a:t>
            </a:r>
            <a:endParaRPr sz="1800"/>
          </a:p>
          <a:p>
            <a:pPr indent="-342900" lvl="0" marL="457200" rtl="0" algn="l">
              <a:spcBef>
                <a:spcPts val="0"/>
              </a:spcBef>
              <a:spcAft>
                <a:spcPts val="0"/>
              </a:spcAft>
              <a:buSzPts val="1800"/>
              <a:buChar char="●"/>
            </a:pPr>
            <a:r>
              <a:rPr lang="el" sz="1800"/>
              <a:t> Να μάθουμε για τύπους αντιδικίας ανάμεσα στα παιδιά και πώς να τα χρησιμοποιήσουμε ως μια ευκαιρία για συνύπαρξη και πρόοδο. </a:t>
            </a:r>
            <a:endParaRPr sz="1800"/>
          </a:p>
          <a:p>
            <a:pPr indent="-342900" lvl="0" marL="457200" rtl="0" algn="l">
              <a:spcBef>
                <a:spcPts val="0"/>
              </a:spcBef>
              <a:spcAft>
                <a:spcPts val="0"/>
              </a:spcAft>
              <a:buSzPts val="1800"/>
              <a:buChar char="●"/>
            </a:pPr>
            <a:r>
              <a:rPr lang="el" sz="1800"/>
              <a:t>Να ενισχύσουμε τη θετική αλληλεπίδραση, την επικοινωνία, την αλληλεξάρτηση, τη συνεργασία και το ομαδικό πνεύμα.</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2"/>
          <p:cNvSpPr txBox="1"/>
          <p:nvPr>
            <p:ph idx="1" type="body"/>
          </p:nvPr>
        </p:nvSpPr>
        <p:spPr>
          <a:xfrm>
            <a:off x="1164850" y="925825"/>
            <a:ext cx="6829800" cy="3083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l" sz="2100">
                <a:solidFill>
                  <a:srgbClr val="000000"/>
                </a:solidFill>
                <a:latin typeface="Arial"/>
                <a:ea typeface="Arial"/>
                <a:cs typeface="Arial"/>
                <a:sym typeface="Arial"/>
              </a:rPr>
              <a:t>Στοιχεία ενός Κύκλου Αποκατάστασης:</a:t>
            </a:r>
            <a:endParaRPr b="1" sz="2100">
              <a:solidFill>
                <a:srgbClr val="000000"/>
              </a:solidFill>
              <a:latin typeface="Arial"/>
              <a:ea typeface="Arial"/>
              <a:cs typeface="Arial"/>
              <a:sym typeface="Arial"/>
            </a:endParaRPr>
          </a:p>
          <a:p>
            <a:pPr indent="-361950" lvl="0" marL="457200" rtl="0" algn="l">
              <a:spcBef>
                <a:spcPts val="1200"/>
              </a:spcBef>
              <a:spcAft>
                <a:spcPts val="0"/>
              </a:spcAft>
              <a:buClr>
                <a:srgbClr val="000000"/>
              </a:buClr>
              <a:buSzPts val="2100"/>
              <a:buFont typeface="Arial"/>
              <a:buAutoNum type="arabicPeriod"/>
            </a:pPr>
            <a:r>
              <a:rPr lang="el" sz="2100">
                <a:solidFill>
                  <a:srgbClr val="000000"/>
                </a:solidFill>
                <a:latin typeface="Arial"/>
                <a:ea typeface="Arial"/>
                <a:cs typeface="Arial"/>
                <a:sym typeface="Arial"/>
              </a:rPr>
              <a:t>Εισαγωγή</a:t>
            </a:r>
            <a:endParaRPr sz="2100">
              <a:solidFill>
                <a:srgbClr val="000000"/>
              </a:solidFill>
              <a:latin typeface="Arial"/>
              <a:ea typeface="Arial"/>
              <a:cs typeface="Arial"/>
              <a:sym typeface="Arial"/>
            </a:endParaRPr>
          </a:p>
          <a:p>
            <a:pPr indent="-361950" lvl="0" marL="457200" rtl="0" algn="l">
              <a:spcBef>
                <a:spcPts val="0"/>
              </a:spcBef>
              <a:spcAft>
                <a:spcPts val="0"/>
              </a:spcAft>
              <a:buClr>
                <a:srgbClr val="000000"/>
              </a:buClr>
              <a:buSzPts val="2100"/>
              <a:buFont typeface="Arial"/>
              <a:buAutoNum type="arabicPeriod"/>
            </a:pPr>
            <a:r>
              <a:rPr lang="el" sz="2100">
                <a:solidFill>
                  <a:srgbClr val="000000"/>
                </a:solidFill>
                <a:latin typeface="Arial"/>
                <a:ea typeface="Arial"/>
                <a:cs typeface="Arial"/>
                <a:sym typeface="Arial"/>
              </a:rPr>
              <a:t>Συμφωνίες</a:t>
            </a:r>
            <a:endParaRPr sz="2100">
              <a:solidFill>
                <a:srgbClr val="000000"/>
              </a:solidFill>
              <a:latin typeface="Arial"/>
              <a:ea typeface="Arial"/>
              <a:cs typeface="Arial"/>
              <a:sym typeface="Arial"/>
            </a:endParaRPr>
          </a:p>
          <a:p>
            <a:pPr indent="-361950" lvl="0" marL="457200" rtl="0" algn="l">
              <a:spcBef>
                <a:spcPts val="0"/>
              </a:spcBef>
              <a:spcAft>
                <a:spcPts val="0"/>
              </a:spcAft>
              <a:buClr>
                <a:srgbClr val="000000"/>
              </a:buClr>
              <a:buSzPts val="2100"/>
              <a:buFont typeface="Arial"/>
              <a:buAutoNum type="arabicPeriod"/>
            </a:pPr>
            <a:r>
              <a:rPr lang="el" sz="2100">
                <a:solidFill>
                  <a:srgbClr val="000000"/>
                </a:solidFill>
                <a:latin typeface="Arial"/>
                <a:ea typeface="Arial"/>
                <a:cs typeface="Arial"/>
                <a:sym typeface="Arial"/>
              </a:rPr>
              <a:t>Στιγμή ενσυνειδητότητας (προαιρετική)</a:t>
            </a:r>
            <a:endParaRPr sz="2100">
              <a:solidFill>
                <a:srgbClr val="000000"/>
              </a:solidFill>
              <a:latin typeface="Arial"/>
              <a:ea typeface="Arial"/>
              <a:cs typeface="Arial"/>
              <a:sym typeface="Arial"/>
            </a:endParaRPr>
          </a:p>
          <a:p>
            <a:pPr indent="-361950" lvl="0" marL="457200" rtl="0" algn="l">
              <a:spcBef>
                <a:spcPts val="0"/>
              </a:spcBef>
              <a:spcAft>
                <a:spcPts val="0"/>
              </a:spcAft>
              <a:buClr>
                <a:srgbClr val="000000"/>
              </a:buClr>
              <a:buSzPts val="2100"/>
              <a:buFont typeface="Arial"/>
              <a:buAutoNum type="arabicPeriod"/>
            </a:pPr>
            <a:r>
              <a:rPr lang="el" sz="2100">
                <a:solidFill>
                  <a:srgbClr val="000000"/>
                </a:solidFill>
                <a:latin typeface="Arial"/>
                <a:ea typeface="Arial"/>
                <a:cs typeface="Arial"/>
                <a:sym typeface="Arial"/>
              </a:rPr>
              <a:t>Εισαγωγή των ονομάτων και των αξιών των συμμετεχόντων</a:t>
            </a:r>
            <a:endParaRPr sz="2100">
              <a:solidFill>
                <a:srgbClr val="000000"/>
              </a:solidFill>
              <a:latin typeface="Arial"/>
              <a:ea typeface="Arial"/>
              <a:cs typeface="Arial"/>
              <a:sym typeface="Arial"/>
            </a:endParaRPr>
          </a:p>
          <a:p>
            <a:pPr indent="-361950" lvl="0" marL="457200" rtl="0" algn="l">
              <a:spcBef>
                <a:spcPts val="0"/>
              </a:spcBef>
              <a:spcAft>
                <a:spcPts val="0"/>
              </a:spcAft>
              <a:buClr>
                <a:srgbClr val="000000"/>
              </a:buClr>
              <a:buSzPts val="2100"/>
              <a:buFont typeface="Arial"/>
              <a:buAutoNum type="arabicPeriod"/>
            </a:pPr>
            <a:r>
              <a:rPr lang="el" sz="2100">
                <a:solidFill>
                  <a:srgbClr val="000000"/>
                </a:solidFill>
                <a:latin typeface="Arial"/>
                <a:ea typeface="Arial"/>
                <a:cs typeface="Arial"/>
                <a:sym typeface="Arial"/>
              </a:rPr>
              <a:t>Στρογγυλή συζήτηση</a:t>
            </a:r>
            <a:endParaRPr sz="2100">
              <a:solidFill>
                <a:srgbClr val="000000"/>
              </a:solidFill>
              <a:latin typeface="Arial"/>
              <a:ea typeface="Arial"/>
              <a:cs typeface="Arial"/>
              <a:sym typeface="Arial"/>
            </a:endParaRPr>
          </a:p>
          <a:p>
            <a:pPr indent="-361950" lvl="0" marL="457200" rtl="0" algn="l">
              <a:spcBef>
                <a:spcPts val="0"/>
              </a:spcBef>
              <a:spcAft>
                <a:spcPts val="0"/>
              </a:spcAft>
              <a:buClr>
                <a:srgbClr val="000000"/>
              </a:buClr>
              <a:buSzPts val="2100"/>
              <a:buFont typeface="Arial"/>
              <a:buAutoNum type="arabicPeriod"/>
            </a:pPr>
            <a:r>
              <a:rPr lang="el" sz="2100">
                <a:solidFill>
                  <a:srgbClr val="000000"/>
                </a:solidFill>
                <a:latin typeface="Arial"/>
                <a:ea typeface="Arial"/>
                <a:cs typeface="Arial"/>
                <a:sym typeface="Arial"/>
              </a:rPr>
              <a:t>Κλείσιμο</a:t>
            </a:r>
            <a:endParaRPr sz="2100">
              <a:solidFill>
                <a:srgbClr val="000000"/>
              </a:solidFill>
              <a:latin typeface="Arial"/>
              <a:ea typeface="Arial"/>
              <a:cs typeface="Arial"/>
              <a:sym typeface="Arial"/>
            </a:endParaRPr>
          </a:p>
          <a:p>
            <a:pPr indent="0" lvl="0" marL="0" rtl="0" algn="l">
              <a:spcBef>
                <a:spcPts val="1200"/>
              </a:spcBef>
              <a:spcAft>
                <a:spcPts val="1200"/>
              </a:spcAft>
              <a:buNone/>
            </a:pPr>
            <a:r>
              <a:t/>
            </a:r>
            <a:endParaRPr sz="23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3"/>
          <p:cNvSpPr txBox="1"/>
          <p:nvPr>
            <p:ph type="title"/>
          </p:nvPr>
        </p:nvSpPr>
        <p:spPr>
          <a:xfrm>
            <a:off x="808650" y="149725"/>
            <a:ext cx="7535100" cy="636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       </a:t>
            </a:r>
            <a:r>
              <a:rPr lang="el"/>
              <a:t>Ο Παγόβουνο του Διαμεσολαβητή</a:t>
            </a:r>
            <a:endParaRPr/>
          </a:p>
        </p:txBody>
      </p:sp>
      <p:pic>
        <p:nvPicPr>
          <p:cNvPr id="342" name="Google Shape;342;p43"/>
          <p:cNvPicPr preferRelativeResize="0"/>
          <p:nvPr/>
        </p:nvPicPr>
        <p:blipFill>
          <a:blip r:embed="rId3">
            <a:alphaModFix/>
          </a:blip>
          <a:stretch>
            <a:fillRect/>
          </a:stretch>
        </p:blipFill>
        <p:spPr>
          <a:xfrm>
            <a:off x="242050" y="786625"/>
            <a:ext cx="8668301" cy="4190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4"/>
          <p:cNvSpPr txBox="1"/>
          <p:nvPr>
            <p:ph type="title"/>
          </p:nvPr>
        </p:nvSpPr>
        <p:spPr>
          <a:xfrm>
            <a:off x="922025" y="184250"/>
            <a:ext cx="7505700" cy="68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              Συναισθηματική Νοημοσύνη</a:t>
            </a:r>
            <a:endParaRPr/>
          </a:p>
        </p:txBody>
      </p:sp>
      <p:sp>
        <p:nvSpPr>
          <p:cNvPr id="348" name="Google Shape;348;p44"/>
          <p:cNvSpPr txBox="1"/>
          <p:nvPr>
            <p:ph idx="1" type="body"/>
          </p:nvPr>
        </p:nvSpPr>
        <p:spPr>
          <a:xfrm>
            <a:off x="279225" y="867050"/>
            <a:ext cx="4226100" cy="405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1700"/>
              <a:t>Το μοντέλο του Daniel Goleman για τη ΣΥΝΑΙΣΘΗΜΑΤΙΚΗ ΝΟΗΜΟΣΥΝΗ περιλαμβάνει πέντε τομείς:</a:t>
            </a:r>
            <a:endParaRPr sz="1700"/>
          </a:p>
          <a:p>
            <a:pPr indent="-336550" lvl="0" marL="457200" rtl="0" algn="l">
              <a:lnSpc>
                <a:spcPct val="150000"/>
              </a:lnSpc>
              <a:spcBef>
                <a:spcPts val="1200"/>
              </a:spcBef>
              <a:spcAft>
                <a:spcPts val="0"/>
              </a:spcAft>
              <a:buSzPts val="1700"/>
              <a:buChar char="●"/>
            </a:pPr>
            <a:r>
              <a:rPr b="1" lang="el" sz="1700">
                <a:highlight>
                  <a:schemeClr val="accent3"/>
                </a:highlight>
              </a:rPr>
              <a:t>ΠΑΡΑΚΙΝΗΣΕ ΤΟΝ ΕΑΥΤΟ ΣΟΥ</a:t>
            </a:r>
            <a:endParaRPr b="1" sz="1700">
              <a:highlight>
                <a:schemeClr val="accent3"/>
              </a:highlight>
            </a:endParaRPr>
          </a:p>
          <a:p>
            <a:pPr indent="-336550" lvl="0" marL="457200" rtl="0" algn="l">
              <a:lnSpc>
                <a:spcPct val="150000"/>
              </a:lnSpc>
              <a:spcBef>
                <a:spcPts val="0"/>
              </a:spcBef>
              <a:spcAft>
                <a:spcPts val="0"/>
              </a:spcAft>
              <a:buSzPts val="1700"/>
              <a:buChar char="●"/>
            </a:pPr>
            <a:r>
              <a:rPr b="1" lang="el" sz="1700">
                <a:highlight>
                  <a:schemeClr val="accent3"/>
                </a:highlight>
              </a:rPr>
              <a:t>ΓΝΩΡΙΣΕ ΤΑ ΣΥΝΑΙΣΘΗΜΑΤΑ ΣΟΥ</a:t>
            </a:r>
            <a:endParaRPr b="1" sz="1700">
              <a:highlight>
                <a:schemeClr val="accent3"/>
              </a:highlight>
            </a:endParaRPr>
          </a:p>
          <a:p>
            <a:pPr indent="-336550" lvl="0" marL="457200" rtl="0" algn="l">
              <a:lnSpc>
                <a:spcPct val="150000"/>
              </a:lnSpc>
              <a:spcBef>
                <a:spcPts val="0"/>
              </a:spcBef>
              <a:spcAft>
                <a:spcPts val="0"/>
              </a:spcAft>
              <a:buSzPts val="1700"/>
              <a:buChar char="●"/>
            </a:pPr>
            <a:r>
              <a:rPr b="1" lang="el" sz="1700">
                <a:highlight>
                  <a:schemeClr val="accent3"/>
                </a:highlight>
              </a:rPr>
              <a:t>ΔΙΑΧΕΙΡΙΣΟΥ ΤΑ ΣΥΝΑΙΣΘΗΜΑΤΑ ΣΟΥ</a:t>
            </a:r>
            <a:endParaRPr b="1" sz="1700">
              <a:highlight>
                <a:schemeClr val="accent3"/>
              </a:highlight>
            </a:endParaRPr>
          </a:p>
          <a:p>
            <a:pPr indent="-336550" lvl="0" marL="457200" rtl="0" algn="l">
              <a:lnSpc>
                <a:spcPct val="150000"/>
              </a:lnSpc>
              <a:spcBef>
                <a:spcPts val="0"/>
              </a:spcBef>
              <a:spcAft>
                <a:spcPts val="0"/>
              </a:spcAft>
              <a:buSzPts val="1700"/>
              <a:buChar char="●"/>
            </a:pPr>
            <a:r>
              <a:rPr b="1" lang="el" sz="1700">
                <a:highlight>
                  <a:schemeClr val="accent3"/>
                </a:highlight>
              </a:rPr>
              <a:t>ΑΝΑΓΝΩΡΙΣΕ ΚΑΙ ΚΑΤΑΝΟΗΣΕ ΤΑ ΣΥΝΑΙΣΘΗΜΑΤΑ ΤΩΝ ΑΛΛΩΝ</a:t>
            </a:r>
            <a:endParaRPr b="1" sz="1700">
              <a:highlight>
                <a:schemeClr val="accent3"/>
              </a:highlight>
            </a:endParaRPr>
          </a:p>
          <a:p>
            <a:pPr indent="-336550" lvl="0" marL="457200" rtl="0" algn="l">
              <a:lnSpc>
                <a:spcPct val="150000"/>
              </a:lnSpc>
              <a:spcBef>
                <a:spcPts val="0"/>
              </a:spcBef>
              <a:spcAft>
                <a:spcPts val="0"/>
              </a:spcAft>
              <a:buSzPts val="1700"/>
              <a:buChar char="●"/>
            </a:pPr>
            <a:r>
              <a:rPr b="1" lang="el" sz="1700">
                <a:highlight>
                  <a:schemeClr val="accent3"/>
                </a:highlight>
              </a:rPr>
              <a:t>ΔΙΑΧΕΙΡΙΣΟΥ ΤΙΣ ΣΧΕΣΕΙΣ ΣΟΥ</a:t>
            </a:r>
            <a:endParaRPr b="1" sz="1700">
              <a:highlight>
                <a:schemeClr val="accent3"/>
              </a:highlight>
            </a:endParaRPr>
          </a:p>
          <a:p>
            <a:pPr indent="0" lvl="0" marL="0" rtl="0" algn="l">
              <a:spcBef>
                <a:spcPts val="1200"/>
              </a:spcBef>
              <a:spcAft>
                <a:spcPts val="1200"/>
              </a:spcAft>
              <a:buNone/>
            </a:pPr>
            <a:r>
              <a:t/>
            </a:r>
            <a:endParaRPr sz="1700"/>
          </a:p>
        </p:txBody>
      </p:sp>
      <p:sp>
        <p:nvSpPr>
          <p:cNvPr id="349" name="Google Shape;349;p44"/>
          <p:cNvSpPr txBox="1"/>
          <p:nvPr>
            <p:ph idx="2" type="body"/>
          </p:nvPr>
        </p:nvSpPr>
        <p:spPr>
          <a:xfrm>
            <a:off x="4638675" y="867050"/>
            <a:ext cx="3686100" cy="3571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50" name="Google Shape;350;p44"/>
          <p:cNvPicPr preferRelativeResize="0"/>
          <p:nvPr/>
        </p:nvPicPr>
        <p:blipFill>
          <a:blip r:embed="rId3">
            <a:alphaModFix/>
          </a:blip>
          <a:stretch>
            <a:fillRect/>
          </a:stretch>
        </p:blipFill>
        <p:spPr>
          <a:xfrm>
            <a:off x="4364625" y="738174"/>
            <a:ext cx="4673250" cy="3964450"/>
          </a:xfrm>
          <a:prstGeom prst="rect">
            <a:avLst/>
          </a:prstGeom>
          <a:noFill/>
          <a:ln>
            <a:noFill/>
          </a:ln>
        </p:spPr>
      </p:pic>
      <p:sp>
        <p:nvSpPr>
          <p:cNvPr id="351" name="Google Shape;351;p44"/>
          <p:cNvSpPr txBox="1"/>
          <p:nvPr/>
        </p:nvSpPr>
        <p:spPr>
          <a:xfrm>
            <a:off x="4998175" y="4614350"/>
            <a:ext cx="4438200" cy="3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700">
                <a:solidFill>
                  <a:schemeClr val="dk2"/>
                </a:solidFill>
                <a:latin typeface="Calibri"/>
                <a:ea typeface="Calibri"/>
                <a:cs typeface="Calibri"/>
                <a:sym typeface="Calibri"/>
              </a:rPr>
              <a:t>Abby Van Muijen WHEEL OF EMOTIONS</a:t>
            </a:r>
            <a:endParaRPr sz="1700">
              <a:solidFill>
                <a:schemeClr val="dk2"/>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5"/>
          <p:cNvSpPr txBox="1"/>
          <p:nvPr>
            <p:ph type="title"/>
          </p:nvPr>
        </p:nvSpPr>
        <p:spPr>
          <a:xfrm>
            <a:off x="1380313" y="228375"/>
            <a:ext cx="64242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         Συναισθηματική Εκπαίδευση</a:t>
            </a:r>
            <a:endParaRPr/>
          </a:p>
        </p:txBody>
      </p:sp>
      <p:sp>
        <p:nvSpPr>
          <p:cNvPr id="357" name="Google Shape;357;p45"/>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58" name="Google Shape;358;p45"/>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a:p>
        </p:txBody>
      </p:sp>
      <p:pic>
        <p:nvPicPr>
          <p:cNvPr id="359" name="Google Shape;359;p45"/>
          <p:cNvPicPr preferRelativeResize="0"/>
          <p:nvPr/>
        </p:nvPicPr>
        <p:blipFill>
          <a:blip r:embed="rId3">
            <a:alphaModFix/>
          </a:blip>
          <a:stretch>
            <a:fillRect/>
          </a:stretch>
        </p:blipFill>
        <p:spPr>
          <a:xfrm>
            <a:off x="249825" y="933375"/>
            <a:ext cx="8685174" cy="3975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6"/>
          <p:cNvSpPr txBox="1"/>
          <p:nvPr>
            <p:ph type="title"/>
          </p:nvPr>
        </p:nvSpPr>
        <p:spPr>
          <a:xfrm>
            <a:off x="205750" y="228375"/>
            <a:ext cx="87879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             </a:t>
            </a:r>
            <a:r>
              <a:rPr lang="el">
                <a:highlight>
                  <a:srgbClr val="FFE599"/>
                </a:highlight>
              </a:rPr>
              <a:t>Αναγνωρίζοντας τα συναισθήματά μας</a:t>
            </a:r>
            <a:endParaRPr>
              <a:highlight>
                <a:srgbClr val="FFE599"/>
              </a:highlight>
            </a:endParaRPr>
          </a:p>
        </p:txBody>
      </p:sp>
      <p:sp>
        <p:nvSpPr>
          <p:cNvPr id="365" name="Google Shape;365;p46"/>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a:p>
        </p:txBody>
      </p:sp>
      <p:sp>
        <p:nvSpPr>
          <p:cNvPr id="366" name="Google Shape;366;p46"/>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67" name="Google Shape;367;p46"/>
          <p:cNvPicPr preferRelativeResize="0"/>
          <p:nvPr/>
        </p:nvPicPr>
        <p:blipFill>
          <a:blip r:embed="rId3">
            <a:alphaModFix/>
          </a:blip>
          <a:stretch>
            <a:fillRect/>
          </a:stretch>
        </p:blipFill>
        <p:spPr>
          <a:xfrm>
            <a:off x="205750" y="808275"/>
            <a:ext cx="8699851" cy="41294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7"/>
          <p:cNvSpPr txBox="1"/>
          <p:nvPr>
            <p:ph type="title"/>
          </p:nvPr>
        </p:nvSpPr>
        <p:spPr>
          <a:xfrm>
            <a:off x="1230625" y="272475"/>
            <a:ext cx="7505700" cy="550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               </a:t>
            </a:r>
            <a:r>
              <a:rPr lang="el">
                <a:highlight>
                  <a:srgbClr val="FFE599"/>
                </a:highlight>
              </a:rPr>
              <a:t>Αναπτύσσοντας υγιείς </a:t>
            </a:r>
            <a:r>
              <a:rPr lang="el">
                <a:highlight>
                  <a:srgbClr val="FFE599"/>
                </a:highlight>
              </a:rPr>
              <a:t>σκέψεις</a:t>
            </a:r>
            <a:endParaRPr>
              <a:highlight>
                <a:srgbClr val="FFE599"/>
              </a:highlight>
            </a:endParaRPr>
          </a:p>
        </p:txBody>
      </p:sp>
      <p:sp>
        <p:nvSpPr>
          <p:cNvPr id="373" name="Google Shape;373;p47"/>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74" name="Google Shape;374;p47"/>
          <p:cNvSpPr txBox="1"/>
          <p:nvPr>
            <p:ph idx="2" type="body"/>
          </p:nvPr>
        </p:nvSpPr>
        <p:spPr>
          <a:xfrm>
            <a:off x="4638675" y="1028700"/>
            <a:ext cx="3686100" cy="3410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75" name="Google Shape;375;p47"/>
          <p:cNvPicPr preferRelativeResize="0"/>
          <p:nvPr/>
        </p:nvPicPr>
        <p:blipFill>
          <a:blip r:embed="rId3">
            <a:alphaModFix/>
          </a:blip>
          <a:stretch>
            <a:fillRect/>
          </a:stretch>
        </p:blipFill>
        <p:spPr>
          <a:xfrm>
            <a:off x="279225" y="822975"/>
            <a:ext cx="8538200" cy="4056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8"/>
          <p:cNvSpPr txBox="1"/>
          <p:nvPr>
            <p:ph type="title"/>
          </p:nvPr>
        </p:nvSpPr>
        <p:spPr>
          <a:xfrm>
            <a:off x="1230625" y="272475"/>
            <a:ext cx="7505700" cy="550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               </a:t>
            </a:r>
            <a:r>
              <a:rPr lang="el">
                <a:highlight>
                  <a:srgbClr val="FFE599"/>
                </a:highlight>
              </a:rPr>
              <a:t>Αναπτύσσοντας υγιείς σκέψεις</a:t>
            </a:r>
            <a:endParaRPr>
              <a:highlight>
                <a:srgbClr val="FFE599"/>
              </a:highlight>
            </a:endParaRPr>
          </a:p>
        </p:txBody>
      </p:sp>
      <p:sp>
        <p:nvSpPr>
          <p:cNvPr id="381" name="Google Shape;381;p48"/>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82" name="Google Shape;382;p48"/>
          <p:cNvSpPr txBox="1"/>
          <p:nvPr>
            <p:ph idx="2" type="body"/>
          </p:nvPr>
        </p:nvSpPr>
        <p:spPr>
          <a:xfrm>
            <a:off x="4638675" y="1028700"/>
            <a:ext cx="3686100" cy="3410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83" name="Google Shape;383;p48"/>
          <p:cNvPicPr preferRelativeResize="0"/>
          <p:nvPr/>
        </p:nvPicPr>
        <p:blipFill>
          <a:blip r:embed="rId3">
            <a:alphaModFix/>
          </a:blip>
          <a:stretch>
            <a:fillRect/>
          </a:stretch>
        </p:blipFill>
        <p:spPr>
          <a:xfrm>
            <a:off x="249825" y="822975"/>
            <a:ext cx="8596999" cy="4056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9"/>
          <p:cNvSpPr txBox="1"/>
          <p:nvPr>
            <p:ph type="title"/>
          </p:nvPr>
        </p:nvSpPr>
        <p:spPr>
          <a:xfrm>
            <a:off x="1024875" y="213675"/>
            <a:ext cx="7505700" cy="624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        Στρατηγικές Διαχείρισης Συναισθημάτων</a:t>
            </a:r>
            <a:endParaRPr/>
          </a:p>
        </p:txBody>
      </p:sp>
      <p:sp>
        <p:nvSpPr>
          <p:cNvPr id="389" name="Google Shape;389;p49"/>
          <p:cNvSpPr txBox="1"/>
          <p:nvPr>
            <p:ph idx="1" type="body"/>
          </p:nvPr>
        </p:nvSpPr>
        <p:spPr>
          <a:xfrm>
            <a:off x="220425" y="911125"/>
            <a:ext cx="8523600" cy="39825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SzPts val="770"/>
              <a:buNone/>
            </a:pPr>
            <a:r>
              <a:rPr b="1" lang="el" sz="1570">
                <a:solidFill>
                  <a:srgbClr val="000000"/>
                </a:solidFill>
                <a:latin typeface="Arial"/>
                <a:ea typeface="Arial"/>
                <a:cs typeface="Arial"/>
                <a:sym typeface="Arial"/>
              </a:rPr>
              <a:t>Cognitive strategies:</a:t>
            </a:r>
            <a:endParaRPr b="1" sz="1570">
              <a:solidFill>
                <a:srgbClr val="000000"/>
              </a:solidFill>
              <a:latin typeface="Arial"/>
              <a:ea typeface="Arial"/>
              <a:cs typeface="Arial"/>
              <a:sym typeface="Arial"/>
            </a:endParaRPr>
          </a:p>
          <a:p>
            <a:pPr indent="-328295" lvl="0" marL="457200" rtl="0" algn="l">
              <a:lnSpc>
                <a:spcPct val="95000"/>
              </a:lnSpc>
              <a:spcBef>
                <a:spcPts val="1200"/>
              </a:spcBef>
              <a:spcAft>
                <a:spcPts val="0"/>
              </a:spcAft>
              <a:buClr>
                <a:srgbClr val="000000"/>
              </a:buClr>
              <a:buSzPts val="1570"/>
              <a:buFont typeface="Arial"/>
              <a:buChar char="●"/>
            </a:pPr>
            <a:r>
              <a:rPr b="1" lang="el" sz="1570">
                <a:solidFill>
                  <a:srgbClr val="000000"/>
                </a:solidFill>
                <a:latin typeface="Arial"/>
                <a:ea typeface="Arial"/>
                <a:cs typeface="Arial"/>
                <a:sym typeface="Arial"/>
              </a:rPr>
              <a:t>Προκλήσεις Σκέψεων:</a:t>
            </a:r>
            <a:r>
              <a:rPr lang="el" sz="1570">
                <a:solidFill>
                  <a:srgbClr val="000000"/>
                </a:solidFill>
                <a:latin typeface="Arial"/>
                <a:ea typeface="Arial"/>
                <a:cs typeface="Arial"/>
                <a:sym typeface="Arial"/>
              </a:rPr>
              <a:t> Προσπάθησε να αντιμετωπίσεις τις αρνητικές σκέψεις με λογικά επιχειρήματα.</a:t>
            </a:r>
            <a:endParaRPr sz="1570">
              <a:solidFill>
                <a:srgbClr val="000000"/>
              </a:solidFill>
              <a:latin typeface="Arial"/>
              <a:ea typeface="Arial"/>
              <a:cs typeface="Arial"/>
              <a:sym typeface="Arial"/>
            </a:endParaRPr>
          </a:p>
          <a:p>
            <a:pPr indent="-328295" lvl="0" marL="457200" rtl="0" algn="l">
              <a:lnSpc>
                <a:spcPct val="95000"/>
              </a:lnSpc>
              <a:spcBef>
                <a:spcPts val="0"/>
              </a:spcBef>
              <a:spcAft>
                <a:spcPts val="0"/>
              </a:spcAft>
              <a:buClr>
                <a:srgbClr val="000000"/>
              </a:buClr>
              <a:buSzPts val="1570"/>
              <a:buFont typeface="Arial"/>
              <a:buChar char="●"/>
            </a:pPr>
            <a:r>
              <a:rPr b="1" lang="el" sz="1570">
                <a:solidFill>
                  <a:srgbClr val="000000"/>
                </a:solidFill>
                <a:latin typeface="Arial"/>
                <a:ea typeface="Arial"/>
                <a:cs typeface="Arial"/>
                <a:sym typeface="Arial"/>
              </a:rPr>
              <a:t>Αποδέσμευση από Σκέψεις:</a:t>
            </a:r>
            <a:r>
              <a:rPr lang="el" sz="1570">
                <a:solidFill>
                  <a:srgbClr val="000000"/>
                </a:solidFill>
                <a:latin typeface="Arial"/>
                <a:ea typeface="Arial"/>
                <a:cs typeface="Arial"/>
                <a:sym typeface="Arial"/>
              </a:rPr>
              <a:t> Μάθε να αφήνεις τις αρνητικές σκέψεις να φεύγουν χωρίς να τις αναλύεις.</a:t>
            </a:r>
            <a:endParaRPr sz="1570">
              <a:solidFill>
                <a:srgbClr val="000000"/>
              </a:solidFill>
              <a:latin typeface="Arial"/>
              <a:ea typeface="Arial"/>
              <a:cs typeface="Arial"/>
              <a:sym typeface="Arial"/>
            </a:endParaRPr>
          </a:p>
          <a:p>
            <a:pPr indent="0" lvl="0" marL="0" rtl="0" algn="l">
              <a:lnSpc>
                <a:spcPct val="95000"/>
              </a:lnSpc>
              <a:spcBef>
                <a:spcPts val="1200"/>
              </a:spcBef>
              <a:spcAft>
                <a:spcPts val="0"/>
              </a:spcAft>
              <a:buSzPts val="770"/>
              <a:buNone/>
            </a:pPr>
            <a:r>
              <a:rPr b="1" lang="el" sz="1570">
                <a:solidFill>
                  <a:srgbClr val="000000"/>
                </a:solidFill>
                <a:latin typeface="Arial"/>
                <a:ea typeface="Arial"/>
                <a:cs typeface="Arial"/>
                <a:sym typeface="Arial"/>
              </a:rPr>
              <a:t>Physical strategies:</a:t>
            </a:r>
            <a:endParaRPr b="1" sz="1570">
              <a:solidFill>
                <a:srgbClr val="000000"/>
              </a:solidFill>
              <a:latin typeface="Arial"/>
              <a:ea typeface="Arial"/>
              <a:cs typeface="Arial"/>
              <a:sym typeface="Arial"/>
            </a:endParaRPr>
          </a:p>
          <a:p>
            <a:pPr indent="-328295" lvl="0" marL="457200" rtl="0" algn="l">
              <a:lnSpc>
                <a:spcPct val="95000"/>
              </a:lnSpc>
              <a:spcBef>
                <a:spcPts val="1200"/>
              </a:spcBef>
              <a:spcAft>
                <a:spcPts val="0"/>
              </a:spcAft>
              <a:buClr>
                <a:srgbClr val="000000"/>
              </a:buClr>
              <a:buSzPts val="1570"/>
              <a:buFont typeface="Arial"/>
              <a:buChar char="●"/>
            </a:pPr>
            <a:r>
              <a:rPr b="1" lang="el" sz="1570">
                <a:solidFill>
                  <a:srgbClr val="000000"/>
                </a:solidFill>
                <a:latin typeface="Arial"/>
                <a:ea typeface="Arial"/>
                <a:cs typeface="Arial"/>
                <a:sym typeface="Arial"/>
              </a:rPr>
              <a:t>Διαλογισμός:</a:t>
            </a:r>
            <a:r>
              <a:rPr lang="el" sz="1570">
                <a:solidFill>
                  <a:srgbClr val="000000"/>
                </a:solidFill>
                <a:latin typeface="Arial"/>
                <a:ea typeface="Arial"/>
                <a:cs typeface="Arial"/>
                <a:sym typeface="Arial"/>
              </a:rPr>
              <a:t> Προσπάθησε να μειώσεις το άγχος μέσω του διαλογισμού.</a:t>
            </a:r>
            <a:endParaRPr sz="1570">
              <a:solidFill>
                <a:srgbClr val="000000"/>
              </a:solidFill>
              <a:latin typeface="Arial"/>
              <a:ea typeface="Arial"/>
              <a:cs typeface="Arial"/>
              <a:sym typeface="Arial"/>
            </a:endParaRPr>
          </a:p>
          <a:p>
            <a:pPr indent="-328295" lvl="0" marL="457200" rtl="0" algn="l">
              <a:lnSpc>
                <a:spcPct val="95000"/>
              </a:lnSpc>
              <a:spcBef>
                <a:spcPts val="0"/>
              </a:spcBef>
              <a:spcAft>
                <a:spcPts val="0"/>
              </a:spcAft>
              <a:buClr>
                <a:srgbClr val="000000"/>
              </a:buClr>
              <a:buSzPts val="1570"/>
              <a:buFont typeface="Arial"/>
              <a:buChar char="●"/>
            </a:pPr>
            <a:r>
              <a:rPr b="1" lang="el" sz="1570">
                <a:solidFill>
                  <a:srgbClr val="000000"/>
                </a:solidFill>
                <a:latin typeface="Arial"/>
                <a:ea typeface="Arial"/>
                <a:cs typeface="Arial"/>
                <a:sym typeface="Arial"/>
              </a:rPr>
              <a:t>Γιόγκα:</a:t>
            </a:r>
            <a:r>
              <a:rPr lang="el" sz="1570">
                <a:solidFill>
                  <a:srgbClr val="000000"/>
                </a:solidFill>
                <a:latin typeface="Arial"/>
                <a:ea typeface="Arial"/>
                <a:cs typeface="Arial"/>
                <a:sym typeface="Arial"/>
              </a:rPr>
              <a:t> Βοηθά στη χαλάρωση του σώματος και του νου.</a:t>
            </a:r>
            <a:endParaRPr sz="1570">
              <a:solidFill>
                <a:srgbClr val="000000"/>
              </a:solidFill>
              <a:latin typeface="Arial"/>
              <a:ea typeface="Arial"/>
              <a:cs typeface="Arial"/>
              <a:sym typeface="Arial"/>
            </a:endParaRPr>
          </a:p>
          <a:p>
            <a:pPr indent="-328295" lvl="0" marL="457200" rtl="0" algn="l">
              <a:lnSpc>
                <a:spcPct val="95000"/>
              </a:lnSpc>
              <a:spcBef>
                <a:spcPts val="0"/>
              </a:spcBef>
              <a:spcAft>
                <a:spcPts val="0"/>
              </a:spcAft>
              <a:buClr>
                <a:srgbClr val="000000"/>
              </a:buClr>
              <a:buSzPts val="1570"/>
              <a:buFont typeface="Arial"/>
              <a:buChar char="●"/>
            </a:pPr>
            <a:r>
              <a:rPr b="1" lang="el" sz="1570">
                <a:solidFill>
                  <a:srgbClr val="000000"/>
                </a:solidFill>
                <a:latin typeface="Arial"/>
                <a:ea typeface="Arial"/>
                <a:cs typeface="Arial"/>
                <a:sym typeface="Arial"/>
              </a:rPr>
              <a:t>Καθοδηγούμενη Εικόνα:</a:t>
            </a:r>
            <a:r>
              <a:rPr lang="el" sz="1570">
                <a:solidFill>
                  <a:srgbClr val="000000"/>
                </a:solidFill>
                <a:latin typeface="Arial"/>
                <a:ea typeface="Arial"/>
                <a:cs typeface="Arial"/>
                <a:sym typeface="Arial"/>
              </a:rPr>
              <a:t> Χρησιμοποίησε την φαντασία σου για να δημιουργήσεις καταπραϋντικές εικόνες.</a:t>
            </a:r>
            <a:endParaRPr sz="1570">
              <a:solidFill>
                <a:srgbClr val="000000"/>
              </a:solidFill>
              <a:latin typeface="Arial"/>
              <a:ea typeface="Arial"/>
              <a:cs typeface="Arial"/>
              <a:sym typeface="Arial"/>
            </a:endParaRPr>
          </a:p>
          <a:p>
            <a:pPr indent="-328295" lvl="0" marL="457200" rtl="0" algn="l">
              <a:lnSpc>
                <a:spcPct val="95000"/>
              </a:lnSpc>
              <a:spcBef>
                <a:spcPts val="0"/>
              </a:spcBef>
              <a:spcAft>
                <a:spcPts val="0"/>
              </a:spcAft>
              <a:buClr>
                <a:srgbClr val="000000"/>
              </a:buClr>
              <a:buSzPts val="1570"/>
              <a:buFont typeface="Arial"/>
              <a:buChar char="●"/>
            </a:pPr>
            <a:r>
              <a:rPr b="1" lang="el" sz="1570">
                <a:solidFill>
                  <a:srgbClr val="000000"/>
                </a:solidFill>
                <a:latin typeface="Arial"/>
                <a:ea typeface="Arial"/>
                <a:cs typeface="Arial"/>
                <a:sym typeface="Arial"/>
              </a:rPr>
              <a:t>Ρύθμιση Αναπνοής:</a:t>
            </a:r>
            <a:r>
              <a:rPr lang="el" sz="1570">
                <a:solidFill>
                  <a:srgbClr val="000000"/>
                </a:solidFill>
                <a:latin typeface="Arial"/>
                <a:ea typeface="Arial"/>
                <a:cs typeface="Arial"/>
                <a:sym typeface="Arial"/>
              </a:rPr>
              <a:t> Πάρε βαθιές αναπνοές για να ηρεμήσεις.</a:t>
            </a:r>
            <a:endParaRPr sz="1570">
              <a:solidFill>
                <a:srgbClr val="000000"/>
              </a:solidFill>
              <a:latin typeface="Arial"/>
              <a:ea typeface="Arial"/>
              <a:cs typeface="Arial"/>
              <a:sym typeface="Arial"/>
            </a:endParaRPr>
          </a:p>
          <a:p>
            <a:pPr indent="-328295" lvl="0" marL="457200" rtl="0" algn="l">
              <a:lnSpc>
                <a:spcPct val="95000"/>
              </a:lnSpc>
              <a:spcBef>
                <a:spcPts val="0"/>
              </a:spcBef>
              <a:spcAft>
                <a:spcPts val="0"/>
              </a:spcAft>
              <a:buClr>
                <a:srgbClr val="000000"/>
              </a:buClr>
              <a:buSzPts val="1570"/>
              <a:buFont typeface="Arial"/>
              <a:buChar char="●"/>
            </a:pPr>
            <a:r>
              <a:rPr b="1" lang="el" sz="1570">
                <a:solidFill>
                  <a:srgbClr val="000000"/>
                </a:solidFill>
                <a:latin typeface="Arial"/>
                <a:ea typeface="Arial"/>
                <a:cs typeface="Arial"/>
                <a:sym typeface="Arial"/>
              </a:rPr>
              <a:t>Άσκηση:</a:t>
            </a:r>
            <a:r>
              <a:rPr lang="el" sz="1570">
                <a:solidFill>
                  <a:srgbClr val="000000"/>
                </a:solidFill>
                <a:latin typeface="Arial"/>
                <a:ea typeface="Arial"/>
                <a:cs typeface="Arial"/>
                <a:sym typeface="Arial"/>
              </a:rPr>
              <a:t> Βελτιώνει την διάθεση και μειώνει το άγχος.</a:t>
            </a:r>
            <a:endParaRPr sz="1570">
              <a:solidFill>
                <a:srgbClr val="000000"/>
              </a:solidFill>
              <a:latin typeface="Arial"/>
              <a:ea typeface="Arial"/>
              <a:cs typeface="Arial"/>
              <a:sym typeface="Arial"/>
            </a:endParaRPr>
          </a:p>
          <a:p>
            <a:pPr indent="-328295" lvl="0" marL="457200" rtl="0" algn="l">
              <a:lnSpc>
                <a:spcPct val="95000"/>
              </a:lnSpc>
              <a:spcBef>
                <a:spcPts val="0"/>
              </a:spcBef>
              <a:spcAft>
                <a:spcPts val="0"/>
              </a:spcAft>
              <a:buClr>
                <a:srgbClr val="000000"/>
              </a:buClr>
              <a:buSzPts val="1570"/>
              <a:buFont typeface="Arial"/>
              <a:buChar char="●"/>
            </a:pPr>
            <a:r>
              <a:rPr b="1" lang="el" sz="1570">
                <a:solidFill>
                  <a:srgbClr val="000000"/>
                </a:solidFill>
                <a:latin typeface="Arial"/>
                <a:ea typeface="Arial"/>
                <a:cs typeface="Arial"/>
                <a:sym typeface="Arial"/>
              </a:rPr>
              <a:t>Γείωση:</a:t>
            </a:r>
            <a:r>
              <a:rPr lang="el" sz="1570">
                <a:solidFill>
                  <a:srgbClr val="000000"/>
                </a:solidFill>
                <a:latin typeface="Arial"/>
                <a:ea typeface="Arial"/>
                <a:cs typeface="Arial"/>
                <a:sym typeface="Arial"/>
              </a:rPr>
              <a:t> Βρες τρόπους να συνδεθείς με το περιβάλλον γύρω σου για να νιώσεις πιο σταθερός.</a:t>
            </a:r>
            <a:endParaRPr sz="1570">
              <a:solidFill>
                <a:srgbClr val="000000"/>
              </a:solidFill>
              <a:latin typeface="Arial"/>
              <a:ea typeface="Arial"/>
              <a:cs typeface="Arial"/>
              <a:sym typeface="Arial"/>
            </a:endParaRPr>
          </a:p>
          <a:p>
            <a:pPr indent="0" lvl="0" marL="0" rtl="0" algn="l">
              <a:lnSpc>
                <a:spcPct val="95000"/>
              </a:lnSpc>
              <a:spcBef>
                <a:spcPts val="1200"/>
              </a:spcBef>
              <a:spcAft>
                <a:spcPts val="1200"/>
              </a:spcAft>
              <a:buSzPts val="770"/>
              <a:buNone/>
            </a:pPr>
            <a:r>
              <a:t/>
            </a:r>
            <a:endParaRPr sz="171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0"/>
          <p:cNvSpPr txBox="1"/>
          <p:nvPr>
            <p:ph type="title"/>
          </p:nvPr>
        </p:nvSpPr>
        <p:spPr>
          <a:xfrm>
            <a:off x="1024875" y="213675"/>
            <a:ext cx="7505700" cy="624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        Στρατηγικές Διαχείρισης Συναισθημάτων</a:t>
            </a:r>
            <a:endParaRPr/>
          </a:p>
        </p:txBody>
      </p:sp>
      <p:sp>
        <p:nvSpPr>
          <p:cNvPr id="395" name="Google Shape;395;p50"/>
          <p:cNvSpPr txBox="1"/>
          <p:nvPr>
            <p:ph idx="1" type="body"/>
          </p:nvPr>
        </p:nvSpPr>
        <p:spPr>
          <a:xfrm>
            <a:off x="220425" y="911125"/>
            <a:ext cx="8523600" cy="39825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None/>
            </a:pPr>
            <a:r>
              <a:rPr b="1" lang="el" sz="1770">
                <a:solidFill>
                  <a:srgbClr val="000000"/>
                </a:solidFill>
                <a:latin typeface="Arial"/>
                <a:ea typeface="Arial"/>
                <a:cs typeface="Arial"/>
                <a:sym typeface="Arial"/>
              </a:rPr>
              <a:t>Withdrawal/avoidance:</a:t>
            </a:r>
            <a:endParaRPr b="1" sz="1770">
              <a:solidFill>
                <a:srgbClr val="000000"/>
              </a:solidFill>
              <a:latin typeface="Arial"/>
              <a:ea typeface="Arial"/>
              <a:cs typeface="Arial"/>
              <a:sym typeface="Arial"/>
            </a:endParaRPr>
          </a:p>
          <a:p>
            <a:pPr indent="-340995" lvl="0" marL="457200" rtl="0" algn="l">
              <a:lnSpc>
                <a:spcPct val="95000"/>
              </a:lnSpc>
              <a:spcBef>
                <a:spcPts val="1200"/>
              </a:spcBef>
              <a:spcAft>
                <a:spcPts val="0"/>
              </a:spcAft>
              <a:buClr>
                <a:srgbClr val="000000"/>
              </a:buClr>
              <a:buSzPts val="1770"/>
              <a:buFont typeface="Arial"/>
              <a:buChar char="●"/>
            </a:pPr>
            <a:r>
              <a:rPr b="1" lang="el" sz="1770">
                <a:solidFill>
                  <a:srgbClr val="000000"/>
                </a:solidFill>
                <a:latin typeface="Arial"/>
                <a:ea typeface="Arial"/>
                <a:cs typeface="Arial"/>
                <a:sym typeface="Arial"/>
              </a:rPr>
              <a:t>Απομάκρυνση:</a:t>
            </a:r>
            <a:r>
              <a:rPr lang="el" sz="1770">
                <a:solidFill>
                  <a:srgbClr val="000000"/>
                </a:solidFill>
                <a:latin typeface="Arial"/>
                <a:ea typeface="Arial"/>
                <a:cs typeface="Arial"/>
                <a:sym typeface="Arial"/>
              </a:rPr>
              <a:t> Βγες από την κατάσταση ή τον χώρο που σου προκαλεί άγχος ή δυσφορία.</a:t>
            </a:r>
            <a:endParaRPr sz="1770">
              <a:solidFill>
                <a:srgbClr val="000000"/>
              </a:solidFill>
              <a:latin typeface="Arial"/>
              <a:ea typeface="Arial"/>
              <a:cs typeface="Arial"/>
              <a:sym typeface="Arial"/>
            </a:endParaRPr>
          </a:p>
          <a:p>
            <a:pPr indent="0" lvl="0" marL="0" rtl="0" algn="l">
              <a:lnSpc>
                <a:spcPct val="95000"/>
              </a:lnSpc>
              <a:spcBef>
                <a:spcPts val="1200"/>
              </a:spcBef>
              <a:spcAft>
                <a:spcPts val="0"/>
              </a:spcAft>
              <a:buNone/>
            </a:pPr>
            <a:r>
              <a:rPr b="1" lang="el" sz="1770">
                <a:solidFill>
                  <a:srgbClr val="000000"/>
                </a:solidFill>
                <a:latin typeface="Arial"/>
                <a:ea typeface="Arial"/>
                <a:cs typeface="Arial"/>
                <a:sym typeface="Arial"/>
              </a:rPr>
              <a:t>Pleasurable activities:</a:t>
            </a:r>
            <a:endParaRPr b="1" sz="1770">
              <a:solidFill>
                <a:srgbClr val="000000"/>
              </a:solidFill>
              <a:latin typeface="Arial"/>
              <a:ea typeface="Arial"/>
              <a:cs typeface="Arial"/>
              <a:sym typeface="Arial"/>
            </a:endParaRPr>
          </a:p>
          <a:p>
            <a:pPr indent="-340995" lvl="0" marL="457200" rtl="0" algn="l">
              <a:lnSpc>
                <a:spcPct val="95000"/>
              </a:lnSpc>
              <a:spcBef>
                <a:spcPts val="1200"/>
              </a:spcBef>
              <a:spcAft>
                <a:spcPts val="0"/>
              </a:spcAft>
              <a:buClr>
                <a:srgbClr val="000000"/>
              </a:buClr>
              <a:buSzPts val="1770"/>
              <a:buFont typeface="Arial"/>
              <a:buChar char="●"/>
            </a:pPr>
            <a:r>
              <a:rPr b="1" lang="el" sz="1770">
                <a:solidFill>
                  <a:srgbClr val="000000"/>
                </a:solidFill>
                <a:latin typeface="Arial"/>
                <a:ea typeface="Arial"/>
                <a:cs typeface="Arial"/>
                <a:sym typeface="Arial"/>
              </a:rPr>
              <a:t>Χιούμορ:</a:t>
            </a:r>
            <a:r>
              <a:rPr lang="el" sz="1770">
                <a:solidFill>
                  <a:srgbClr val="000000"/>
                </a:solidFill>
                <a:latin typeface="Arial"/>
                <a:ea typeface="Arial"/>
                <a:cs typeface="Arial"/>
                <a:sym typeface="Arial"/>
              </a:rPr>
              <a:t> Αναζήτησε την ευχαρίστηση στο χιούμορ και το γέλιο.</a:t>
            </a:r>
            <a:endParaRPr sz="1770">
              <a:solidFill>
                <a:srgbClr val="000000"/>
              </a:solidFill>
              <a:latin typeface="Arial"/>
              <a:ea typeface="Arial"/>
              <a:cs typeface="Arial"/>
              <a:sym typeface="Arial"/>
            </a:endParaRPr>
          </a:p>
          <a:p>
            <a:pPr indent="-340995" lvl="0" marL="457200" rtl="0" algn="l">
              <a:lnSpc>
                <a:spcPct val="95000"/>
              </a:lnSpc>
              <a:spcBef>
                <a:spcPts val="0"/>
              </a:spcBef>
              <a:spcAft>
                <a:spcPts val="0"/>
              </a:spcAft>
              <a:buClr>
                <a:srgbClr val="000000"/>
              </a:buClr>
              <a:buSzPts val="1770"/>
              <a:buFont typeface="Arial"/>
              <a:buChar char="●"/>
            </a:pPr>
            <a:r>
              <a:rPr b="1" lang="el" sz="1770">
                <a:solidFill>
                  <a:srgbClr val="000000"/>
                </a:solidFill>
                <a:latin typeface="Arial"/>
                <a:ea typeface="Arial"/>
                <a:cs typeface="Arial"/>
                <a:sym typeface="Arial"/>
              </a:rPr>
              <a:t>Χόμπι:</a:t>
            </a:r>
            <a:r>
              <a:rPr lang="el" sz="1770">
                <a:solidFill>
                  <a:srgbClr val="000000"/>
                </a:solidFill>
                <a:latin typeface="Arial"/>
                <a:ea typeface="Arial"/>
                <a:cs typeface="Arial"/>
                <a:sym typeface="Arial"/>
              </a:rPr>
              <a:t> Ασχολήσου με δραστηριότητες που σου αρέσουν.</a:t>
            </a:r>
            <a:endParaRPr sz="1770">
              <a:solidFill>
                <a:srgbClr val="000000"/>
              </a:solidFill>
              <a:latin typeface="Arial"/>
              <a:ea typeface="Arial"/>
              <a:cs typeface="Arial"/>
              <a:sym typeface="Arial"/>
            </a:endParaRPr>
          </a:p>
          <a:p>
            <a:pPr indent="-340995" lvl="0" marL="457200" rtl="0" algn="l">
              <a:lnSpc>
                <a:spcPct val="95000"/>
              </a:lnSpc>
              <a:spcBef>
                <a:spcPts val="0"/>
              </a:spcBef>
              <a:spcAft>
                <a:spcPts val="0"/>
              </a:spcAft>
              <a:buClr>
                <a:srgbClr val="000000"/>
              </a:buClr>
              <a:buSzPts val="1770"/>
              <a:buFont typeface="Arial"/>
              <a:buChar char="●"/>
            </a:pPr>
            <a:r>
              <a:rPr b="1" lang="el" sz="1770">
                <a:solidFill>
                  <a:srgbClr val="000000"/>
                </a:solidFill>
                <a:latin typeface="Arial"/>
                <a:ea typeface="Arial"/>
                <a:cs typeface="Arial"/>
                <a:sym typeface="Arial"/>
              </a:rPr>
              <a:t>Κοινωνικοποίηση:</a:t>
            </a:r>
            <a:r>
              <a:rPr lang="el" sz="1770">
                <a:solidFill>
                  <a:srgbClr val="000000"/>
                </a:solidFill>
                <a:latin typeface="Arial"/>
                <a:ea typeface="Arial"/>
                <a:cs typeface="Arial"/>
                <a:sym typeface="Arial"/>
              </a:rPr>
              <a:t> Πέρασε χρόνο με φίλους και αγαπημένα πρόσωπα.</a:t>
            </a:r>
            <a:endParaRPr sz="1770">
              <a:solidFill>
                <a:srgbClr val="000000"/>
              </a:solidFill>
              <a:latin typeface="Arial"/>
              <a:ea typeface="Arial"/>
              <a:cs typeface="Arial"/>
              <a:sym typeface="Arial"/>
            </a:endParaRPr>
          </a:p>
          <a:p>
            <a:pPr indent="0" lvl="0" marL="0" rtl="0" algn="l">
              <a:lnSpc>
                <a:spcPct val="95000"/>
              </a:lnSpc>
              <a:spcBef>
                <a:spcPts val="1200"/>
              </a:spcBef>
              <a:spcAft>
                <a:spcPts val="0"/>
              </a:spcAft>
              <a:buNone/>
            </a:pPr>
            <a:r>
              <a:rPr b="1" lang="el" sz="1770">
                <a:solidFill>
                  <a:srgbClr val="000000"/>
                </a:solidFill>
                <a:latin typeface="Arial"/>
                <a:ea typeface="Arial"/>
                <a:cs typeface="Arial"/>
                <a:sym typeface="Arial"/>
              </a:rPr>
              <a:t>Emotional dialogue:</a:t>
            </a:r>
            <a:endParaRPr b="1" sz="1770">
              <a:solidFill>
                <a:srgbClr val="000000"/>
              </a:solidFill>
              <a:latin typeface="Arial"/>
              <a:ea typeface="Arial"/>
              <a:cs typeface="Arial"/>
              <a:sym typeface="Arial"/>
            </a:endParaRPr>
          </a:p>
          <a:p>
            <a:pPr indent="-340995" lvl="0" marL="457200" rtl="0" algn="l">
              <a:lnSpc>
                <a:spcPct val="95000"/>
              </a:lnSpc>
              <a:spcBef>
                <a:spcPts val="1200"/>
              </a:spcBef>
              <a:spcAft>
                <a:spcPts val="0"/>
              </a:spcAft>
              <a:buClr>
                <a:srgbClr val="000000"/>
              </a:buClr>
              <a:buSzPts val="1770"/>
              <a:buFont typeface="Arial"/>
              <a:buChar char="●"/>
            </a:pPr>
            <a:r>
              <a:rPr b="1" lang="el" sz="1770">
                <a:solidFill>
                  <a:srgbClr val="000000"/>
                </a:solidFill>
                <a:latin typeface="Arial"/>
                <a:ea typeface="Arial"/>
                <a:cs typeface="Arial"/>
                <a:sym typeface="Arial"/>
              </a:rPr>
              <a:t>Εξωτερίκευση Συναισθημάτων:</a:t>
            </a:r>
            <a:r>
              <a:rPr lang="el" sz="1770">
                <a:solidFill>
                  <a:srgbClr val="000000"/>
                </a:solidFill>
                <a:latin typeface="Arial"/>
                <a:ea typeface="Arial"/>
                <a:cs typeface="Arial"/>
                <a:sym typeface="Arial"/>
              </a:rPr>
              <a:t> Μίλα για τα συναισθήματά σου με κάποιον που εμπιστεύεσαι.</a:t>
            </a:r>
            <a:endParaRPr sz="1770">
              <a:solidFill>
                <a:srgbClr val="000000"/>
              </a:solidFill>
              <a:latin typeface="Arial"/>
              <a:ea typeface="Arial"/>
              <a:cs typeface="Arial"/>
              <a:sym typeface="Arial"/>
            </a:endParaRPr>
          </a:p>
          <a:p>
            <a:pPr indent="0" lvl="0" marL="457200" rtl="0" algn="l">
              <a:lnSpc>
                <a:spcPct val="95000"/>
              </a:lnSpc>
              <a:spcBef>
                <a:spcPts val="1200"/>
              </a:spcBef>
              <a:spcAft>
                <a:spcPts val="0"/>
              </a:spcAft>
              <a:buNone/>
            </a:pPr>
            <a:r>
              <a:t/>
            </a:r>
            <a:endParaRPr b="1" sz="1770">
              <a:solidFill>
                <a:srgbClr val="000000"/>
              </a:solidFill>
              <a:latin typeface="Arial"/>
              <a:ea typeface="Arial"/>
              <a:cs typeface="Arial"/>
              <a:sym typeface="Arial"/>
            </a:endParaRPr>
          </a:p>
          <a:p>
            <a:pPr indent="0" lvl="0" marL="0" rtl="0" algn="l">
              <a:lnSpc>
                <a:spcPct val="95000"/>
              </a:lnSpc>
              <a:spcBef>
                <a:spcPts val="1200"/>
              </a:spcBef>
              <a:spcAft>
                <a:spcPts val="1200"/>
              </a:spcAft>
              <a:buSzPts val="770"/>
              <a:buNone/>
            </a:pPr>
            <a:r>
              <a:t/>
            </a:r>
            <a:endParaRPr sz="191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1"/>
          <p:cNvSpPr txBox="1"/>
          <p:nvPr>
            <p:ph type="title"/>
          </p:nvPr>
        </p:nvSpPr>
        <p:spPr>
          <a:xfrm>
            <a:off x="1583325" y="322950"/>
            <a:ext cx="6424200" cy="7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Ημερολόγιο Δυσάρεστων Γεγονότων</a:t>
            </a:r>
            <a:endParaRPr/>
          </a:p>
        </p:txBody>
      </p:sp>
      <p:sp>
        <p:nvSpPr>
          <p:cNvPr id="401" name="Google Shape;401;p51"/>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02" name="Google Shape;402;p51"/>
          <p:cNvSpPr txBox="1"/>
          <p:nvPr>
            <p:ph idx="1" type="subTitle"/>
          </p:nvPr>
        </p:nvSpPr>
        <p:spPr>
          <a:xfrm>
            <a:off x="1642050" y="889400"/>
            <a:ext cx="5859900" cy="3936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l"/>
              <a:t>ως εργαλείο αναγνώρισης </a:t>
            </a:r>
            <a:r>
              <a:rPr lang="el"/>
              <a:t>στρεσογόνων</a:t>
            </a:r>
            <a:r>
              <a:rPr lang="el"/>
              <a:t> και αρνητικών συναισθημάτων</a:t>
            </a:r>
            <a:endParaRPr/>
          </a:p>
        </p:txBody>
      </p:sp>
      <p:pic>
        <p:nvPicPr>
          <p:cNvPr id="403" name="Google Shape;403;p51"/>
          <p:cNvPicPr preferRelativeResize="0"/>
          <p:nvPr/>
        </p:nvPicPr>
        <p:blipFill>
          <a:blip r:embed="rId3">
            <a:alphaModFix/>
          </a:blip>
          <a:stretch>
            <a:fillRect/>
          </a:stretch>
        </p:blipFill>
        <p:spPr>
          <a:xfrm>
            <a:off x="257175" y="1444650"/>
            <a:ext cx="8629650" cy="3279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ph type="title"/>
          </p:nvPr>
        </p:nvSpPr>
        <p:spPr>
          <a:xfrm>
            <a:off x="892625" y="5223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   Μαθησιακά αποτελέσματα Κινητικότητας</a:t>
            </a:r>
            <a:endParaRPr/>
          </a:p>
        </p:txBody>
      </p:sp>
      <p:sp>
        <p:nvSpPr>
          <p:cNvPr id="150" name="Google Shape;150;p16"/>
          <p:cNvSpPr txBox="1"/>
          <p:nvPr>
            <p:ph idx="1" type="body"/>
          </p:nvPr>
        </p:nvSpPr>
        <p:spPr>
          <a:xfrm>
            <a:off x="754950" y="1396100"/>
            <a:ext cx="7634100" cy="3380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l" sz="1800"/>
              <a:t>Μάθαμε πώς να ενισχύουμε τη συναισθηματική νοημοσύνη των μαθητών μας, πώς να προωθούμε την ανοχή και την κριτική σκέψη. </a:t>
            </a:r>
            <a:endParaRPr sz="1800"/>
          </a:p>
          <a:p>
            <a:pPr indent="-342900" lvl="0" marL="457200" rtl="0" algn="l">
              <a:spcBef>
                <a:spcPts val="0"/>
              </a:spcBef>
              <a:spcAft>
                <a:spcPts val="0"/>
              </a:spcAft>
              <a:buSzPts val="1800"/>
              <a:buChar char="●"/>
            </a:pPr>
            <a:r>
              <a:rPr lang="el" sz="1800"/>
              <a:t>Εξοικειωθήκαμε με νέες εκπαιδευτικές προσεγγίσεις για την ευαισθητοποίηση και πρόληψη του εκφοβισμού. </a:t>
            </a:r>
            <a:endParaRPr sz="1800"/>
          </a:p>
          <a:p>
            <a:pPr indent="-342900" lvl="0" marL="457200" rtl="0" algn="l">
              <a:spcBef>
                <a:spcPts val="0"/>
              </a:spcBef>
              <a:spcAft>
                <a:spcPts val="0"/>
              </a:spcAft>
              <a:buSzPts val="1800"/>
              <a:buChar char="●"/>
            </a:pPr>
            <a:r>
              <a:rPr lang="el" sz="1800"/>
              <a:t>Μάθαμε πώς να αναπτύσσουμε πρακτικές δραστηριότητες για την προώθηση της ευημερίας, της ομαδικής συνοχής και του αισθήματος του «ανήκειν» στη σχολική κοινότητα. </a:t>
            </a:r>
            <a:endParaRPr sz="1800"/>
          </a:p>
          <a:p>
            <a:pPr indent="0" lvl="0" marL="457200" rtl="0" algn="l">
              <a:spcBef>
                <a:spcPts val="1200"/>
              </a:spcBef>
              <a:spcAft>
                <a:spcPts val="1200"/>
              </a:spcAft>
              <a:buNone/>
            </a:pPr>
            <a:r>
              <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2"/>
          <p:cNvSpPr txBox="1"/>
          <p:nvPr>
            <p:ph type="title"/>
          </p:nvPr>
        </p:nvSpPr>
        <p:spPr>
          <a:xfrm>
            <a:off x="470275" y="352700"/>
            <a:ext cx="8420700" cy="159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Καταιγισμός Ιδεών για Καταστάσεις, Σκέψεις, Συναισθήματα, Πιθανά Αποτελέσματα και Συνέπειες</a:t>
            </a:r>
            <a:endParaRPr/>
          </a:p>
        </p:txBody>
      </p:sp>
      <p:sp>
        <p:nvSpPr>
          <p:cNvPr id="409" name="Google Shape;409;p52"/>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a:p>
        </p:txBody>
      </p:sp>
      <p:sp>
        <p:nvSpPr>
          <p:cNvPr id="410" name="Google Shape;410;p52"/>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11" name="Google Shape;411;p52"/>
          <p:cNvPicPr preferRelativeResize="0"/>
          <p:nvPr/>
        </p:nvPicPr>
        <p:blipFill>
          <a:blip r:embed="rId3">
            <a:alphaModFix/>
          </a:blip>
          <a:stretch>
            <a:fillRect/>
          </a:stretch>
        </p:blipFill>
        <p:spPr>
          <a:xfrm>
            <a:off x="264525" y="1410800"/>
            <a:ext cx="8626450" cy="34828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3"/>
          <p:cNvSpPr txBox="1"/>
          <p:nvPr>
            <p:ph type="title"/>
          </p:nvPr>
        </p:nvSpPr>
        <p:spPr>
          <a:xfrm>
            <a:off x="907325" y="243075"/>
            <a:ext cx="7505700" cy="638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                       Ημερολόγιο Τάξης</a:t>
            </a:r>
            <a:endParaRPr/>
          </a:p>
        </p:txBody>
      </p:sp>
      <p:sp>
        <p:nvSpPr>
          <p:cNvPr id="417" name="Google Shape;417;p53"/>
          <p:cNvSpPr txBox="1"/>
          <p:nvPr>
            <p:ph idx="1" type="body"/>
          </p:nvPr>
        </p:nvSpPr>
        <p:spPr>
          <a:xfrm>
            <a:off x="293925" y="955225"/>
            <a:ext cx="4344900" cy="3909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SzPts val="1018"/>
              <a:buNone/>
            </a:pPr>
            <a:r>
              <a:rPr lang="el" sz="1702"/>
              <a:t>Προσπάθησε να καταγράφεις τις εγγραφές σου μετά το μάθημα, τουλάχιστον μία φορά την εβδομάδα:</a:t>
            </a:r>
            <a:endParaRPr sz="1702"/>
          </a:p>
          <a:p>
            <a:pPr indent="-324961" lvl="0" marL="457200" rtl="0" algn="l">
              <a:spcBef>
                <a:spcPts val="1200"/>
              </a:spcBef>
              <a:spcAft>
                <a:spcPts val="0"/>
              </a:spcAft>
              <a:buClr>
                <a:srgbClr val="000000"/>
              </a:buClr>
              <a:buSzPts val="1518"/>
              <a:buFont typeface="Arial"/>
              <a:buChar char="●"/>
            </a:pPr>
            <a:r>
              <a:rPr lang="el" sz="1702"/>
              <a:t>Γράψε τα συναισθήματα που έχουν προκύψει.</a:t>
            </a:r>
            <a:endParaRPr sz="1702"/>
          </a:p>
          <a:p>
            <a:pPr indent="-324961" lvl="0" marL="457200" rtl="0" algn="l">
              <a:spcBef>
                <a:spcPts val="0"/>
              </a:spcBef>
              <a:spcAft>
                <a:spcPts val="0"/>
              </a:spcAft>
              <a:buClr>
                <a:srgbClr val="000000"/>
              </a:buClr>
              <a:buSzPts val="1518"/>
              <a:buFont typeface="Arial"/>
              <a:buChar char="●"/>
            </a:pPr>
            <a:r>
              <a:rPr lang="el" sz="1702"/>
              <a:t>Καταχώρησε στο ημερολόγιό σου οποιεσδήποτε σκέψεις σχετικά με το μάθημα. Τι έμαθες;</a:t>
            </a:r>
            <a:endParaRPr sz="1702"/>
          </a:p>
          <a:p>
            <a:pPr indent="-324961" lvl="0" marL="457200" rtl="0" algn="l">
              <a:spcBef>
                <a:spcPts val="0"/>
              </a:spcBef>
              <a:spcAft>
                <a:spcPts val="0"/>
              </a:spcAft>
              <a:buClr>
                <a:srgbClr val="000000"/>
              </a:buClr>
              <a:buSzPts val="1518"/>
              <a:buFont typeface="Arial"/>
              <a:buChar char="●"/>
            </a:pPr>
            <a:r>
              <a:rPr lang="el" sz="1702"/>
              <a:t>Γράψε την ημερομηνία/ημέρα και μερικές προτάσεις για τα επιτεύγματά σου ή τα προβλήματα που αντιμετώπισες στη μάθηση.</a:t>
            </a:r>
            <a:endParaRPr sz="1702"/>
          </a:p>
          <a:p>
            <a:pPr indent="0" lvl="0" marL="0" rtl="0" algn="l">
              <a:spcBef>
                <a:spcPts val="1200"/>
              </a:spcBef>
              <a:spcAft>
                <a:spcPts val="1200"/>
              </a:spcAft>
              <a:buSzPts val="1018"/>
              <a:buNone/>
            </a:pPr>
            <a:r>
              <a:t/>
            </a:r>
            <a:endParaRPr sz="1702"/>
          </a:p>
        </p:txBody>
      </p:sp>
      <p:sp>
        <p:nvSpPr>
          <p:cNvPr id="418" name="Google Shape;418;p53"/>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19" name="Google Shape;419;p53"/>
          <p:cNvPicPr preferRelativeResize="0"/>
          <p:nvPr/>
        </p:nvPicPr>
        <p:blipFill>
          <a:blip r:embed="rId3">
            <a:alphaModFix/>
          </a:blip>
          <a:stretch>
            <a:fillRect/>
          </a:stretch>
        </p:blipFill>
        <p:spPr>
          <a:xfrm>
            <a:off x="4814850" y="1514175"/>
            <a:ext cx="3333750" cy="2438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4"/>
          <p:cNvSpPr txBox="1"/>
          <p:nvPr>
            <p:ph type="title"/>
          </p:nvPr>
        </p:nvSpPr>
        <p:spPr>
          <a:xfrm>
            <a:off x="907325" y="243075"/>
            <a:ext cx="7505700" cy="5799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1200"/>
              </a:spcAft>
              <a:buNone/>
            </a:pPr>
            <a:r>
              <a:rPr lang="el"/>
              <a:t>Δραστηριότητες για την ενίσχυση της εμπιστοσύνης</a:t>
            </a:r>
            <a:endParaRPr/>
          </a:p>
        </p:txBody>
      </p:sp>
      <p:sp>
        <p:nvSpPr>
          <p:cNvPr id="425" name="Google Shape;425;p54"/>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26" name="Google Shape;426;p54"/>
          <p:cNvSpPr txBox="1"/>
          <p:nvPr>
            <p:ph idx="2" type="body"/>
          </p:nvPr>
        </p:nvSpPr>
        <p:spPr>
          <a:xfrm>
            <a:off x="5099400" y="940525"/>
            <a:ext cx="3879600" cy="3762000"/>
          </a:xfrm>
          <a:prstGeom prst="rect">
            <a:avLst/>
          </a:prstGeom>
        </p:spPr>
        <p:txBody>
          <a:bodyPr anchorCtr="0" anchor="t" bIns="91425" lIns="91425" spcFirstLastPara="1" rIns="91425" wrap="square" tIns="91425">
            <a:noAutofit/>
          </a:bodyPr>
          <a:lstStyle/>
          <a:p>
            <a:pPr indent="0" lvl="0" marL="0" rtl="0" algn="l">
              <a:lnSpc>
                <a:spcPct val="105000"/>
              </a:lnSpc>
              <a:spcBef>
                <a:spcPts val="1200"/>
              </a:spcBef>
              <a:spcAft>
                <a:spcPts val="0"/>
              </a:spcAft>
              <a:buNone/>
            </a:pPr>
            <a:r>
              <a:t/>
            </a:r>
            <a:endParaRPr sz="1800"/>
          </a:p>
          <a:p>
            <a:pPr indent="-330200" lvl="0" marL="457200" rtl="0" algn="l">
              <a:lnSpc>
                <a:spcPct val="105000"/>
              </a:lnSpc>
              <a:spcBef>
                <a:spcPts val="1200"/>
              </a:spcBef>
              <a:spcAft>
                <a:spcPts val="0"/>
              </a:spcAft>
              <a:buClr>
                <a:srgbClr val="000000"/>
              </a:buClr>
              <a:buSzPts val="1600"/>
              <a:buFont typeface="Arial"/>
              <a:buChar char="●"/>
            </a:pPr>
            <a:r>
              <a:rPr lang="el" sz="1800"/>
              <a:t>Οπτική επαφή</a:t>
            </a:r>
            <a:endParaRPr sz="1800"/>
          </a:p>
          <a:p>
            <a:pPr indent="-330200" lvl="0" marL="457200" rtl="0" algn="l">
              <a:lnSpc>
                <a:spcPct val="105000"/>
              </a:lnSpc>
              <a:spcBef>
                <a:spcPts val="0"/>
              </a:spcBef>
              <a:spcAft>
                <a:spcPts val="0"/>
              </a:spcAft>
              <a:buClr>
                <a:srgbClr val="000000"/>
              </a:buClr>
              <a:buSzPts val="1600"/>
              <a:buFont typeface="Arial"/>
              <a:buChar char="●"/>
            </a:pPr>
            <a:r>
              <a:rPr lang="el" sz="1800"/>
              <a:t>Μιλώντας για τις αδυναμίες μας</a:t>
            </a:r>
            <a:endParaRPr sz="1800"/>
          </a:p>
          <a:p>
            <a:pPr indent="-330200" lvl="0" marL="457200" rtl="0" algn="l">
              <a:lnSpc>
                <a:spcPct val="105000"/>
              </a:lnSpc>
              <a:spcBef>
                <a:spcPts val="0"/>
              </a:spcBef>
              <a:spcAft>
                <a:spcPts val="0"/>
              </a:spcAft>
              <a:buClr>
                <a:srgbClr val="000000"/>
              </a:buClr>
              <a:buSzPts val="1600"/>
              <a:buFont typeface="Arial"/>
              <a:buChar char="●"/>
            </a:pPr>
            <a:r>
              <a:rPr lang="el" sz="1800"/>
              <a:t>Περπάτημα σε μονοπάτι με κλειστά μάτια</a:t>
            </a:r>
            <a:endParaRPr sz="1800"/>
          </a:p>
          <a:p>
            <a:pPr indent="-330200" lvl="0" marL="457200" rtl="0" algn="l">
              <a:lnSpc>
                <a:spcPct val="105000"/>
              </a:lnSpc>
              <a:spcBef>
                <a:spcPts val="0"/>
              </a:spcBef>
              <a:spcAft>
                <a:spcPts val="0"/>
              </a:spcAft>
              <a:buClr>
                <a:srgbClr val="000000"/>
              </a:buClr>
              <a:buSzPts val="1600"/>
              <a:buFont typeface="Arial"/>
              <a:buChar char="●"/>
            </a:pPr>
            <a:r>
              <a:rPr lang="el" sz="1800"/>
              <a:t>Τυφλό φίδι</a:t>
            </a:r>
            <a:endParaRPr sz="1800"/>
          </a:p>
          <a:p>
            <a:pPr indent="-330200" lvl="0" marL="457200" rtl="0" algn="l">
              <a:lnSpc>
                <a:spcPct val="105000"/>
              </a:lnSpc>
              <a:spcBef>
                <a:spcPts val="0"/>
              </a:spcBef>
              <a:spcAft>
                <a:spcPts val="0"/>
              </a:spcAft>
              <a:buClr>
                <a:srgbClr val="000000"/>
              </a:buClr>
              <a:buSzPts val="1600"/>
              <a:buFont typeface="Arial"/>
              <a:buChar char="●"/>
            </a:pPr>
            <a:r>
              <a:rPr lang="el" sz="1800"/>
              <a:t>Ελεύθερη πτώση εμπιστοσύνης</a:t>
            </a:r>
            <a:endParaRPr sz="1800"/>
          </a:p>
          <a:p>
            <a:pPr indent="-330200" lvl="0" marL="457200" rtl="0" algn="l">
              <a:lnSpc>
                <a:spcPct val="105000"/>
              </a:lnSpc>
              <a:spcBef>
                <a:spcPts val="0"/>
              </a:spcBef>
              <a:spcAft>
                <a:spcPts val="0"/>
              </a:spcAft>
              <a:buClr>
                <a:srgbClr val="000000"/>
              </a:buClr>
              <a:buSzPts val="1600"/>
              <a:buFont typeface="Arial"/>
              <a:buChar char="●"/>
            </a:pPr>
            <a:r>
              <a:rPr lang="el" sz="1800"/>
              <a:t>Ανθρώπινος κόμπος</a:t>
            </a:r>
            <a:endParaRPr sz="1800"/>
          </a:p>
          <a:p>
            <a:pPr indent="-330200" lvl="0" marL="457200" rtl="0" algn="l">
              <a:lnSpc>
                <a:spcPct val="105000"/>
              </a:lnSpc>
              <a:spcBef>
                <a:spcPts val="0"/>
              </a:spcBef>
              <a:spcAft>
                <a:spcPts val="0"/>
              </a:spcAft>
              <a:buClr>
                <a:srgbClr val="000000"/>
              </a:buClr>
              <a:buSzPts val="1600"/>
              <a:buFont typeface="Arial"/>
              <a:buChar char="●"/>
            </a:pPr>
            <a:r>
              <a:rPr lang="el" sz="1800"/>
              <a:t>Δραστηριότητες "σπάσιμο πάγου" (ice breaker)</a:t>
            </a:r>
            <a:endParaRPr sz="1800"/>
          </a:p>
          <a:p>
            <a:pPr indent="0" lvl="0" marL="0" rtl="0" algn="l">
              <a:lnSpc>
                <a:spcPct val="105000"/>
              </a:lnSpc>
              <a:spcBef>
                <a:spcPts val="1200"/>
              </a:spcBef>
              <a:spcAft>
                <a:spcPts val="1200"/>
              </a:spcAft>
              <a:buNone/>
            </a:pPr>
            <a:r>
              <a:t/>
            </a:r>
            <a:endParaRPr sz="1800"/>
          </a:p>
        </p:txBody>
      </p:sp>
      <p:pic>
        <p:nvPicPr>
          <p:cNvPr id="427" name="Google Shape;427;p54"/>
          <p:cNvPicPr preferRelativeResize="0"/>
          <p:nvPr/>
        </p:nvPicPr>
        <p:blipFill>
          <a:blip r:embed="rId3">
            <a:alphaModFix/>
          </a:blip>
          <a:stretch>
            <a:fillRect/>
          </a:stretch>
        </p:blipFill>
        <p:spPr>
          <a:xfrm>
            <a:off x="366575" y="822975"/>
            <a:ext cx="4600575" cy="40413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5"/>
          <p:cNvSpPr txBox="1"/>
          <p:nvPr>
            <p:ph type="title"/>
          </p:nvPr>
        </p:nvSpPr>
        <p:spPr>
          <a:xfrm>
            <a:off x="1010200" y="272475"/>
            <a:ext cx="7505700" cy="579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Διαμόρφωση ομαδικού κλίματος (Team Building)</a:t>
            </a:r>
            <a:endParaRPr/>
          </a:p>
        </p:txBody>
      </p:sp>
      <p:sp>
        <p:nvSpPr>
          <p:cNvPr id="433" name="Google Shape;433;p55"/>
          <p:cNvSpPr txBox="1"/>
          <p:nvPr>
            <p:ph idx="1" type="body"/>
          </p:nvPr>
        </p:nvSpPr>
        <p:spPr>
          <a:xfrm>
            <a:off x="819150" y="999300"/>
            <a:ext cx="3686100" cy="343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1800"/>
              <a:t>Work Team</a:t>
            </a:r>
            <a:endParaRPr sz="1800"/>
          </a:p>
          <a:p>
            <a:pPr indent="0" lvl="0" marL="0" rtl="0" algn="l">
              <a:spcBef>
                <a:spcPts val="1200"/>
              </a:spcBef>
              <a:spcAft>
                <a:spcPts val="0"/>
              </a:spcAft>
              <a:buNone/>
            </a:pPr>
            <a:r>
              <a:rPr lang="el" sz="1800"/>
              <a:t>Ο αρχηγός λειτουργεί </a:t>
            </a:r>
            <a:r>
              <a:rPr lang="el" sz="1800"/>
              <a:t>ως</a:t>
            </a:r>
            <a:r>
              <a:rPr lang="el" sz="1800"/>
              <a:t> διευκολυντής </a:t>
            </a:r>
            <a:endParaRPr sz="1800"/>
          </a:p>
          <a:p>
            <a:pPr indent="0" lvl="0" marL="0" rtl="0" algn="l">
              <a:spcBef>
                <a:spcPts val="1200"/>
              </a:spcBef>
              <a:spcAft>
                <a:spcPts val="0"/>
              </a:spcAft>
              <a:buNone/>
            </a:pPr>
            <a:r>
              <a:rPr lang="el" sz="1800"/>
              <a:t>Τα μέλη συμμετέχουν ενεργά στις συζητήσεις και το τελικό αποτέλεσμα</a:t>
            </a:r>
            <a:endParaRPr sz="1800"/>
          </a:p>
          <a:p>
            <a:pPr indent="0" lvl="0" marL="0" rtl="0" algn="l">
              <a:spcBef>
                <a:spcPts val="1200"/>
              </a:spcBef>
              <a:spcAft>
                <a:spcPts val="1200"/>
              </a:spcAft>
              <a:buNone/>
            </a:pPr>
            <a:r>
              <a:rPr lang="el" sz="1800"/>
              <a:t>Τα μέλη της ομάδας αποφασίζουν για τη συλλογή των ανατιθέμενων εργασιών</a:t>
            </a:r>
            <a:endParaRPr sz="1800"/>
          </a:p>
        </p:txBody>
      </p:sp>
      <p:sp>
        <p:nvSpPr>
          <p:cNvPr id="434" name="Google Shape;434;p55"/>
          <p:cNvSpPr txBox="1"/>
          <p:nvPr>
            <p:ph idx="2" type="body"/>
          </p:nvPr>
        </p:nvSpPr>
        <p:spPr>
          <a:xfrm>
            <a:off x="4638675" y="999225"/>
            <a:ext cx="3686100" cy="3439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800"/>
              <a:t>Work Group</a:t>
            </a:r>
            <a:endParaRPr sz="1800"/>
          </a:p>
          <a:p>
            <a:pPr indent="0" lvl="0" marL="0" rtl="0" algn="l">
              <a:spcBef>
                <a:spcPts val="1200"/>
              </a:spcBef>
              <a:spcAft>
                <a:spcPts val="0"/>
              </a:spcAft>
              <a:buNone/>
            </a:pPr>
            <a:r>
              <a:rPr lang="el" sz="1800"/>
              <a:t>Ο αρχηγός είναι κυρίαρχος και ελέγχει την ομάδα</a:t>
            </a:r>
            <a:endParaRPr sz="1800"/>
          </a:p>
          <a:p>
            <a:pPr indent="0" lvl="0" marL="0" rtl="0" algn="l">
              <a:spcBef>
                <a:spcPts val="1200"/>
              </a:spcBef>
              <a:spcAft>
                <a:spcPts val="0"/>
              </a:spcAft>
              <a:buNone/>
            </a:pPr>
            <a:r>
              <a:rPr lang="el" sz="1800"/>
              <a:t>Ο αρχηγός ξεχωρίζει και ελέγχει τη διεξαγωγή των συναντήσεων</a:t>
            </a:r>
            <a:endParaRPr sz="1800"/>
          </a:p>
          <a:p>
            <a:pPr indent="0" lvl="0" marL="0" rtl="0" algn="l">
              <a:spcBef>
                <a:spcPts val="1200"/>
              </a:spcBef>
              <a:spcAft>
                <a:spcPts val="0"/>
              </a:spcAft>
              <a:buNone/>
            </a:pPr>
            <a:r>
              <a:rPr lang="el" sz="1800"/>
              <a:t>Ο Αρχηγός….</a:t>
            </a:r>
            <a:endParaRPr sz="1800"/>
          </a:p>
          <a:p>
            <a:pPr indent="0" lvl="0" marL="0" rtl="0" algn="l">
              <a:spcBef>
                <a:spcPts val="1200"/>
              </a:spcBef>
              <a:spcAft>
                <a:spcPts val="1200"/>
              </a:spcAft>
              <a:buNone/>
            </a:pPr>
            <a:r>
              <a:t/>
            </a:r>
            <a:endParaRPr sz="18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440" name="Google Shape;440;p56"/>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41" name="Google Shape;441;p56"/>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42" name="Google Shape;442;p56"/>
          <p:cNvPicPr preferRelativeResize="0"/>
          <p:nvPr/>
        </p:nvPicPr>
        <p:blipFill>
          <a:blip r:embed="rId3">
            <a:alphaModFix/>
          </a:blip>
          <a:stretch>
            <a:fillRect/>
          </a:stretch>
        </p:blipFill>
        <p:spPr>
          <a:xfrm>
            <a:off x="220425" y="185750"/>
            <a:ext cx="8729275" cy="47720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7"/>
          <p:cNvSpPr txBox="1"/>
          <p:nvPr>
            <p:ph type="title"/>
          </p:nvPr>
        </p:nvSpPr>
        <p:spPr>
          <a:xfrm>
            <a:off x="367400" y="228375"/>
            <a:ext cx="82221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Προκαταλήψεις</a:t>
            </a:r>
            <a:r>
              <a:rPr lang="el"/>
              <a:t> και Στερεότυπα ως αιτίες Συγκρούσεων</a:t>
            </a:r>
            <a:endParaRPr/>
          </a:p>
        </p:txBody>
      </p:sp>
      <p:sp>
        <p:nvSpPr>
          <p:cNvPr id="448" name="Google Shape;448;p57"/>
          <p:cNvSpPr txBox="1"/>
          <p:nvPr>
            <p:ph idx="1" type="body"/>
          </p:nvPr>
        </p:nvSpPr>
        <p:spPr>
          <a:xfrm>
            <a:off x="1157150" y="1182975"/>
            <a:ext cx="7013700" cy="2887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l" sz="2100"/>
              <a:t>A stereotype is “...a fixed, over generalized belief about a particular group or class of people.” (Cardwell, 1996). </a:t>
            </a:r>
            <a:endParaRPr b="1" sz="2100"/>
          </a:p>
          <a:p>
            <a:pPr indent="0" lvl="0" marL="0" rtl="0" algn="l">
              <a:spcBef>
                <a:spcPts val="1200"/>
              </a:spcBef>
              <a:spcAft>
                <a:spcPts val="0"/>
              </a:spcAft>
              <a:buNone/>
            </a:pPr>
            <a:r>
              <a:t/>
            </a:r>
            <a:endParaRPr b="1" sz="2100"/>
          </a:p>
          <a:p>
            <a:pPr indent="0" lvl="0" marL="0" rtl="0" algn="l">
              <a:spcBef>
                <a:spcPts val="1200"/>
              </a:spcBef>
              <a:spcAft>
                <a:spcPts val="0"/>
              </a:spcAft>
              <a:buNone/>
            </a:pPr>
            <a:r>
              <a:rPr b="1" lang="el" sz="2100"/>
              <a:t>Ένα στερεότυπο είναι "...μια σταθερή, υπερβολικά γενικευμένη πεποίθηση για μια συγκεκριμένη ομάδα ή τάξη ανθρώπων." </a:t>
            </a:r>
            <a:r>
              <a:rPr b="1" lang="el" sz="2100"/>
              <a:t>(Cardwell, 1996). </a:t>
            </a:r>
            <a:endParaRPr b="1" sz="2100"/>
          </a:p>
          <a:p>
            <a:pPr indent="0" lvl="0" marL="0" rtl="0" algn="l">
              <a:spcBef>
                <a:spcPts val="1200"/>
              </a:spcBef>
              <a:spcAft>
                <a:spcPts val="1200"/>
              </a:spcAft>
              <a:buNone/>
            </a:pPr>
            <a:r>
              <a:t/>
            </a:r>
            <a:endParaRPr b="1" sz="21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454" name="Google Shape;454;p58"/>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55" name="Google Shape;455;p58"/>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56" name="Google Shape;456;p58"/>
          <p:cNvPicPr preferRelativeResize="0"/>
          <p:nvPr/>
        </p:nvPicPr>
        <p:blipFill>
          <a:blip r:embed="rId3">
            <a:alphaModFix/>
          </a:blip>
          <a:stretch>
            <a:fillRect/>
          </a:stretch>
        </p:blipFill>
        <p:spPr>
          <a:xfrm>
            <a:off x="161650" y="182025"/>
            <a:ext cx="8773351" cy="47557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9"/>
          <p:cNvSpPr txBox="1"/>
          <p:nvPr>
            <p:ph type="title"/>
          </p:nvPr>
        </p:nvSpPr>
        <p:spPr>
          <a:xfrm>
            <a:off x="819150" y="228375"/>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Τα στερεότυπα μπορούν να αμφισβητηθούν όταν ακούμε ιστορίες από πραγματικούς ανθρώπους.</a:t>
            </a:r>
            <a:endParaRPr/>
          </a:p>
        </p:txBody>
      </p:sp>
      <p:sp>
        <p:nvSpPr>
          <p:cNvPr id="462" name="Google Shape;462;p59"/>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63" name="Google Shape;463;p59"/>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quot;Unjudge Someone&quot; - A short film about the Human Library Organization by Eclectic Spacewalk Productions.&#10;&#10;Last fall (2019), we traveled to Copenhagen, Denmark to speak to Ronni Abergel, Founder &amp; CEO of the Human Library Organization (HLO), and also to document one of their events during Copenhagen’s Culture Night on October 11th, 2019.&#10;&#10;“Menneskebiblioteket” as it is called in Danish, was created in Copenhagen in the spring of 2000 by Ronni and a few others. HLO has grown significantly since their humble beginnings and now operate events in over 80 countries.&#10;&#10;“The Human Library® is a global innovative &amp; hands-on learning platform helping create more inclusive and cohesive communities across cultural, religious, social and ethnic differences.”&#10;&#10;HLO meets their goals by, “creating a special dialogue room, where taboo topics can be discussed openly and without condemnation. A place where people who would otherwise never talk find room for conversation…a place where difficult questions are expected, appreciated and answered.”&#10;&#10;“The Human Library® is, in the true sense of the word, a library of people. We host events where readers can borrow human beings serving as open books and have conversations they would not normally have access to. Every human book from our bookshelf, represent a group in our society that is often subjected to prejudice, stigmatization or discrimination because of their lifestyle, diagnosis, belief, disability, social status, ethnic origin etc.”&#10;&#10;Dialogue can be fruitful when a safe framework is the central tenet for these quite personal conversations. The conversations help to challenge prejudice, aim to help rid of discrimination, prevent conflicts, and contribute to greater human cohesion when both parties come to the dialogue genuinely wanting to learn from one another. All of the human books are volunteers with personal experience with their topic.&#10;&#10;“Un-judge Someone!” is upgraded from “Don’t judge a book by it’s cover”&#10;&#10;The improved statement honestly presupposes our biological judgements (based on evolution &amp; survival techniques) of others, but - critically - allows us to consciously rise above them. Companies can also utilize these unique experience stories to create a more progressive cooperate cultural that is more humanistic in nature.&#10;&#10;“The Human Library offers diversity, equity and inclusion training for companies that wish to better incorporate social understanding within their workforce, as well as grow their cultural awareness for deeper partnerships with clients.”&#10;&#10;--&#10;Human Library Organization website: https://humanlibrary.org/&#10;&#10;Eclectic Spacewalk Productions: https://www.youtube.com/playlist?list=PL8ADA5JhLe29jTY-mf8dgMFaAbMEHlBaO&#10;&#10;Eclectic Spacewalk LinkTree: https://linktr.ee/eclecticspacewalk" id="464" name="Google Shape;464;p59" title="&quot;Unjudge Someone&quot; - A short film about the Human Library Organization">
            <a:hlinkClick r:id="rId3"/>
          </p:cNvPr>
          <p:cNvPicPr preferRelativeResize="0"/>
          <p:nvPr/>
        </p:nvPicPr>
        <p:blipFill>
          <a:blip r:embed="rId4">
            <a:alphaModFix/>
          </a:blip>
          <a:stretch>
            <a:fillRect/>
          </a:stretch>
        </p:blipFill>
        <p:spPr>
          <a:xfrm>
            <a:off x="323325" y="1653250"/>
            <a:ext cx="3686100" cy="2638525"/>
          </a:xfrm>
          <a:prstGeom prst="rect">
            <a:avLst/>
          </a:prstGeom>
          <a:noFill/>
          <a:ln>
            <a:noFill/>
          </a:ln>
        </p:spPr>
      </p:pic>
      <p:pic>
        <p:nvPicPr>
          <p:cNvPr id="465" name="Google Shape;465;p59"/>
          <p:cNvPicPr preferRelativeResize="0"/>
          <p:nvPr/>
        </p:nvPicPr>
        <p:blipFill>
          <a:blip r:embed="rId5">
            <a:alphaModFix/>
          </a:blip>
          <a:stretch>
            <a:fillRect/>
          </a:stretch>
        </p:blipFill>
        <p:spPr>
          <a:xfrm>
            <a:off x="4761400" y="1931000"/>
            <a:ext cx="4100125" cy="1781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0"/>
          <p:cNvSpPr txBox="1"/>
          <p:nvPr>
            <p:ph type="title"/>
          </p:nvPr>
        </p:nvSpPr>
        <p:spPr>
          <a:xfrm>
            <a:off x="936725" y="4782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Αμφισβήτηση Στίγματος και Στερεοτύπων</a:t>
            </a:r>
            <a:endParaRPr/>
          </a:p>
        </p:txBody>
      </p:sp>
      <p:sp>
        <p:nvSpPr>
          <p:cNvPr id="471" name="Google Shape;471;p60"/>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72" name="Google Shape;472;p60"/>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http://www.nickvministries.org/&#10;It is our goal at NickV Ministries to bring the life-transforming Gospel to all nations.  By the power of Jesus, will you help us to keep moving forward with strength, humility, courage and faith by supporting us financially as we continue to transform souls for Jesus!  I'd like to send you an autographed copy of the award-winning short-film The Butterfly Circus DVD as a gift for becoming a new automatic monthly partner at $20 or more each month.  http://store.nickvministries.org/monthly-partner/&#10;&#10;To connect with us socially, follow us on:&#10;Facebook - www.facebook.com/lwlhope&#10;Twitter - @lwlhope&#10;Instagram - lwlhope&#10;- Become a Certified Champions for the Brokenhearted Caregiver: https://championcaregiver.org/" id="473" name="Google Shape;473;p60" title="The Butterfly Circus-Trailer | NickV Ministries">
            <a:hlinkClick r:id="rId3"/>
          </p:cNvPr>
          <p:cNvPicPr preferRelativeResize="0"/>
          <p:nvPr/>
        </p:nvPicPr>
        <p:blipFill>
          <a:blip r:embed="rId4">
            <a:alphaModFix/>
          </a:blip>
          <a:stretch>
            <a:fillRect/>
          </a:stretch>
        </p:blipFill>
        <p:spPr>
          <a:xfrm>
            <a:off x="1998625" y="1800200"/>
            <a:ext cx="4967150" cy="2638525"/>
          </a:xfrm>
          <a:prstGeom prst="rect">
            <a:avLst/>
          </a:prstGeom>
          <a:noFill/>
          <a:ln>
            <a:noFill/>
          </a:ln>
        </p:spPr>
      </p:pic>
      <p:sp>
        <p:nvSpPr>
          <p:cNvPr id="474" name="Google Shape;474;p60"/>
          <p:cNvSpPr txBox="1"/>
          <p:nvPr/>
        </p:nvSpPr>
        <p:spPr>
          <a:xfrm>
            <a:off x="2953825" y="4541100"/>
            <a:ext cx="4158900" cy="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2200">
                <a:solidFill>
                  <a:schemeClr val="dk2"/>
                </a:solidFill>
                <a:latin typeface="Nunito"/>
                <a:ea typeface="Nunito"/>
                <a:cs typeface="Nunito"/>
                <a:sym typeface="Nunito"/>
              </a:rPr>
              <a:t>The Butterfly Circus</a:t>
            </a:r>
            <a:endParaRPr sz="2200">
              <a:solidFill>
                <a:schemeClr val="dk2"/>
              </a:solidFill>
              <a:latin typeface="Nunito"/>
              <a:ea typeface="Nunito"/>
              <a:cs typeface="Nunito"/>
              <a:sym typeface="Nunito"/>
            </a:endParaRPr>
          </a:p>
          <a:p>
            <a:pPr indent="0" lvl="0" marL="0" rtl="0" algn="l">
              <a:spcBef>
                <a:spcPts val="0"/>
              </a:spcBef>
              <a:spcAft>
                <a:spcPts val="0"/>
              </a:spcAft>
              <a:buNone/>
            </a:pPr>
            <a:r>
              <a:t/>
            </a:r>
            <a:endParaRPr sz="5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1"/>
          <p:cNvSpPr txBox="1"/>
          <p:nvPr>
            <p:ph type="title"/>
          </p:nvPr>
        </p:nvSpPr>
        <p:spPr>
          <a:xfrm>
            <a:off x="819150" y="301875"/>
            <a:ext cx="7505700" cy="69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                    Ενεργητική Ακρόαση</a:t>
            </a:r>
            <a:endParaRPr/>
          </a:p>
        </p:txBody>
      </p:sp>
      <p:sp>
        <p:nvSpPr>
          <p:cNvPr id="480" name="Google Shape;480;p61"/>
          <p:cNvSpPr txBox="1"/>
          <p:nvPr>
            <p:ph idx="1" type="body"/>
          </p:nvPr>
        </p:nvSpPr>
        <p:spPr>
          <a:xfrm>
            <a:off x="819150" y="1249125"/>
            <a:ext cx="5088600" cy="3189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l" sz="1900"/>
              <a:t>Ένας ενεργός ακροατής επικοινωνεί αυτού του είδους τα μηνύματα:</a:t>
            </a:r>
            <a:endParaRPr sz="1900"/>
          </a:p>
          <a:p>
            <a:pPr indent="-336550" lvl="0" marL="457200" rtl="0" algn="l">
              <a:spcBef>
                <a:spcPts val="1200"/>
              </a:spcBef>
              <a:spcAft>
                <a:spcPts val="0"/>
              </a:spcAft>
              <a:buClr>
                <a:srgbClr val="000000"/>
              </a:buClr>
              <a:buSzPts val="1700"/>
              <a:buFont typeface="Arial"/>
              <a:buChar char="●"/>
            </a:pPr>
            <a:r>
              <a:rPr lang="el" sz="1900"/>
              <a:t>"Καταλαβαίνω τι λες"</a:t>
            </a:r>
            <a:endParaRPr sz="1900"/>
          </a:p>
          <a:p>
            <a:pPr indent="-336550" lvl="0" marL="457200" rtl="0" algn="l">
              <a:spcBef>
                <a:spcPts val="0"/>
              </a:spcBef>
              <a:spcAft>
                <a:spcPts val="0"/>
              </a:spcAft>
              <a:buClr>
                <a:srgbClr val="000000"/>
              </a:buClr>
              <a:buSzPts val="1700"/>
              <a:buFont typeface="Arial"/>
              <a:buChar char="●"/>
            </a:pPr>
            <a:r>
              <a:rPr lang="el" sz="1900"/>
              <a:t>"Ακούω τι λες"</a:t>
            </a:r>
            <a:endParaRPr sz="1900"/>
          </a:p>
          <a:p>
            <a:pPr indent="-336550" lvl="0" marL="457200" rtl="0" algn="l">
              <a:spcBef>
                <a:spcPts val="0"/>
              </a:spcBef>
              <a:spcAft>
                <a:spcPts val="0"/>
              </a:spcAft>
              <a:buClr>
                <a:srgbClr val="000000"/>
              </a:buClr>
              <a:buSzPts val="1700"/>
              <a:buFont typeface="Arial"/>
              <a:buChar char="●"/>
            </a:pPr>
            <a:r>
              <a:rPr lang="el" sz="1900"/>
              <a:t>"Ενδιαφέρομαι και ανησυχώ"</a:t>
            </a:r>
            <a:endParaRPr sz="1900"/>
          </a:p>
          <a:p>
            <a:pPr indent="-336550" lvl="0" marL="457200" rtl="0" algn="l">
              <a:spcBef>
                <a:spcPts val="0"/>
              </a:spcBef>
              <a:spcAft>
                <a:spcPts val="0"/>
              </a:spcAft>
              <a:buClr>
                <a:srgbClr val="000000"/>
              </a:buClr>
              <a:buSzPts val="1700"/>
              <a:buFont typeface="Arial"/>
              <a:buChar char="●"/>
            </a:pPr>
            <a:r>
              <a:rPr lang="el" sz="1900"/>
              <a:t>"Σε αποδέχομαι ως άτομο"</a:t>
            </a:r>
            <a:endParaRPr sz="1900"/>
          </a:p>
          <a:p>
            <a:pPr indent="-336550" lvl="0" marL="457200" rtl="0" algn="l">
              <a:spcBef>
                <a:spcPts val="0"/>
              </a:spcBef>
              <a:spcAft>
                <a:spcPts val="0"/>
              </a:spcAft>
              <a:buClr>
                <a:srgbClr val="000000"/>
              </a:buClr>
              <a:buSzPts val="1700"/>
              <a:buFont typeface="Arial"/>
              <a:buChar char="●"/>
            </a:pPr>
            <a:r>
              <a:rPr lang="el" sz="1900"/>
              <a:t>"Σέβομαι τις σκέψεις σου"</a:t>
            </a:r>
            <a:endParaRPr sz="1900"/>
          </a:p>
          <a:p>
            <a:pPr indent="-336550" lvl="0" marL="457200" rtl="0" algn="l">
              <a:spcBef>
                <a:spcPts val="0"/>
              </a:spcBef>
              <a:spcAft>
                <a:spcPts val="0"/>
              </a:spcAft>
              <a:buClr>
                <a:srgbClr val="000000"/>
              </a:buClr>
              <a:buSzPts val="1700"/>
              <a:buFont typeface="Arial"/>
              <a:buChar char="●"/>
            </a:pPr>
            <a:r>
              <a:rPr lang="el" sz="1900"/>
              <a:t>"Δεν προσπαθώ να σε αλλάξω ή να σε αξιολογήσω"</a:t>
            </a:r>
            <a:endParaRPr sz="1900"/>
          </a:p>
          <a:p>
            <a:pPr indent="0" lvl="0" marL="0" rtl="0" algn="l">
              <a:spcBef>
                <a:spcPts val="1200"/>
              </a:spcBef>
              <a:spcAft>
                <a:spcPts val="1200"/>
              </a:spcAft>
              <a:buNone/>
            </a:pPr>
            <a:r>
              <a:t/>
            </a:r>
            <a:endParaRPr sz="1900"/>
          </a:p>
        </p:txBody>
      </p:sp>
      <p:pic>
        <p:nvPicPr>
          <p:cNvPr id="481" name="Google Shape;481;p61"/>
          <p:cNvPicPr preferRelativeResize="0"/>
          <p:nvPr/>
        </p:nvPicPr>
        <p:blipFill>
          <a:blip r:embed="rId3">
            <a:alphaModFix/>
          </a:blip>
          <a:stretch>
            <a:fillRect/>
          </a:stretch>
        </p:blipFill>
        <p:spPr>
          <a:xfrm>
            <a:off x="5393400" y="1798375"/>
            <a:ext cx="3365250" cy="1978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7"/>
          <p:cNvSpPr txBox="1"/>
          <p:nvPr>
            <p:ph type="title"/>
          </p:nvPr>
        </p:nvSpPr>
        <p:spPr>
          <a:xfrm>
            <a:off x="936725" y="566375"/>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       </a:t>
            </a:r>
            <a:r>
              <a:rPr lang="el"/>
              <a:t>Μαθησιακά αποτελέσματα Κινητικότητας</a:t>
            </a:r>
            <a:endParaRPr/>
          </a:p>
          <a:p>
            <a:pPr indent="0" lvl="0" marL="0" rtl="0" algn="l">
              <a:spcBef>
                <a:spcPts val="0"/>
              </a:spcBef>
              <a:spcAft>
                <a:spcPts val="0"/>
              </a:spcAft>
              <a:buNone/>
            </a:pPr>
            <a:r>
              <a:t/>
            </a:r>
            <a:endParaRPr/>
          </a:p>
        </p:txBody>
      </p:sp>
      <p:sp>
        <p:nvSpPr>
          <p:cNvPr id="156" name="Google Shape;156;p17"/>
          <p:cNvSpPr txBox="1"/>
          <p:nvPr>
            <p:ph idx="1" type="body"/>
          </p:nvPr>
        </p:nvSpPr>
        <p:spPr>
          <a:xfrm>
            <a:off x="819150" y="1347750"/>
            <a:ext cx="7505700" cy="2448000"/>
          </a:xfrm>
          <a:prstGeom prst="rect">
            <a:avLst/>
          </a:prstGeom>
        </p:spPr>
        <p:txBody>
          <a:bodyPr anchorCtr="0" anchor="t" bIns="91425" lIns="91425" spcFirstLastPara="1" rIns="91425" wrap="square" tIns="91425">
            <a:noAutofit/>
          </a:bodyPr>
          <a:lstStyle/>
          <a:p>
            <a:pPr indent="-348932" lvl="0" marL="457200" rtl="0" algn="l">
              <a:lnSpc>
                <a:spcPct val="105000"/>
              </a:lnSpc>
              <a:spcBef>
                <a:spcPts val="0"/>
              </a:spcBef>
              <a:spcAft>
                <a:spcPts val="0"/>
              </a:spcAft>
              <a:buSzPts val="1895"/>
              <a:buChar char="●"/>
            </a:pPr>
            <a:r>
              <a:rPr lang="el" sz="1895"/>
              <a:t>Μάθαμε τεχνικές για το πώς να χρησιμοποιούμε πολυνοηματικές ικανότητες, πώς να χρησιμοποιούμε εργαλεία και δεξιότητες για τη δημιουργία ενός συναισθηματικά φιλόστοργου περιβάλλοντος. </a:t>
            </a:r>
            <a:endParaRPr sz="1895"/>
          </a:p>
          <a:p>
            <a:pPr indent="0" lvl="0" marL="457200" rtl="0" algn="l">
              <a:lnSpc>
                <a:spcPct val="105000"/>
              </a:lnSpc>
              <a:spcBef>
                <a:spcPts val="1200"/>
              </a:spcBef>
              <a:spcAft>
                <a:spcPts val="0"/>
              </a:spcAft>
              <a:buNone/>
            </a:pPr>
            <a:r>
              <a:t/>
            </a:r>
            <a:endParaRPr sz="1895"/>
          </a:p>
          <a:p>
            <a:pPr indent="-348932" lvl="0" marL="457200" rtl="0" algn="l">
              <a:lnSpc>
                <a:spcPct val="105000"/>
              </a:lnSpc>
              <a:spcBef>
                <a:spcPts val="1200"/>
              </a:spcBef>
              <a:spcAft>
                <a:spcPts val="0"/>
              </a:spcAft>
              <a:buSzPts val="1895"/>
              <a:buChar char="●"/>
            </a:pPr>
            <a:r>
              <a:rPr lang="el" sz="1895"/>
              <a:t>Πήραμε μέρος σε παιχνίδια ρόλων για την αναγνώριση της δυναμικής της ομάδας, την προώθηση της ευαισθητοποίησης σε θέματα συγκρούσεων, εκφοβισμού και επιθετικής συμπεριφοράς, καθώς και την ενίσχυση της ενσυναίσθησης και της ενεργητικής ακρόασης.</a:t>
            </a:r>
            <a:endParaRPr sz="1895"/>
          </a:p>
          <a:p>
            <a:pPr indent="0" lvl="0" marL="0" rtl="0" algn="l">
              <a:lnSpc>
                <a:spcPct val="105000"/>
              </a:lnSpc>
              <a:spcBef>
                <a:spcPts val="1200"/>
              </a:spcBef>
              <a:spcAft>
                <a:spcPts val="1200"/>
              </a:spcAft>
              <a:buSzPts val="852"/>
              <a:buNone/>
            </a:pPr>
            <a:r>
              <a:t/>
            </a:r>
            <a:endParaRPr sz="1007"/>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2"/>
          <p:cNvSpPr txBox="1"/>
          <p:nvPr>
            <p:ph type="title"/>
          </p:nvPr>
        </p:nvSpPr>
        <p:spPr>
          <a:xfrm>
            <a:off x="338000" y="301850"/>
            <a:ext cx="84942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     </a:t>
            </a:r>
            <a:r>
              <a:rPr lang="el"/>
              <a:t>Μη Βίαιη Επικοινωνία (Nonviolent Communication)</a:t>
            </a:r>
            <a:endParaRPr/>
          </a:p>
        </p:txBody>
      </p:sp>
      <p:sp>
        <p:nvSpPr>
          <p:cNvPr id="487" name="Google Shape;487;p62"/>
          <p:cNvSpPr txBox="1"/>
          <p:nvPr>
            <p:ph idx="1" type="body"/>
          </p:nvPr>
        </p:nvSpPr>
        <p:spPr>
          <a:xfrm>
            <a:off x="819150" y="1337300"/>
            <a:ext cx="3686100" cy="31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300"/>
              <a:t>Κάθε κριτική, κρίση, διάγνωση και έκφραση θυμού είναι η τραγική έκφραση μιας ανεκπλήρωτης ανάγκης. </a:t>
            </a:r>
            <a:endParaRPr sz="2300"/>
          </a:p>
          <a:p>
            <a:pPr indent="0" lvl="0" marL="0" rtl="0" algn="l">
              <a:spcBef>
                <a:spcPts val="1200"/>
              </a:spcBef>
              <a:spcAft>
                <a:spcPts val="1200"/>
              </a:spcAft>
              <a:buNone/>
            </a:pPr>
            <a:r>
              <a:rPr lang="el" sz="2300"/>
              <a:t> Μάρσαλ Μπ. Ρόζενμπεργκ</a:t>
            </a:r>
            <a:endParaRPr sz="2300"/>
          </a:p>
        </p:txBody>
      </p:sp>
      <p:sp>
        <p:nvSpPr>
          <p:cNvPr id="488" name="Google Shape;488;p62"/>
          <p:cNvSpPr txBox="1"/>
          <p:nvPr>
            <p:ph idx="2" type="body"/>
          </p:nvPr>
        </p:nvSpPr>
        <p:spPr>
          <a:xfrm>
            <a:off x="4638675" y="1337300"/>
            <a:ext cx="3686100" cy="310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2300"/>
              <a:t>Every criticism, judgment, diagnosis, and expression of anger is the tragic expression of an unmet need. </a:t>
            </a:r>
            <a:endParaRPr sz="2300"/>
          </a:p>
          <a:p>
            <a:pPr indent="0" lvl="0" marL="0" rtl="0" algn="l">
              <a:spcBef>
                <a:spcPts val="1200"/>
              </a:spcBef>
              <a:spcAft>
                <a:spcPts val="1200"/>
              </a:spcAft>
              <a:buNone/>
            </a:pPr>
            <a:r>
              <a:rPr lang="el" sz="2300"/>
              <a:t>Marshall B. Rosenberg</a:t>
            </a:r>
            <a:endParaRPr sz="23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3"/>
          <p:cNvSpPr txBox="1"/>
          <p:nvPr>
            <p:ph type="title"/>
          </p:nvPr>
        </p:nvSpPr>
        <p:spPr>
          <a:xfrm>
            <a:off x="263775" y="274100"/>
            <a:ext cx="87336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Αποτελεσματική Επικοινωνία (Assertive Communication)</a:t>
            </a:r>
            <a:endParaRPr/>
          </a:p>
        </p:txBody>
      </p:sp>
      <p:sp>
        <p:nvSpPr>
          <p:cNvPr id="494" name="Google Shape;494;p63"/>
          <p:cNvSpPr txBox="1"/>
          <p:nvPr>
            <p:ph idx="1" type="body"/>
          </p:nvPr>
        </p:nvSpPr>
        <p:spPr>
          <a:xfrm>
            <a:off x="527550" y="908550"/>
            <a:ext cx="8250000" cy="37953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l" sz="1700"/>
              <a:t>Βασικές Αρχές</a:t>
            </a:r>
            <a:endParaRPr sz="1700"/>
          </a:p>
          <a:p>
            <a:pPr indent="0" lvl="0" marL="0" rtl="0" algn="l">
              <a:lnSpc>
                <a:spcPct val="105000"/>
              </a:lnSpc>
              <a:spcBef>
                <a:spcPts val="1200"/>
              </a:spcBef>
              <a:spcAft>
                <a:spcPts val="0"/>
              </a:spcAft>
              <a:buNone/>
            </a:pPr>
            <a:r>
              <a:rPr b="1" lang="el" sz="1500">
                <a:solidFill>
                  <a:srgbClr val="000000"/>
                </a:solidFill>
                <a:latin typeface="Arial"/>
                <a:ea typeface="Arial"/>
                <a:cs typeface="Arial"/>
                <a:sym typeface="Arial"/>
              </a:rPr>
              <a:t>Αυτοπεποίθηση:</a:t>
            </a:r>
            <a:endParaRPr b="1" sz="1500">
              <a:solidFill>
                <a:srgbClr val="000000"/>
              </a:solidFill>
              <a:latin typeface="Arial"/>
              <a:ea typeface="Arial"/>
              <a:cs typeface="Arial"/>
              <a:sym typeface="Arial"/>
            </a:endParaRPr>
          </a:p>
          <a:p>
            <a:pPr indent="-323850" lvl="0" marL="457200" rtl="0" algn="l">
              <a:lnSpc>
                <a:spcPct val="105000"/>
              </a:lnSpc>
              <a:spcBef>
                <a:spcPts val="1200"/>
              </a:spcBef>
              <a:spcAft>
                <a:spcPts val="0"/>
              </a:spcAft>
              <a:buClr>
                <a:srgbClr val="000000"/>
              </a:buClr>
              <a:buSzPts val="1500"/>
              <a:buFont typeface="Arial"/>
              <a:buChar char="●"/>
            </a:pPr>
            <a:r>
              <a:rPr lang="el" sz="1500">
                <a:solidFill>
                  <a:srgbClr val="000000"/>
                </a:solidFill>
                <a:latin typeface="Arial"/>
                <a:ea typeface="Arial"/>
                <a:cs typeface="Arial"/>
                <a:sym typeface="Arial"/>
              </a:rPr>
              <a:t>Εκφράζεις τις απόψεις και τα συναισθήματά σου με σιγουριά και χωρίς φόβο.</a:t>
            </a:r>
            <a:endParaRPr sz="1500">
              <a:solidFill>
                <a:srgbClr val="000000"/>
              </a:solidFill>
              <a:latin typeface="Arial"/>
              <a:ea typeface="Arial"/>
              <a:cs typeface="Arial"/>
              <a:sym typeface="Arial"/>
            </a:endParaRPr>
          </a:p>
          <a:p>
            <a:pPr indent="0" lvl="0" marL="0" rtl="0" algn="l">
              <a:lnSpc>
                <a:spcPct val="105000"/>
              </a:lnSpc>
              <a:spcBef>
                <a:spcPts val="1200"/>
              </a:spcBef>
              <a:spcAft>
                <a:spcPts val="0"/>
              </a:spcAft>
              <a:buNone/>
            </a:pPr>
            <a:r>
              <a:rPr b="1" lang="el" sz="1500">
                <a:solidFill>
                  <a:srgbClr val="000000"/>
                </a:solidFill>
                <a:latin typeface="Arial"/>
                <a:ea typeface="Arial"/>
                <a:cs typeface="Arial"/>
                <a:sym typeface="Arial"/>
              </a:rPr>
              <a:t>Σαφήνεια:</a:t>
            </a:r>
            <a:endParaRPr b="1" sz="1500">
              <a:solidFill>
                <a:srgbClr val="000000"/>
              </a:solidFill>
              <a:latin typeface="Arial"/>
              <a:ea typeface="Arial"/>
              <a:cs typeface="Arial"/>
              <a:sym typeface="Arial"/>
            </a:endParaRPr>
          </a:p>
          <a:p>
            <a:pPr indent="-323850" lvl="0" marL="457200" rtl="0" algn="l">
              <a:lnSpc>
                <a:spcPct val="105000"/>
              </a:lnSpc>
              <a:spcBef>
                <a:spcPts val="1200"/>
              </a:spcBef>
              <a:spcAft>
                <a:spcPts val="0"/>
              </a:spcAft>
              <a:buClr>
                <a:srgbClr val="000000"/>
              </a:buClr>
              <a:buSzPts val="1500"/>
              <a:buFont typeface="Arial"/>
              <a:buChar char="●"/>
            </a:pPr>
            <a:r>
              <a:rPr lang="el" sz="1500">
                <a:solidFill>
                  <a:srgbClr val="000000"/>
                </a:solidFill>
                <a:latin typeface="Arial"/>
                <a:ea typeface="Arial"/>
                <a:cs typeface="Arial"/>
                <a:sym typeface="Arial"/>
              </a:rPr>
              <a:t>Μιλάς ξεκάθαρα και απλά για τις σκέψεις και τα αιτήματά σου.</a:t>
            </a:r>
            <a:endParaRPr sz="1500">
              <a:solidFill>
                <a:srgbClr val="000000"/>
              </a:solidFill>
              <a:latin typeface="Arial"/>
              <a:ea typeface="Arial"/>
              <a:cs typeface="Arial"/>
              <a:sym typeface="Arial"/>
            </a:endParaRPr>
          </a:p>
          <a:p>
            <a:pPr indent="0" lvl="0" marL="0" rtl="0" algn="l">
              <a:lnSpc>
                <a:spcPct val="105000"/>
              </a:lnSpc>
              <a:spcBef>
                <a:spcPts val="1200"/>
              </a:spcBef>
              <a:spcAft>
                <a:spcPts val="0"/>
              </a:spcAft>
              <a:buNone/>
            </a:pPr>
            <a:r>
              <a:rPr b="1" lang="el" sz="1500">
                <a:solidFill>
                  <a:srgbClr val="000000"/>
                </a:solidFill>
                <a:latin typeface="Arial"/>
                <a:ea typeface="Arial"/>
                <a:cs typeface="Arial"/>
                <a:sym typeface="Arial"/>
              </a:rPr>
              <a:t>Σεβασμός:</a:t>
            </a:r>
            <a:endParaRPr b="1" sz="1500">
              <a:solidFill>
                <a:srgbClr val="000000"/>
              </a:solidFill>
              <a:latin typeface="Arial"/>
              <a:ea typeface="Arial"/>
              <a:cs typeface="Arial"/>
              <a:sym typeface="Arial"/>
            </a:endParaRPr>
          </a:p>
          <a:p>
            <a:pPr indent="-323850" lvl="0" marL="457200" rtl="0" algn="l">
              <a:lnSpc>
                <a:spcPct val="105000"/>
              </a:lnSpc>
              <a:spcBef>
                <a:spcPts val="1200"/>
              </a:spcBef>
              <a:spcAft>
                <a:spcPts val="0"/>
              </a:spcAft>
              <a:buClr>
                <a:srgbClr val="000000"/>
              </a:buClr>
              <a:buSzPts val="1500"/>
              <a:buFont typeface="Arial"/>
              <a:buChar char="●"/>
            </a:pPr>
            <a:r>
              <a:rPr lang="el" sz="1500">
                <a:solidFill>
                  <a:srgbClr val="000000"/>
                </a:solidFill>
                <a:latin typeface="Arial"/>
                <a:ea typeface="Arial"/>
                <a:cs typeface="Arial"/>
                <a:sym typeface="Arial"/>
              </a:rPr>
              <a:t>Διατηρείς τον σεβασμό προς τον συνομιλητή σου και αποφεύγεις την επιθετικότητα ή την παθητικότητα.</a:t>
            </a:r>
            <a:endParaRPr sz="1500">
              <a:solidFill>
                <a:srgbClr val="000000"/>
              </a:solidFill>
              <a:latin typeface="Arial"/>
              <a:ea typeface="Arial"/>
              <a:cs typeface="Arial"/>
              <a:sym typeface="Arial"/>
            </a:endParaRPr>
          </a:p>
          <a:p>
            <a:pPr indent="0" lvl="0" marL="0" rtl="0" algn="l">
              <a:lnSpc>
                <a:spcPct val="105000"/>
              </a:lnSpc>
              <a:spcBef>
                <a:spcPts val="1200"/>
              </a:spcBef>
              <a:spcAft>
                <a:spcPts val="0"/>
              </a:spcAft>
              <a:buNone/>
            </a:pPr>
            <a:r>
              <a:rPr b="1" lang="el" sz="1500">
                <a:solidFill>
                  <a:srgbClr val="000000"/>
                </a:solidFill>
                <a:latin typeface="Arial"/>
                <a:ea typeface="Arial"/>
                <a:cs typeface="Arial"/>
                <a:sym typeface="Arial"/>
              </a:rPr>
              <a:t>Ενσυναίσθηση:</a:t>
            </a:r>
            <a:endParaRPr b="1" sz="1500">
              <a:solidFill>
                <a:srgbClr val="000000"/>
              </a:solidFill>
              <a:latin typeface="Arial"/>
              <a:ea typeface="Arial"/>
              <a:cs typeface="Arial"/>
              <a:sym typeface="Arial"/>
            </a:endParaRPr>
          </a:p>
          <a:p>
            <a:pPr indent="-323850" lvl="0" marL="457200" rtl="0" algn="l">
              <a:lnSpc>
                <a:spcPct val="105000"/>
              </a:lnSpc>
              <a:spcBef>
                <a:spcPts val="1200"/>
              </a:spcBef>
              <a:spcAft>
                <a:spcPts val="0"/>
              </a:spcAft>
              <a:buClr>
                <a:srgbClr val="000000"/>
              </a:buClr>
              <a:buSzPts val="1500"/>
              <a:buFont typeface="Arial"/>
              <a:buChar char="●"/>
            </a:pPr>
            <a:r>
              <a:rPr lang="el" sz="1500">
                <a:solidFill>
                  <a:srgbClr val="000000"/>
                </a:solidFill>
                <a:latin typeface="Arial"/>
                <a:ea typeface="Arial"/>
                <a:cs typeface="Arial"/>
                <a:sym typeface="Arial"/>
              </a:rPr>
              <a:t>Αναγνωρίζεις και κατανοείς τα συναισθήματα και τις ανάγκες των άλλων.</a:t>
            </a:r>
            <a:endParaRPr sz="1500">
              <a:solidFill>
                <a:srgbClr val="000000"/>
              </a:solidFill>
              <a:latin typeface="Arial"/>
              <a:ea typeface="Arial"/>
              <a:cs typeface="Arial"/>
              <a:sym typeface="Arial"/>
            </a:endParaRPr>
          </a:p>
          <a:p>
            <a:pPr indent="0" lvl="0" marL="0" rtl="0" algn="l">
              <a:lnSpc>
                <a:spcPct val="105000"/>
              </a:lnSpc>
              <a:spcBef>
                <a:spcPts val="1200"/>
              </a:spcBef>
              <a:spcAft>
                <a:spcPts val="1200"/>
              </a:spcAft>
              <a:buNone/>
            </a:pPr>
            <a:r>
              <a:t/>
            </a:r>
            <a:endParaRPr sz="17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4"/>
          <p:cNvSpPr txBox="1"/>
          <p:nvPr>
            <p:ph type="title"/>
          </p:nvPr>
        </p:nvSpPr>
        <p:spPr>
          <a:xfrm>
            <a:off x="205150" y="259450"/>
            <a:ext cx="8748300" cy="839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Βασικές Τεχνικές Ενσυνειδητότητας - Mindfulness practice</a:t>
            </a:r>
            <a:endParaRPr/>
          </a:p>
        </p:txBody>
      </p:sp>
      <p:sp>
        <p:nvSpPr>
          <p:cNvPr id="500" name="Google Shape;500;p64"/>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501" name="Google Shape;501;p64"/>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02" name="Google Shape;502;p64"/>
          <p:cNvPicPr preferRelativeResize="0"/>
          <p:nvPr/>
        </p:nvPicPr>
        <p:blipFill>
          <a:blip r:embed="rId3">
            <a:alphaModFix/>
          </a:blip>
          <a:stretch>
            <a:fillRect/>
          </a:stretch>
        </p:blipFill>
        <p:spPr>
          <a:xfrm>
            <a:off x="263775" y="864575"/>
            <a:ext cx="8748300" cy="39027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6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508" name="Google Shape;508;p65"/>
          <p:cNvPicPr preferRelativeResize="0"/>
          <p:nvPr/>
        </p:nvPicPr>
        <p:blipFill>
          <a:blip r:embed="rId3">
            <a:alphaModFix/>
          </a:blip>
          <a:stretch>
            <a:fillRect/>
          </a:stretch>
        </p:blipFill>
        <p:spPr>
          <a:xfrm>
            <a:off x="512875" y="674075"/>
            <a:ext cx="8235475" cy="35550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6"/>
          <p:cNvSpPr txBox="1"/>
          <p:nvPr>
            <p:ph type="title"/>
          </p:nvPr>
        </p:nvSpPr>
        <p:spPr>
          <a:xfrm>
            <a:off x="1009650" y="3620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          Ενσυνειδητότητα στην Εκπαίδευση</a:t>
            </a:r>
            <a:endParaRPr/>
          </a:p>
        </p:txBody>
      </p:sp>
      <p:sp>
        <p:nvSpPr>
          <p:cNvPr id="514" name="Google Shape;514;p66"/>
          <p:cNvSpPr txBox="1"/>
          <p:nvPr>
            <p:ph idx="1" type="body"/>
          </p:nvPr>
        </p:nvSpPr>
        <p:spPr>
          <a:xfrm>
            <a:off x="2919450" y="1216275"/>
            <a:ext cx="3686100" cy="31932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l" sz="2000"/>
              <a:t>Βελτιώνει την ακαδημαϊκή απόδοση</a:t>
            </a:r>
            <a:endParaRPr sz="2000"/>
          </a:p>
          <a:p>
            <a:pPr indent="-355600" lvl="0" marL="457200" rtl="0" algn="l">
              <a:spcBef>
                <a:spcPts val="0"/>
              </a:spcBef>
              <a:spcAft>
                <a:spcPts val="0"/>
              </a:spcAft>
              <a:buSzPts val="2000"/>
              <a:buChar char="●"/>
            </a:pPr>
            <a:r>
              <a:rPr lang="el" sz="2000"/>
              <a:t>Ενισχύει την ψυχική  υγεία και συμπεριφορά</a:t>
            </a:r>
            <a:endParaRPr sz="2000"/>
          </a:p>
          <a:p>
            <a:pPr indent="-355600" lvl="0" marL="457200" rtl="0" algn="l">
              <a:spcBef>
                <a:spcPts val="0"/>
              </a:spcBef>
              <a:spcAft>
                <a:spcPts val="0"/>
              </a:spcAft>
              <a:buSzPts val="2000"/>
              <a:buChar char="●"/>
            </a:pPr>
            <a:r>
              <a:rPr lang="el" sz="2000"/>
              <a:t>Ενισχύει τις κοινωνικές δεξιότητες</a:t>
            </a:r>
            <a:endParaRPr sz="20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67"/>
          <p:cNvSpPr txBox="1"/>
          <p:nvPr>
            <p:ph type="title"/>
          </p:nvPr>
        </p:nvSpPr>
        <p:spPr>
          <a:xfrm>
            <a:off x="936375" y="259450"/>
            <a:ext cx="7505700" cy="67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             Πυλώνες Ενσυνειδητότητας</a:t>
            </a:r>
            <a:endParaRPr/>
          </a:p>
        </p:txBody>
      </p:sp>
      <p:sp>
        <p:nvSpPr>
          <p:cNvPr id="520" name="Google Shape;520;p67"/>
          <p:cNvSpPr txBox="1"/>
          <p:nvPr>
            <p:ph idx="1" type="body"/>
          </p:nvPr>
        </p:nvSpPr>
        <p:spPr>
          <a:xfrm>
            <a:off x="2728950" y="937750"/>
            <a:ext cx="3850500" cy="37515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b="1" lang="el" sz="2000"/>
              <a:t>Μη κριτική στάση</a:t>
            </a:r>
            <a:endParaRPr b="1" sz="2000"/>
          </a:p>
          <a:p>
            <a:pPr indent="-355600" lvl="0" marL="457200" rtl="0" algn="l">
              <a:lnSpc>
                <a:spcPct val="150000"/>
              </a:lnSpc>
              <a:spcBef>
                <a:spcPts val="0"/>
              </a:spcBef>
              <a:spcAft>
                <a:spcPts val="0"/>
              </a:spcAft>
              <a:buSzPts val="2000"/>
              <a:buChar char="●"/>
            </a:pPr>
            <a:r>
              <a:rPr b="1" lang="el" sz="2000"/>
              <a:t>Εμπιστοσύνη</a:t>
            </a:r>
            <a:endParaRPr b="1" sz="2000"/>
          </a:p>
          <a:p>
            <a:pPr indent="-355600" lvl="0" marL="457200" rtl="0" algn="l">
              <a:lnSpc>
                <a:spcPct val="150000"/>
              </a:lnSpc>
              <a:spcBef>
                <a:spcPts val="0"/>
              </a:spcBef>
              <a:spcAft>
                <a:spcPts val="0"/>
              </a:spcAft>
              <a:buSzPts val="2000"/>
              <a:buChar char="●"/>
            </a:pPr>
            <a:r>
              <a:rPr b="1" lang="el" sz="2000"/>
              <a:t>Απελευθέρωση</a:t>
            </a:r>
            <a:endParaRPr b="1" sz="2000"/>
          </a:p>
          <a:p>
            <a:pPr indent="-355600" lvl="0" marL="457200" rtl="0" algn="l">
              <a:lnSpc>
                <a:spcPct val="150000"/>
              </a:lnSpc>
              <a:spcBef>
                <a:spcPts val="0"/>
              </a:spcBef>
              <a:spcAft>
                <a:spcPts val="0"/>
              </a:spcAft>
              <a:buSzPts val="2000"/>
              <a:buChar char="●"/>
            </a:pPr>
            <a:r>
              <a:rPr b="1" lang="el" sz="2000"/>
              <a:t>Υπομονή</a:t>
            </a:r>
            <a:endParaRPr b="1" sz="2000"/>
          </a:p>
          <a:p>
            <a:pPr indent="-355600" lvl="0" marL="457200" rtl="0" algn="l">
              <a:lnSpc>
                <a:spcPct val="150000"/>
              </a:lnSpc>
              <a:spcBef>
                <a:spcPts val="0"/>
              </a:spcBef>
              <a:spcAft>
                <a:spcPts val="0"/>
              </a:spcAft>
              <a:buSzPts val="2000"/>
              <a:buChar char="●"/>
            </a:pPr>
            <a:r>
              <a:rPr b="1" lang="el" sz="2000"/>
              <a:t>Ευγνωμοσύνη</a:t>
            </a:r>
            <a:endParaRPr b="1" sz="2000"/>
          </a:p>
          <a:p>
            <a:pPr indent="-355600" lvl="0" marL="457200" rtl="0" algn="l">
              <a:lnSpc>
                <a:spcPct val="150000"/>
              </a:lnSpc>
              <a:spcBef>
                <a:spcPts val="0"/>
              </a:spcBef>
              <a:spcAft>
                <a:spcPts val="0"/>
              </a:spcAft>
              <a:buSzPts val="2000"/>
              <a:buChar char="●"/>
            </a:pPr>
            <a:r>
              <a:rPr b="1" lang="el" sz="2000"/>
              <a:t>Αποδοχή</a:t>
            </a:r>
            <a:endParaRPr b="1" sz="2000"/>
          </a:p>
          <a:p>
            <a:pPr indent="-355600" lvl="0" marL="457200" rtl="0" algn="l">
              <a:lnSpc>
                <a:spcPct val="150000"/>
              </a:lnSpc>
              <a:spcBef>
                <a:spcPts val="0"/>
              </a:spcBef>
              <a:spcAft>
                <a:spcPts val="0"/>
              </a:spcAft>
              <a:buSzPts val="2000"/>
              <a:buChar char="●"/>
            </a:pPr>
            <a:r>
              <a:rPr b="1" lang="el" sz="2000"/>
              <a:t>Αρχάριος νους</a:t>
            </a:r>
            <a:endParaRPr b="1" sz="2000"/>
          </a:p>
          <a:p>
            <a:pPr indent="-355600" lvl="0" marL="457200" rtl="0" algn="l">
              <a:lnSpc>
                <a:spcPct val="150000"/>
              </a:lnSpc>
              <a:spcBef>
                <a:spcPts val="0"/>
              </a:spcBef>
              <a:spcAft>
                <a:spcPts val="0"/>
              </a:spcAft>
              <a:buSzPts val="2000"/>
              <a:buChar char="●"/>
            </a:pPr>
            <a:r>
              <a:rPr b="1" lang="el" sz="2000"/>
              <a:t>Γενναιοδωρία</a:t>
            </a:r>
            <a:endParaRPr b="1" sz="20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68"/>
          <p:cNvSpPr txBox="1"/>
          <p:nvPr>
            <p:ph type="title"/>
          </p:nvPr>
        </p:nvSpPr>
        <p:spPr>
          <a:xfrm>
            <a:off x="600800" y="332725"/>
            <a:ext cx="8279400" cy="722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Π</a:t>
            </a:r>
            <a:r>
              <a:rPr lang="el"/>
              <a:t>ρακτικές για την ενίσχυση της ηρεμίας και της εστίασης.</a:t>
            </a:r>
            <a:endParaRPr/>
          </a:p>
        </p:txBody>
      </p:sp>
      <p:sp>
        <p:nvSpPr>
          <p:cNvPr id="526" name="Google Shape;526;p68"/>
          <p:cNvSpPr txBox="1"/>
          <p:nvPr>
            <p:ph idx="1" type="body"/>
          </p:nvPr>
        </p:nvSpPr>
        <p:spPr>
          <a:xfrm>
            <a:off x="381000" y="1055125"/>
            <a:ext cx="4124400" cy="366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1900"/>
              <a:t>Ενσυνείδητη</a:t>
            </a:r>
            <a:r>
              <a:rPr b="1" lang="el" sz="1900"/>
              <a:t> Αναπνοή:</a:t>
            </a:r>
            <a:endParaRPr b="1" sz="1900"/>
          </a:p>
          <a:p>
            <a:pPr indent="-336550" lvl="0" marL="457200" rtl="0" algn="l">
              <a:spcBef>
                <a:spcPts val="1200"/>
              </a:spcBef>
              <a:spcAft>
                <a:spcPts val="0"/>
              </a:spcAft>
              <a:buClr>
                <a:srgbClr val="000000"/>
              </a:buClr>
              <a:buSzPts val="1700"/>
              <a:buFont typeface="Arial"/>
              <a:buChar char="●"/>
            </a:pPr>
            <a:r>
              <a:rPr b="1" lang="el" sz="1700">
                <a:solidFill>
                  <a:srgbClr val="000000"/>
                </a:solidFill>
                <a:latin typeface="Arial"/>
                <a:ea typeface="Arial"/>
                <a:cs typeface="Arial"/>
                <a:sym typeface="Arial"/>
              </a:rPr>
              <a:t>Εστίαση στην Αναπνοή:</a:t>
            </a:r>
            <a:r>
              <a:rPr lang="el" sz="1700">
                <a:solidFill>
                  <a:srgbClr val="000000"/>
                </a:solidFill>
                <a:latin typeface="Arial"/>
                <a:ea typeface="Arial"/>
                <a:cs typeface="Arial"/>
                <a:sym typeface="Arial"/>
              </a:rPr>
              <a:t> Κάθισε άνετα και κλείσε τα μάτια. Εστίασε στην αναπνοή σου, παρατηρώντας την εισπνοή και την εκπνοή.</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b="1" lang="el" sz="1700">
                <a:solidFill>
                  <a:srgbClr val="000000"/>
                </a:solidFill>
                <a:latin typeface="Arial"/>
                <a:ea typeface="Arial"/>
                <a:cs typeface="Arial"/>
                <a:sym typeface="Arial"/>
              </a:rPr>
              <a:t>Αναγνώριση των Σκέψεων:</a:t>
            </a:r>
            <a:r>
              <a:rPr lang="el" sz="1700">
                <a:solidFill>
                  <a:srgbClr val="000000"/>
                </a:solidFill>
                <a:latin typeface="Arial"/>
                <a:ea typeface="Arial"/>
                <a:cs typeface="Arial"/>
                <a:sym typeface="Arial"/>
              </a:rPr>
              <a:t> Αν παρατηρήσεις σκέψεις να περιπλανώνται, απλώς αναγνώρισέ τις και επίστρεψε την προσοχή σου στην αναπνοή.</a:t>
            </a:r>
            <a:endParaRPr sz="1700">
              <a:solidFill>
                <a:srgbClr val="000000"/>
              </a:solidFill>
              <a:latin typeface="Arial"/>
              <a:ea typeface="Arial"/>
              <a:cs typeface="Arial"/>
              <a:sym typeface="Arial"/>
            </a:endParaRPr>
          </a:p>
          <a:p>
            <a:pPr indent="0" lvl="0" marL="457200" rtl="0" algn="l">
              <a:spcBef>
                <a:spcPts val="1200"/>
              </a:spcBef>
              <a:spcAft>
                <a:spcPts val="1200"/>
              </a:spcAft>
              <a:buNone/>
            </a:pPr>
            <a:r>
              <a:t/>
            </a:r>
            <a:endParaRPr sz="1900"/>
          </a:p>
        </p:txBody>
      </p:sp>
      <p:sp>
        <p:nvSpPr>
          <p:cNvPr id="527" name="Google Shape;527;p68"/>
          <p:cNvSpPr txBox="1"/>
          <p:nvPr>
            <p:ph idx="2" type="body"/>
          </p:nvPr>
        </p:nvSpPr>
        <p:spPr>
          <a:xfrm>
            <a:off x="4638675" y="1055125"/>
            <a:ext cx="4241400" cy="3722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l" sz="1600">
                <a:solidFill>
                  <a:srgbClr val="000000"/>
                </a:solidFill>
                <a:latin typeface="Arial"/>
                <a:ea typeface="Arial"/>
                <a:cs typeface="Arial"/>
                <a:sym typeface="Arial"/>
              </a:rPr>
              <a:t>Κοιλιακή Αναπνοή (Διαφραγματική Αναπνοή):</a:t>
            </a:r>
            <a:endParaRPr b="1" sz="1600">
              <a:solidFill>
                <a:srgbClr val="000000"/>
              </a:solidFill>
              <a:latin typeface="Arial"/>
              <a:ea typeface="Arial"/>
              <a:cs typeface="Arial"/>
              <a:sym typeface="Arial"/>
            </a:endParaRPr>
          </a:p>
          <a:p>
            <a:pPr indent="-330200" lvl="0" marL="457200" rtl="0" algn="l">
              <a:spcBef>
                <a:spcPts val="1200"/>
              </a:spcBef>
              <a:spcAft>
                <a:spcPts val="0"/>
              </a:spcAft>
              <a:buClr>
                <a:srgbClr val="000000"/>
              </a:buClr>
              <a:buSzPts val="1600"/>
              <a:buFont typeface="Arial"/>
              <a:buChar char="●"/>
            </a:pPr>
            <a:r>
              <a:rPr b="1" lang="el" sz="1600">
                <a:solidFill>
                  <a:srgbClr val="000000"/>
                </a:solidFill>
                <a:latin typeface="Arial"/>
                <a:ea typeface="Arial"/>
                <a:cs typeface="Arial"/>
                <a:sym typeface="Arial"/>
              </a:rPr>
              <a:t>Θέση του Σώματος:</a:t>
            </a:r>
            <a:r>
              <a:rPr lang="el" sz="1600">
                <a:solidFill>
                  <a:srgbClr val="000000"/>
                </a:solidFill>
                <a:latin typeface="Arial"/>
                <a:ea typeface="Arial"/>
                <a:cs typeface="Arial"/>
                <a:sym typeface="Arial"/>
              </a:rPr>
              <a:t> Κάθισε ή ξάπλωσε άνετα. Τοποθέτησε ένα χέρι στο στήθος και ένα στην κοιλιά.</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b="1" lang="el" sz="1600">
                <a:solidFill>
                  <a:srgbClr val="000000"/>
                </a:solidFill>
                <a:latin typeface="Arial"/>
                <a:ea typeface="Arial"/>
                <a:cs typeface="Arial"/>
                <a:sym typeface="Arial"/>
              </a:rPr>
              <a:t>Εισπνοή:</a:t>
            </a:r>
            <a:r>
              <a:rPr lang="el" sz="1600">
                <a:solidFill>
                  <a:srgbClr val="000000"/>
                </a:solidFill>
                <a:latin typeface="Arial"/>
                <a:ea typeface="Arial"/>
                <a:cs typeface="Arial"/>
                <a:sym typeface="Arial"/>
              </a:rPr>
              <a:t> Εισπνέεις αργά και βαθιά από τη μύτη, αφήνοντας την κοιλιά να επεκταθεί και το χέρι στην κοιλιά να ανέβει.</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b="1" lang="el" sz="1600">
                <a:solidFill>
                  <a:srgbClr val="000000"/>
                </a:solidFill>
                <a:latin typeface="Arial"/>
                <a:ea typeface="Arial"/>
                <a:cs typeface="Arial"/>
                <a:sym typeface="Arial"/>
              </a:rPr>
              <a:t>Εκπνοή:</a:t>
            </a:r>
            <a:r>
              <a:rPr lang="el" sz="1600">
                <a:solidFill>
                  <a:srgbClr val="000000"/>
                </a:solidFill>
                <a:latin typeface="Arial"/>
                <a:ea typeface="Arial"/>
                <a:cs typeface="Arial"/>
                <a:sym typeface="Arial"/>
              </a:rPr>
              <a:t> Εκπνέεις αργά από το στόμα, επιτρέποντας στην κοιλιά να επανέλθει στην αρχική της θέση και το χέρι να κατέβει.</a:t>
            </a:r>
            <a:endParaRPr sz="1600">
              <a:solidFill>
                <a:srgbClr val="000000"/>
              </a:solidFill>
              <a:latin typeface="Arial"/>
              <a:ea typeface="Arial"/>
              <a:cs typeface="Arial"/>
              <a:sym typeface="Arial"/>
            </a:endParaRPr>
          </a:p>
          <a:p>
            <a:pPr indent="0" lvl="0" marL="0" rtl="0" algn="l">
              <a:spcBef>
                <a:spcPts val="1200"/>
              </a:spcBef>
              <a:spcAft>
                <a:spcPts val="1200"/>
              </a:spcAft>
              <a:buNone/>
            </a:pPr>
            <a:r>
              <a:t/>
            </a:r>
            <a:endParaRPr sz="18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9"/>
          <p:cNvSpPr txBox="1"/>
          <p:nvPr>
            <p:ph idx="1" type="body"/>
          </p:nvPr>
        </p:nvSpPr>
        <p:spPr>
          <a:xfrm>
            <a:off x="408850" y="627900"/>
            <a:ext cx="3686100" cy="38877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None/>
            </a:pPr>
            <a:r>
              <a:rPr b="1" lang="el" sz="1800">
                <a:solidFill>
                  <a:srgbClr val="000000"/>
                </a:solidFill>
                <a:latin typeface="Arial"/>
                <a:ea typeface="Arial"/>
                <a:cs typeface="Arial"/>
                <a:sym typeface="Arial"/>
              </a:rPr>
              <a:t>Ισοπνευστική Αναπνοή (Equal Breathing)</a:t>
            </a:r>
            <a:endParaRPr b="1" sz="1800">
              <a:solidFill>
                <a:srgbClr val="000000"/>
              </a:solidFill>
              <a:latin typeface="Arial"/>
              <a:ea typeface="Arial"/>
              <a:cs typeface="Arial"/>
              <a:sym typeface="Arial"/>
            </a:endParaRPr>
          </a:p>
          <a:p>
            <a:pPr indent="0" lvl="0" marL="0" rtl="0" algn="l">
              <a:spcBef>
                <a:spcPts val="1400"/>
              </a:spcBef>
              <a:spcAft>
                <a:spcPts val="0"/>
              </a:spcAft>
              <a:buNone/>
            </a:pPr>
            <a:r>
              <a:rPr b="1" lang="el" sz="1600">
                <a:solidFill>
                  <a:srgbClr val="000000"/>
                </a:solidFill>
                <a:latin typeface="Arial"/>
                <a:ea typeface="Arial"/>
                <a:cs typeface="Arial"/>
                <a:sym typeface="Arial"/>
              </a:rPr>
              <a:t>Εισπνοή:</a:t>
            </a:r>
            <a:endParaRPr b="1" sz="1600">
              <a:solidFill>
                <a:srgbClr val="000000"/>
              </a:solidFill>
              <a:latin typeface="Arial"/>
              <a:ea typeface="Arial"/>
              <a:cs typeface="Arial"/>
              <a:sym typeface="Arial"/>
            </a:endParaRPr>
          </a:p>
          <a:p>
            <a:pPr indent="-330200" lvl="0" marL="457200" rtl="0" algn="l">
              <a:spcBef>
                <a:spcPts val="1200"/>
              </a:spcBef>
              <a:spcAft>
                <a:spcPts val="0"/>
              </a:spcAft>
              <a:buClr>
                <a:srgbClr val="000000"/>
              </a:buClr>
              <a:buSzPts val="1600"/>
              <a:buFont typeface="Arial"/>
              <a:buChar char="●"/>
            </a:pPr>
            <a:r>
              <a:rPr lang="el" sz="1600">
                <a:solidFill>
                  <a:srgbClr val="000000"/>
                </a:solidFill>
                <a:latin typeface="Arial"/>
                <a:ea typeface="Arial"/>
                <a:cs typeface="Arial"/>
                <a:sym typeface="Arial"/>
              </a:rPr>
              <a:t>Εισπνέεις από τη μύτη μετρώντας μέχρι το τέσσερα.</a:t>
            </a:r>
            <a:endParaRPr sz="1600">
              <a:solidFill>
                <a:srgbClr val="000000"/>
              </a:solidFill>
              <a:latin typeface="Arial"/>
              <a:ea typeface="Arial"/>
              <a:cs typeface="Arial"/>
              <a:sym typeface="Arial"/>
            </a:endParaRPr>
          </a:p>
          <a:p>
            <a:pPr indent="0" lvl="0" marL="0" rtl="0" algn="l">
              <a:spcBef>
                <a:spcPts val="1200"/>
              </a:spcBef>
              <a:spcAft>
                <a:spcPts val="0"/>
              </a:spcAft>
              <a:buNone/>
            </a:pPr>
            <a:r>
              <a:rPr b="1" lang="el" sz="1600">
                <a:solidFill>
                  <a:srgbClr val="000000"/>
                </a:solidFill>
                <a:latin typeface="Arial"/>
                <a:ea typeface="Arial"/>
                <a:cs typeface="Arial"/>
                <a:sym typeface="Arial"/>
              </a:rPr>
              <a:t>Εκπνοή:</a:t>
            </a:r>
            <a:endParaRPr b="1" sz="1600">
              <a:solidFill>
                <a:srgbClr val="000000"/>
              </a:solidFill>
              <a:latin typeface="Arial"/>
              <a:ea typeface="Arial"/>
              <a:cs typeface="Arial"/>
              <a:sym typeface="Arial"/>
            </a:endParaRPr>
          </a:p>
          <a:p>
            <a:pPr indent="-330200" lvl="0" marL="457200" rtl="0" algn="l">
              <a:spcBef>
                <a:spcPts val="1200"/>
              </a:spcBef>
              <a:spcAft>
                <a:spcPts val="0"/>
              </a:spcAft>
              <a:buClr>
                <a:srgbClr val="000000"/>
              </a:buClr>
              <a:buSzPts val="1600"/>
              <a:buFont typeface="Arial"/>
              <a:buChar char="●"/>
            </a:pPr>
            <a:r>
              <a:rPr lang="el" sz="1600">
                <a:solidFill>
                  <a:srgbClr val="000000"/>
                </a:solidFill>
                <a:latin typeface="Arial"/>
                <a:ea typeface="Arial"/>
                <a:cs typeface="Arial"/>
                <a:sym typeface="Arial"/>
              </a:rPr>
              <a:t>Εκπνέεις από τη μύτη μετρώντας πάλι μέχρι το τέσσερα.</a:t>
            </a:r>
            <a:endParaRPr sz="1600">
              <a:solidFill>
                <a:srgbClr val="000000"/>
              </a:solidFill>
              <a:latin typeface="Arial"/>
              <a:ea typeface="Arial"/>
              <a:cs typeface="Arial"/>
              <a:sym typeface="Arial"/>
            </a:endParaRPr>
          </a:p>
          <a:p>
            <a:pPr indent="0" lvl="0" marL="0" rtl="0" algn="l">
              <a:spcBef>
                <a:spcPts val="1400"/>
              </a:spcBef>
              <a:spcAft>
                <a:spcPts val="0"/>
              </a:spcAft>
              <a:buNone/>
            </a:pPr>
            <a:r>
              <a:t/>
            </a:r>
            <a:endParaRPr b="1" sz="1800">
              <a:solidFill>
                <a:srgbClr val="000000"/>
              </a:solidFill>
              <a:latin typeface="Arial"/>
              <a:ea typeface="Arial"/>
              <a:cs typeface="Arial"/>
              <a:sym typeface="Arial"/>
            </a:endParaRPr>
          </a:p>
          <a:p>
            <a:pPr indent="0" lvl="0" marL="0" rtl="0" algn="l">
              <a:spcBef>
                <a:spcPts val="400"/>
              </a:spcBef>
              <a:spcAft>
                <a:spcPts val="1200"/>
              </a:spcAft>
              <a:buNone/>
            </a:pPr>
            <a:r>
              <a:t/>
            </a:r>
            <a:endParaRPr sz="1800"/>
          </a:p>
        </p:txBody>
      </p:sp>
      <p:sp>
        <p:nvSpPr>
          <p:cNvPr id="533" name="Google Shape;533;p69"/>
          <p:cNvSpPr txBox="1"/>
          <p:nvPr>
            <p:ph idx="2" type="body"/>
          </p:nvPr>
        </p:nvSpPr>
        <p:spPr>
          <a:xfrm>
            <a:off x="4726575" y="163450"/>
            <a:ext cx="4139100" cy="4980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b="1" lang="el" sz="1804"/>
              <a:t>Αναπνοή</a:t>
            </a:r>
            <a:r>
              <a:rPr b="1" lang="el" sz="1804"/>
              <a:t> 4-7-8</a:t>
            </a:r>
            <a:endParaRPr b="1" sz="1804"/>
          </a:p>
          <a:p>
            <a:pPr indent="0" lvl="0" marL="0" rtl="0" algn="l">
              <a:lnSpc>
                <a:spcPct val="95000"/>
              </a:lnSpc>
              <a:spcBef>
                <a:spcPts val="1200"/>
              </a:spcBef>
              <a:spcAft>
                <a:spcPts val="0"/>
              </a:spcAft>
              <a:buSzPts val="935"/>
              <a:buNone/>
            </a:pPr>
            <a:r>
              <a:rPr b="1" lang="el" sz="1335">
                <a:solidFill>
                  <a:srgbClr val="000000"/>
                </a:solidFill>
                <a:latin typeface="Arial"/>
                <a:ea typeface="Arial"/>
                <a:cs typeface="Arial"/>
                <a:sym typeface="Arial"/>
              </a:rPr>
              <a:t>Εστίαση στην Αναπνοή:</a:t>
            </a:r>
            <a:endParaRPr b="1" sz="1335">
              <a:solidFill>
                <a:srgbClr val="000000"/>
              </a:solidFill>
              <a:latin typeface="Arial"/>
              <a:ea typeface="Arial"/>
              <a:cs typeface="Arial"/>
              <a:sym typeface="Arial"/>
            </a:endParaRPr>
          </a:p>
          <a:p>
            <a:pPr indent="-313372" lvl="0" marL="457200" rtl="0" algn="l">
              <a:lnSpc>
                <a:spcPct val="95000"/>
              </a:lnSpc>
              <a:spcBef>
                <a:spcPts val="1200"/>
              </a:spcBef>
              <a:spcAft>
                <a:spcPts val="0"/>
              </a:spcAft>
              <a:buClr>
                <a:srgbClr val="000000"/>
              </a:buClr>
              <a:buSzPts val="1335"/>
              <a:buFont typeface="Arial"/>
              <a:buChar char="●"/>
            </a:pPr>
            <a:r>
              <a:rPr lang="el" sz="1335">
                <a:solidFill>
                  <a:srgbClr val="000000"/>
                </a:solidFill>
                <a:latin typeface="Arial"/>
                <a:ea typeface="Arial"/>
                <a:cs typeface="Arial"/>
                <a:sym typeface="Arial"/>
              </a:rPr>
              <a:t>Κλείσε τα μάτια σου και φέρε την προσοχή σου στην αναπνοή σου.</a:t>
            </a:r>
            <a:endParaRPr sz="1335">
              <a:solidFill>
                <a:srgbClr val="000000"/>
              </a:solidFill>
              <a:latin typeface="Arial"/>
              <a:ea typeface="Arial"/>
              <a:cs typeface="Arial"/>
              <a:sym typeface="Arial"/>
            </a:endParaRPr>
          </a:p>
          <a:p>
            <a:pPr indent="0" lvl="0" marL="0" rtl="0" algn="l">
              <a:lnSpc>
                <a:spcPct val="95000"/>
              </a:lnSpc>
              <a:spcBef>
                <a:spcPts val="1200"/>
              </a:spcBef>
              <a:spcAft>
                <a:spcPts val="0"/>
              </a:spcAft>
              <a:buSzPts val="935"/>
              <a:buNone/>
            </a:pPr>
            <a:r>
              <a:rPr b="1" lang="el" sz="1335">
                <a:solidFill>
                  <a:srgbClr val="000000"/>
                </a:solidFill>
                <a:latin typeface="Arial"/>
                <a:ea typeface="Arial"/>
                <a:cs typeface="Arial"/>
                <a:sym typeface="Arial"/>
              </a:rPr>
              <a:t>Εισπνοή:</a:t>
            </a:r>
            <a:endParaRPr b="1" sz="1335">
              <a:solidFill>
                <a:srgbClr val="000000"/>
              </a:solidFill>
              <a:latin typeface="Arial"/>
              <a:ea typeface="Arial"/>
              <a:cs typeface="Arial"/>
              <a:sym typeface="Arial"/>
            </a:endParaRPr>
          </a:p>
          <a:p>
            <a:pPr indent="-313372" lvl="0" marL="457200" rtl="0" algn="l">
              <a:lnSpc>
                <a:spcPct val="95000"/>
              </a:lnSpc>
              <a:spcBef>
                <a:spcPts val="1200"/>
              </a:spcBef>
              <a:spcAft>
                <a:spcPts val="0"/>
              </a:spcAft>
              <a:buClr>
                <a:srgbClr val="000000"/>
              </a:buClr>
              <a:buSzPts val="1335"/>
              <a:buFont typeface="Arial"/>
              <a:buChar char="●"/>
            </a:pPr>
            <a:r>
              <a:rPr lang="el" sz="1335">
                <a:solidFill>
                  <a:srgbClr val="000000"/>
                </a:solidFill>
                <a:latin typeface="Arial"/>
                <a:ea typeface="Arial"/>
                <a:cs typeface="Arial"/>
                <a:sym typeface="Arial"/>
              </a:rPr>
              <a:t>Εισπνέεις αργά και βαθιά από τη μύτη για 4 δευτερόλεπτα.</a:t>
            </a:r>
            <a:endParaRPr sz="1335">
              <a:solidFill>
                <a:srgbClr val="000000"/>
              </a:solidFill>
              <a:latin typeface="Arial"/>
              <a:ea typeface="Arial"/>
              <a:cs typeface="Arial"/>
              <a:sym typeface="Arial"/>
            </a:endParaRPr>
          </a:p>
          <a:p>
            <a:pPr indent="0" lvl="0" marL="0" rtl="0" algn="l">
              <a:lnSpc>
                <a:spcPct val="95000"/>
              </a:lnSpc>
              <a:spcBef>
                <a:spcPts val="1200"/>
              </a:spcBef>
              <a:spcAft>
                <a:spcPts val="0"/>
              </a:spcAft>
              <a:buSzPts val="935"/>
              <a:buNone/>
            </a:pPr>
            <a:r>
              <a:rPr b="1" lang="el" sz="1335">
                <a:solidFill>
                  <a:srgbClr val="000000"/>
                </a:solidFill>
                <a:latin typeface="Arial"/>
                <a:ea typeface="Arial"/>
                <a:cs typeface="Arial"/>
                <a:sym typeface="Arial"/>
              </a:rPr>
              <a:t>Κράτημα Αναπνοής:</a:t>
            </a:r>
            <a:endParaRPr b="1" sz="1335">
              <a:solidFill>
                <a:srgbClr val="000000"/>
              </a:solidFill>
              <a:latin typeface="Arial"/>
              <a:ea typeface="Arial"/>
              <a:cs typeface="Arial"/>
              <a:sym typeface="Arial"/>
            </a:endParaRPr>
          </a:p>
          <a:p>
            <a:pPr indent="-313372" lvl="0" marL="457200" rtl="0" algn="l">
              <a:lnSpc>
                <a:spcPct val="95000"/>
              </a:lnSpc>
              <a:spcBef>
                <a:spcPts val="1200"/>
              </a:spcBef>
              <a:spcAft>
                <a:spcPts val="0"/>
              </a:spcAft>
              <a:buClr>
                <a:srgbClr val="000000"/>
              </a:buClr>
              <a:buSzPts val="1335"/>
              <a:buFont typeface="Arial"/>
              <a:buChar char="●"/>
            </a:pPr>
            <a:r>
              <a:rPr lang="el" sz="1335">
                <a:solidFill>
                  <a:srgbClr val="000000"/>
                </a:solidFill>
                <a:latin typeface="Arial"/>
                <a:ea typeface="Arial"/>
                <a:cs typeface="Arial"/>
                <a:sym typeface="Arial"/>
              </a:rPr>
              <a:t>Κράτησε την αναπνοή σου για 7 δευτερόλεπτα.</a:t>
            </a:r>
            <a:endParaRPr sz="1335">
              <a:solidFill>
                <a:srgbClr val="000000"/>
              </a:solidFill>
              <a:latin typeface="Arial"/>
              <a:ea typeface="Arial"/>
              <a:cs typeface="Arial"/>
              <a:sym typeface="Arial"/>
            </a:endParaRPr>
          </a:p>
          <a:p>
            <a:pPr indent="0" lvl="0" marL="0" rtl="0" algn="l">
              <a:lnSpc>
                <a:spcPct val="95000"/>
              </a:lnSpc>
              <a:spcBef>
                <a:spcPts val="1200"/>
              </a:spcBef>
              <a:spcAft>
                <a:spcPts val="0"/>
              </a:spcAft>
              <a:buSzPts val="935"/>
              <a:buNone/>
            </a:pPr>
            <a:r>
              <a:rPr b="1" lang="el" sz="1335">
                <a:solidFill>
                  <a:srgbClr val="000000"/>
                </a:solidFill>
                <a:latin typeface="Arial"/>
                <a:ea typeface="Arial"/>
                <a:cs typeface="Arial"/>
                <a:sym typeface="Arial"/>
              </a:rPr>
              <a:t>Εκπνοή:</a:t>
            </a:r>
            <a:endParaRPr b="1" sz="1335">
              <a:solidFill>
                <a:srgbClr val="000000"/>
              </a:solidFill>
              <a:latin typeface="Arial"/>
              <a:ea typeface="Arial"/>
              <a:cs typeface="Arial"/>
              <a:sym typeface="Arial"/>
            </a:endParaRPr>
          </a:p>
          <a:p>
            <a:pPr indent="-313372" lvl="0" marL="457200" rtl="0" algn="l">
              <a:lnSpc>
                <a:spcPct val="95000"/>
              </a:lnSpc>
              <a:spcBef>
                <a:spcPts val="1200"/>
              </a:spcBef>
              <a:spcAft>
                <a:spcPts val="0"/>
              </a:spcAft>
              <a:buClr>
                <a:srgbClr val="000000"/>
              </a:buClr>
              <a:buSzPts val="1335"/>
              <a:buFont typeface="Arial"/>
              <a:buChar char="●"/>
            </a:pPr>
            <a:r>
              <a:rPr lang="el" sz="1335">
                <a:solidFill>
                  <a:srgbClr val="000000"/>
                </a:solidFill>
                <a:latin typeface="Arial"/>
                <a:ea typeface="Arial"/>
                <a:cs typeface="Arial"/>
                <a:sym typeface="Arial"/>
              </a:rPr>
              <a:t>Εκπνέεις αργά και πλήρως από το στόμα για 8 δευτερόλεπτα, παράγοντας έναν απαλό ήχο.</a:t>
            </a:r>
            <a:endParaRPr sz="1335">
              <a:solidFill>
                <a:srgbClr val="000000"/>
              </a:solidFill>
              <a:latin typeface="Arial"/>
              <a:ea typeface="Arial"/>
              <a:cs typeface="Arial"/>
              <a:sym typeface="Arial"/>
            </a:endParaRPr>
          </a:p>
          <a:p>
            <a:pPr indent="0" lvl="0" marL="0" rtl="0" algn="l">
              <a:lnSpc>
                <a:spcPct val="95000"/>
              </a:lnSpc>
              <a:spcBef>
                <a:spcPts val="1200"/>
              </a:spcBef>
              <a:spcAft>
                <a:spcPts val="0"/>
              </a:spcAft>
              <a:buSzPts val="935"/>
              <a:buNone/>
            </a:pPr>
            <a:r>
              <a:rPr b="1" lang="el" sz="1335">
                <a:solidFill>
                  <a:srgbClr val="000000"/>
                </a:solidFill>
                <a:latin typeface="Arial"/>
                <a:ea typeface="Arial"/>
                <a:cs typeface="Arial"/>
                <a:sym typeface="Arial"/>
              </a:rPr>
              <a:t>Συνέχιση:</a:t>
            </a:r>
            <a:endParaRPr b="1" sz="1335">
              <a:solidFill>
                <a:srgbClr val="000000"/>
              </a:solidFill>
              <a:latin typeface="Arial"/>
              <a:ea typeface="Arial"/>
              <a:cs typeface="Arial"/>
              <a:sym typeface="Arial"/>
            </a:endParaRPr>
          </a:p>
          <a:p>
            <a:pPr indent="-313372" lvl="0" marL="457200" rtl="0" algn="l">
              <a:lnSpc>
                <a:spcPct val="95000"/>
              </a:lnSpc>
              <a:spcBef>
                <a:spcPts val="1200"/>
              </a:spcBef>
              <a:spcAft>
                <a:spcPts val="0"/>
              </a:spcAft>
              <a:buClr>
                <a:srgbClr val="000000"/>
              </a:buClr>
              <a:buSzPts val="1335"/>
              <a:buFont typeface="Arial"/>
              <a:buChar char="●"/>
            </a:pPr>
            <a:r>
              <a:rPr lang="el" sz="1335">
                <a:solidFill>
                  <a:srgbClr val="000000"/>
                </a:solidFill>
                <a:latin typeface="Arial"/>
                <a:ea typeface="Arial"/>
                <a:cs typeface="Arial"/>
                <a:sym typeface="Arial"/>
              </a:rPr>
              <a:t>Επανέλαβε αυτόν τον κύκλο για 4-8 φορές ή μέχρι να νιώσεις χαλαρός.</a:t>
            </a:r>
            <a:endParaRPr sz="1335">
              <a:solidFill>
                <a:srgbClr val="000000"/>
              </a:solidFill>
              <a:latin typeface="Arial"/>
              <a:ea typeface="Arial"/>
              <a:cs typeface="Arial"/>
              <a:sym typeface="Arial"/>
            </a:endParaRPr>
          </a:p>
          <a:p>
            <a:pPr indent="0" lvl="0" marL="0" rtl="0" algn="l">
              <a:lnSpc>
                <a:spcPct val="95000"/>
              </a:lnSpc>
              <a:spcBef>
                <a:spcPts val="1200"/>
              </a:spcBef>
              <a:spcAft>
                <a:spcPts val="0"/>
              </a:spcAft>
              <a:buSzPts val="935"/>
              <a:buNone/>
            </a:pPr>
            <a:r>
              <a:t/>
            </a:r>
            <a:endParaRPr sz="1505"/>
          </a:p>
          <a:p>
            <a:pPr indent="0" lvl="0" marL="0" rtl="0" algn="l">
              <a:lnSpc>
                <a:spcPct val="95000"/>
              </a:lnSpc>
              <a:spcBef>
                <a:spcPts val="1200"/>
              </a:spcBef>
              <a:spcAft>
                <a:spcPts val="1200"/>
              </a:spcAft>
              <a:buSzPts val="935"/>
              <a:buNone/>
            </a:pPr>
            <a:r>
              <a:t/>
            </a:r>
            <a:endParaRPr sz="1505"/>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70"/>
          <p:cNvSpPr txBox="1"/>
          <p:nvPr>
            <p:ph idx="1" type="body"/>
          </p:nvPr>
        </p:nvSpPr>
        <p:spPr>
          <a:xfrm>
            <a:off x="819150" y="659425"/>
            <a:ext cx="3686100" cy="410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l" sz="2100"/>
              <a:t>Αναπνοή με Ανεμόμυλο (Pinwheel Breathing)</a:t>
            </a:r>
            <a:endParaRPr b="1" sz="2100"/>
          </a:p>
          <a:p>
            <a:pPr indent="0" lvl="0" marL="0" rtl="0" algn="l">
              <a:spcBef>
                <a:spcPts val="1200"/>
              </a:spcBef>
              <a:spcAft>
                <a:spcPts val="1200"/>
              </a:spcAft>
              <a:buNone/>
            </a:pPr>
            <a:r>
              <a:rPr lang="el" sz="2100"/>
              <a:t>Η εστίαση της προσοχής μας σε ένα πραγματικό αντικείμενο είναι ένας εξαιρετικός τρόπος για να ενισχύσουμε τη συγκέντρωση.</a:t>
            </a:r>
            <a:endParaRPr sz="2100"/>
          </a:p>
        </p:txBody>
      </p:sp>
      <p:pic>
        <p:nvPicPr>
          <p:cNvPr id="539" name="Google Shape;539;p70"/>
          <p:cNvPicPr preferRelativeResize="0"/>
          <p:nvPr/>
        </p:nvPicPr>
        <p:blipFill>
          <a:blip r:embed="rId3">
            <a:alphaModFix/>
          </a:blip>
          <a:stretch>
            <a:fillRect/>
          </a:stretch>
        </p:blipFill>
        <p:spPr>
          <a:xfrm>
            <a:off x="4638663" y="890588"/>
            <a:ext cx="3990975" cy="22193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1"/>
          <p:cNvSpPr txBox="1"/>
          <p:nvPr>
            <p:ph type="title"/>
          </p:nvPr>
        </p:nvSpPr>
        <p:spPr>
          <a:xfrm>
            <a:off x="892425" y="4353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Jacobson’s progressive relaxation technique</a:t>
            </a:r>
            <a:endParaRPr/>
          </a:p>
          <a:p>
            <a:pPr indent="0" lvl="0" marL="0" rtl="0" algn="l">
              <a:spcBef>
                <a:spcPts val="0"/>
              </a:spcBef>
              <a:spcAft>
                <a:spcPts val="0"/>
              </a:spcAft>
              <a:buNone/>
            </a:pPr>
            <a:r>
              <a:rPr lang="el"/>
              <a:t>Τεχνική Προοδευτικής Χαλάρωσης του Jacobson</a:t>
            </a:r>
            <a:endParaRPr/>
          </a:p>
        </p:txBody>
      </p:sp>
      <p:sp>
        <p:nvSpPr>
          <p:cNvPr id="545" name="Google Shape;545;p71"/>
          <p:cNvSpPr txBox="1"/>
          <p:nvPr>
            <p:ph idx="1" type="body"/>
          </p:nvPr>
        </p:nvSpPr>
        <p:spPr>
          <a:xfrm>
            <a:off x="819150" y="18736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sz="2100"/>
              <a:t>Η τεχνική προοδευτικής χαλάρωσης του Jacobson περιλαμβάνει τη σύσπαση και τη χαλάρωση των μυών, ώστε να αισθάνεσαι πιο χαλαρός.</a:t>
            </a:r>
            <a:endParaRPr sz="2100"/>
          </a:p>
        </p:txBody>
      </p:sp>
      <p:pic>
        <p:nvPicPr>
          <p:cNvPr id="546" name="Google Shape;546;p71"/>
          <p:cNvPicPr preferRelativeResize="0"/>
          <p:nvPr/>
        </p:nvPicPr>
        <p:blipFill>
          <a:blip r:embed="rId3">
            <a:alphaModFix/>
          </a:blip>
          <a:stretch>
            <a:fillRect/>
          </a:stretch>
        </p:blipFill>
        <p:spPr>
          <a:xfrm>
            <a:off x="5354525" y="1524075"/>
            <a:ext cx="1600200" cy="2914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8"/>
          <p:cNvSpPr txBox="1"/>
          <p:nvPr>
            <p:ph idx="1" type="body"/>
          </p:nvPr>
        </p:nvSpPr>
        <p:spPr>
          <a:xfrm>
            <a:off x="957650" y="644975"/>
            <a:ext cx="3513900" cy="776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sz="1700"/>
              <a:t>Οι συγκρούσεις συχνά προκύπτουν εξαιτίας μιας ανεκπλήρωτης ανάγκης</a:t>
            </a:r>
            <a:endParaRPr sz="1700"/>
          </a:p>
        </p:txBody>
      </p:sp>
      <p:pic>
        <p:nvPicPr>
          <p:cNvPr id="162" name="Google Shape;162;p18"/>
          <p:cNvPicPr preferRelativeResize="0"/>
          <p:nvPr/>
        </p:nvPicPr>
        <p:blipFill>
          <a:blip r:embed="rId3">
            <a:alphaModFix/>
          </a:blip>
          <a:stretch>
            <a:fillRect/>
          </a:stretch>
        </p:blipFill>
        <p:spPr>
          <a:xfrm>
            <a:off x="3838325" y="316650"/>
            <a:ext cx="5104876" cy="4417526"/>
          </a:xfrm>
          <a:prstGeom prst="rect">
            <a:avLst/>
          </a:prstGeom>
          <a:noFill/>
          <a:ln>
            <a:noFill/>
          </a:ln>
        </p:spPr>
      </p:pic>
      <p:sp>
        <p:nvSpPr>
          <p:cNvPr id="163" name="Google Shape;163;p18"/>
          <p:cNvSpPr txBox="1"/>
          <p:nvPr>
            <p:ph idx="4294967295" type="subTitle"/>
          </p:nvPr>
        </p:nvSpPr>
        <p:spPr>
          <a:xfrm>
            <a:off x="5125400" y="4518675"/>
            <a:ext cx="3817800" cy="353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935"/>
              <a:buNone/>
            </a:pPr>
            <a:r>
              <a:rPr lang="el" sz="1604"/>
              <a:t>Maslow's hierarchy of needs, 1943</a:t>
            </a:r>
            <a:endParaRPr sz="1604"/>
          </a:p>
        </p:txBody>
      </p:sp>
      <p:sp>
        <p:nvSpPr>
          <p:cNvPr id="164" name="Google Shape;164;p18"/>
          <p:cNvSpPr txBox="1"/>
          <p:nvPr>
            <p:ph type="title"/>
          </p:nvPr>
        </p:nvSpPr>
        <p:spPr>
          <a:xfrm>
            <a:off x="409825" y="2000250"/>
            <a:ext cx="3382200" cy="245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sz="1500">
                <a:solidFill>
                  <a:schemeClr val="dk2"/>
                </a:solidFill>
              </a:rPr>
              <a:t>Αυτοπραγμάτωση</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l" sz="1500">
                <a:solidFill>
                  <a:schemeClr val="dk2"/>
                </a:solidFill>
              </a:rPr>
              <a:t>Αυτοεκτίμηση</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l" sz="1500">
                <a:solidFill>
                  <a:schemeClr val="dk2"/>
                </a:solidFill>
              </a:rPr>
              <a:t>Αίσθημα του ανήκειν</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l" sz="1500">
                <a:solidFill>
                  <a:schemeClr val="dk2"/>
                </a:solidFill>
              </a:rPr>
              <a:t>Ασφάλεια</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rPr lang="el" sz="1500">
                <a:solidFill>
                  <a:schemeClr val="dk2"/>
                </a:solidFill>
              </a:rPr>
              <a:t>Φυσικές ανάγκες</a:t>
            </a:r>
            <a:endParaRPr sz="1500">
              <a:solidFill>
                <a:schemeClr val="dk2"/>
              </a:solidFill>
            </a:endParaRPr>
          </a:p>
          <a:p>
            <a:pPr indent="0" lvl="0" marL="0" rtl="0" algn="l">
              <a:spcBef>
                <a:spcPts val="0"/>
              </a:spcBef>
              <a:spcAft>
                <a:spcPts val="0"/>
              </a:spcAft>
              <a:buNone/>
            </a:pPr>
            <a:r>
              <a:t/>
            </a:r>
            <a:endParaRPr sz="1500">
              <a:solidFill>
                <a:schemeClr val="dk2"/>
              </a:solidFill>
            </a:endParaRPr>
          </a:p>
          <a:p>
            <a:pPr indent="0" lvl="0" marL="0" rtl="0" algn="l">
              <a:spcBef>
                <a:spcPts val="0"/>
              </a:spcBef>
              <a:spcAft>
                <a:spcPts val="0"/>
              </a:spcAft>
              <a:buNone/>
            </a:pPr>
            <a:r>
              <a:t/>
            </a:r>
            <a:endParaRPr sz="1500">
              <a:solidFill>
                <a:schemeClr val="dk2"/>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72"/>
          <p:cNvSpPr txBox="1"/>
          <p:nvPr>
            <p:ph type="title"/>
          </p:nvPr>
        </p:nvSpPr>
        <p:spPr>
          <a:xfrm>
            <a:off x="819150" y="391325"/>
            <a:ext cx="7505700" cy="634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          </a:t>
            </a:r>
            <a:r>
              <a:rPr lang="el"/>
              <a:t>Τεχνική Γείωσης-</a:t>
            </a:r>
            <a:r>
              <a:rPr lang="el"/>
              <a:t> G</a:t>
            </a:r>
            <a:r>
              <a:rPr lang="el"/>
              <a:t>rounding Technique</a:t>
            </a:r>
            <a:endParaRPr/>
          </a:p>
          <a:p>
            <a:pPr indent="0" lvl="0" marL="0" rtl="0" algn="l">
              <a:spcBef>
                <a:spcPts val="0"/>
              </a:spcBef>
              <a:spcAft>
                <a:spcPts val="0"/>
              </a:spcAft>
              <a:buNone/>
            </a:pPr>
            <a:r>
              <a:t/>
            </a:r>
            <a:endParaRPr/>
          </a:p>
        </p:txBody>
      </p:sp>
      <p:sp>
        <p:nvSpPr>
          <p:cNvPr id="552" name="Google Shape;552;p72"/>
          <p:cNvSpPr txBox="1"/>
          <p:nvPr>
            <p:ph idx="1" type="body"/>
          </p:nvPr>
        </p:nvSpPr>
        <p:spPr>
          <a:xfrm>
            <a:off x="819150" y="952500"/>
            <a:ext cx="3819600" cy="38832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SzPts val="1018"/>
              <a:buNone/>
            </a:pPr>
            <a:r>
              <a:t/>
            </a:r>
            <a:endParaRPr sz="1617">
              <a:solidFill>
                <a:srgbClr val="000000"/>
              </a:solidFill>
              <a:latin typeface="Arial"/>
              <a:ea typeface="Arial"/>
              <a:cs typeface="Arial"/>
              <a:sym typeface="Arial"/>
            </a:endParaRPr>
          </a:p>
          <a:p>
            <a:pPr indent="0" lvl="0" marL="0" rtl="0" algn="l">
              <a:lnSpc>
                <a:spcPct val="95000"/>
              </a:lnSpc>
              <a:spcBef>
                <a:spcPts val="1200"/>
              </a:spcBef>
              <a:spcAft>
                <a:spcPts val="0"/>
              </a:spcAft>
              <a:buSzPts val="1018"/>
              <a:buNone/>
            </a:pPr>
            <a:r>
              <a:rPr b="1" lang="el" sz="1617">
                <a:solidFill>
                  <a:srgbClr val="000000"/>
                </a:solidFill>
                <a:latin typeface="Arial"/>
                <a:ea typeface="Arial"/>
                <a:cs typeface="Arial"/>
                <a:sym typeface="Arial"/>
              </a:rPr>
              <a:t>1. Μέθοδος 5-4-3-2-1</a:t>
            </a:r>
            <a:endParaRPr b="1" sz="1617">
              <a:solidFill>
                <a:srgbClr val="000000"/>
              </a:solidFill>
              <a:latin typeface="Arial"/>
              <a:ea typeface="Arial"/>
              <a:cs typeface="Arial"/>
              <a:sym typeface="Arial"/>
            </a:endParaRPr>
          </a:p>
          <a:p>
            <a:pPr indent="0" lvl="0" marL="0" rtl="0" algn="l">
              <a:lnSpc>
                <a:spcPct val="95000"/>
              </a:lnSpc>
              <a:spcBef>
                <a:spcPts val="1200"/>
              </a:spcBef>
              <a:spcAft>
                <a:spcPts val="0"/>
              </a:spcAft>
              <a:buSzPts val="1018"/>
              <a:buNone/>
            </a:pPr>
            <a:r>
              <a:rPr lang="el" sz="1617">
                <a:solidFill>
                  <a:srgbClr val="000000"/>
                </a:solidFill>
                <a:latin typeface="Arial"/>
                <a:ea typeface="Arial"/>
                <a:cs typeface="Arial"/>
                <a:sym typeface="Arial"/>
              </a:rPr>
              <a:t>Αυτή η τεχνική βασίζεται στην ενεργή χρήση των αισθήσεων:</a:t>
            </a:r>
            <a:endParaRPr sz="1617">
              <a:solidFill>
                <a:srgbClr val="000000"/>
              </a:solidFill>
              <a:latin typeface="Arial"/>
              <a:ea typeface="Arial"/>
              <a:cs typeface="Arial"/>
              <a:sym typeface="Arial"/>
            </a:endParaRPr>
          </a:p>
          <a:p>
            <a:pPr indent="-331311" lvl="0" marL="457200" rtl="0" algn="l">
              <a:lnSpc>
                <a:spcPct val="95000"/>
              </a:lnSpc>
              <a:spcBef>
                <a:spcPts val="1200"/>
              </a:spcBef>
              <a:spcAft>
                <a:spcPts val="0"/>
              </a:spcAft>
              <a:buClr>
                <a:srgbClr val="000000"/>
              </a:buClr>
              <a:buSzPts val="1617"/>
              <a:buFont typeface="Arial"/>
              <a:buChar char="●"/>
            </a:pPr>
            <a:r>
              <a:rPr b="1" lang="el" sz="1617">
                <a:solidFill>
                  <a:srgbClr val="000000"/>
                </a:solidFill>
                <a:latin typeface="Arial"/>
                <a:ea typeface="Arial"/>
                <a:cs typeface="Arial"/>
                <a:sym typeface="Arial"/>
              </a:rPr>
              <a:t>5:</a:t>
            </a:r>
            <a:r>
              <a:rPr lang="el" sz="1617">
                <a:solidFill>
                  <a:srgbClr val="000000"/>
                </a:solidFill>
                <a:latin typeface="Arial"/>
                <a:ea typeface="Arial"/>
                <a:cs typeface="Arial"/>
                <a:sym typeface="Arial"/>
              </a:rPr>
              <a:t> Παρατήρησε 5 πράγματα γύρω σου που μπορείς να δεις.</a:t>
            </a:r>
            <a:endParaRPr sz="1617">
              <a:solidFill>
                <a:srgbClr val="000000"/>
              </a:solidFill>
              <a:latin typeface="Arial"/>
              <a:ea typeface="Arial"/>
              <a:cs typeface="Arial"/>
              <a:sym typeface="Arial"/>
            </a:endParaRPr>
          </a:p>
          <a:p>
            <a:pPr indent="-331311" lvl="0" marL="457200" rtl="0" algn="l">
              <a:lnSpc>
                <a:spcPct val="95000"/>
              </a:lnSpc>
              <a:spcBef>
                <a:spcPts val="0"/>
              </a:spcBef>
              <a:spcAft>
                <a:spcPts val="0"/>
              </a:spcAft>
              <a:buClr>
                <a:srgbClr val="000000"/>
              </a:buClr>
              <a:buSzPts val="1617"/>
              <a:buFont typeface="Arial"/>
              <a:buChar char="●"/>
            </a:pPr>
            <a:r>
              <a:rPr b="1" lang="el" sz="1617">
                <a:solidFill>
                  <a:srgbClr val="000000"/>
                </a:solidFill>
                <a:latin typeface="Arial"/>
                <a:ea typeface="Arial"/>
                <a:cs typeface="Arial"/>
                <a:sym typeface="Arial"/>
              </a:rPr>
              <a:t>4:</a:t>
            </a:r>
            <a:r>
              <a:rPr lang="el" sz="1617">
                <a:solidFill>
                  <a:srgbClr val="000000"/>
                </a:solidFill>
                <a:latin typeface="Arial"/>
                <a:ea typeface="Arial"/>
                <a:cs typeface="Arial"/>
                <a:sym typeface="Arial"/>
              </a:rPr>
              <a:t> Άγγιξε 4 πράγματα γύρω σου που μπορείς να αισθανθείς.</a:t>
            </a:r>
            <a:endParaRPr sz="1617">
              <a:solidFill>
                <a:srgbClr val="000000"/>
              </a:solidFill>
              <a:latin typeface="Arial"/>
              <a:ea typeface="Arial"/>
              <a:cs typeface="Arial"/>
              <a:sym typeface="Arial"/>
            </a:endParaRPr>
          </a:p>
          <a:p>
            <a:pPr indent="-331311" lvl="0" marL="457200" rtl="0" algn="l">
              <a:lnSpc>
                <a:spcPct val="95000"/>
              </a:lnSpc>
              <a:spcBef>
                <a:spcPts val="0"/>
              </a:spcBef>
              <a:spcAft>
                <a:spcPts val="0"/>
              </a:spcAft>
              <a:buClr>
                <a:srgbClr val="000000"/>
              </a:buClr>
              <a:buSzPts val="1617"/>
              <a:buFont typeface="Arial"/>
              <a:buChar char="●"/>
            </a:pPr>
            <a:r>
              <a:rPr b="1" lang="el" sz="1617">
                <a:solidFill>
                  <a:srgbClr val="000000"/>
                </a:solidFill>
                <a:latin typeface="Arial"/>
                <a:ea typeface="Arial"/>
                <a:cs typeface="Arial"/>
                <a:sym typeface="Arial"/>
              </a:rPr>
              <a:t>3:</a:t>
            </a:r>
            <a:r>
              <a:rPr lang="el" sz="1617">
                <a:solidFill>
                  <a:srgbClr val="000000"/>
                </a:solidFill>
                <a:latin typeface="Arial"/>
                <a:ea typeface="Arial"/>
                <a:cs typeface="Arial"/>
                <a:sym typeface="Arial"/>
              </a:rPr>
              <a:t> Άκουσε 3 ήχους γύρω σου.</a:t>
            </a:r>
            <a:endParaRPr sz="1617">
              <a:solidFill>
                <a:srgbClr val="000000"/>
              </a:solidFill>
              <a:latin typeface="Arial"/>
              <a:ea typeface="Arial"/>
              <a:cs typeface="Arial"/>
              <a:sym typeface="Arial"/>
            </a:endParaRPr>
          </a:p>
          <a:p>
            <a:pPr indent="-331311" lvl="0" marL="457200" rtl="0" algn="l">
              <a:lnSpc>
                <a:spcPct val="95000"/>
              </a:lnSpc>
              <a:spcBef>
                <a:spcPts val="0"/>
              </a:spcBef>
              <a:spcAft>
                <a:spcPts val="0"/>
              </a:spcAft>
              <a:buClr>
                <a:srgbClr val="000000"/>
              </a:buClr>
              <a:buSzPts val="1617"/>
              <a:buFont typeface="Arial"/>
              <a:buChar char="●"/>
            </a:pPr>
            <a:r>
              <a:rPr b="1" lang="el" sz="1617">
                <a:solidFill>
                  <a:srgbClr val="000000"/>
                </a:solidFill>
                <a:latin typeface="Arial"/>
                <a:ea typeface="Arial"/>
                <a:cs typeface="Arial"/>
                <a:sym typeface="Arial"/>
              </a:rPr>
              <a:t>2:</a:t>
            </a:r>
            <a:r>
              <a:rPr lang="el" sz="1617">
                <a:solidFill>
                  <a:srgbClr val="000000"/>
                </a:solidFill>
                <a:latin typeface="Arial"/>
                <a:ea typeface="Arial"/>
                <a:cs typeface="Arial"/>
                <a:sym typeface="Arial"/>
              </a:rPr>
              <a:t> Μύρισε 2 μυρωδιές γύρω σου.</a:t>
            </a:r>
            <a:endParaRPr sz="1617">
              <a:solidFill>
                <a:srgbClr val="000000"/>
              </a:solidFill>
              <a:latin typeface="Arial"/>
              <a:ea typeface="Arial"/>
              <a:cs typeface="Arial"/>
              <a:sym typeface="Arial"/>
            </a:endParaRPr>
          </a:p>
          <a:p>
            <a:pPr indent="-331311" lvl="0" marL="457200" rtl="0" algn="l">
              <a:lnSpc>
                <a:spcPct val="95000"/>
              </a:lnSpc>
              <a:spcBef>
                <a:spcPts val="0"/>
              </a:spcBef>
              <a:spcAft>
                <a:spcPts val="0"/>
              </a:spcAft>
              <a:buClr>
                <a:srgbClr val="000000"/>
              </a:buClr>
              <a:buSzPts val="1617"/>
              <a:buFont typeface="Arial"/>
              <a:buChar char="●"/>
            </a:pPr>
            <a:r>
              <a:rPr b="1" lang="el" sz="1617">
                <a:solidFill>
                  <a:srgbClr val="000000"/>
                </a:solidFill>
                <a:latin typeface="Arial"/>
                <a:ea typeface="Arial"/>
                <a:cs typeface="Arial"/>
                <a:sym typeface="Arial"/>
              </a:rPr>
              <a:t>1:</a:t>
            </a:r>
            <a:r>
              <a:rPr lang="el" sz="1617">
                <a:solidFill>
                  <a:srgbClr val="000000"/>
                </a:solidFill>
                <a:latin typeface="Arial"/>
                <a:ea typeface="Arial"/>
                <a:cs typeface="Arial"/>
                <a:sym typeface="Arial"/>
              </a:rPr>
              <a:t> Γεύσου 1 γεύση γύρω σου (π.χ. μία καραμέλα).</a:t>
            </a:r>
            <a:endParaRPr sz="1617">
              <a:solidFill>
                <a:srgbClr val="000000"/>
              </a:solidFill>
              <a:latin typeface="Arial"/>
              <a:ea typeface="Arial"/>
              <a:cs typeface="Arial"/>
              <a:sym typeface="Arial"/>
            </a:endParaRPr>
          </a:p>
          <a:p>
            <a:pPr indent="0" lvl="0" marL="0" rtl="0" algn="l">
              <a:lnSpc>
                <a:spcPct val="95000"/>
              </a:lnSpc>
              <a:spcBef>
                <a:spcPts val="1200"/>
              </a:spcBef>
              <a:spcAft>
                <a:spcPts val="1200"/>
              </a:spcAft>
              <a:buSzPts val="1018"/>
              <a:buNone/>
            </a:pPr>
            <a:r>
              <a:t/>
            </a:r>
            <a:endParaRPr sz="1802"/>
          </a:p>
        </p:txBody>
      </p:sp>
      <p:sp>
        <p:nvSpPr>
          <p:cNvPr id="553" name="Google Shape;553;p72"/>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54" name="Google Shape;554;p72"/>
          <p:cNvPicPr preferRelativeResize="0"/>
          <p:nvPr/>
        </p:nvPicPr>
        <p:blipFill>
          <a:blip r:embed="rId3">
            <a:alphaModFix/>
          </a:blip>
          <a:stretch>
            <a:fillRect/>
          </a:stretch>
        </p:blipFill>
        <p:spPr>
          <a:xfrm>
            <a:off x="4638675" y="952500"/>
            <a:ext cx="4182950" cy="3780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9"/>
          <p:cNvSpPr txBox="1"/>
          <p:nvPr>
            <p:ph type="title"/>
          </p:nvPr>
        </p:nvSpPr>
        <p:spPr>
          <a:xfrm>
            <a:off x="928700" y="279850"/>
            <a:ext cx="7505700" cy="67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              Στυλ Επίλυσης Συγκρούσεων</a:t>
            </a:r>
            <a:endParaRPr/>
          </a:p>
        </p:txBody>
      </p:sp>
      <p:sp>
        <p:nvSpPr>
          <p:cNvPr id="170" name="Google Shape;170;p1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1" name="Google Shape;171;p19"/>
          <p:cNvPicPr preferRelativeResize="0"/>
          <p:nvPr/>
        </p:nvPicPr>
        <p:blipFill>
          <a:blip r:embed="rId3">
            <a:alphaModFix/>
          </a:blip>
          <a:stretch>
            <a:fillRect/>
          </a:stretch>
        </p:blipFill>
        <p:spPr>
          <a:xfrm>
            <a:off x="928700" y="867050"/>
            <a:ext cx="7286625" cy="3947850"/>
          </a:xfrm>
          <a:prstGeom prst="rect">
            <a:avLst/>
          </a:prstGeom>
          <a:noFill/>
          <a:ln>
            <a:noFill/>
          </a:ln>
        </p:spPr>
      </p:pic>
      <p:sp>
        <p:nvSpPr>
          <p:cNvPr id="172" name="Google Shape;172;p19"/>
          <p:cNvSpPr txBox="1"/>
          <p:nvPr>
            <p:ph idx="1" type="body"/>
          </p:nvPr>
        </p:nvSpPr>
        <p:spPr>
          <a:xfrm>
            <a:off x="2744275" y="867075"/>
            <a:ext cx="2869500" cy="426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l" sz="1700"/>
              <a:t>Ανταγωνιστικός</a:t>
            </a:r>
            <a:endParaRPr sz="1700"/>
          </a:p>
        </p:txBody>
      </p:sp>
      <p:sp>
        <p:nvSpPr>
          <p:cNvPr id="173" name="Google Shape;173;p19"/>
          <p:cNvSpPr txBox="1"/>
          <p:nvPr>
            <p:ph idx="1" type="body"/>
          </p:nvPr>
        </p:nvSpPr>
        <p:spPr>
          <a:xfrm>
            <a:off x="3909050" y="1428900"/>
            <a:ext cx="1945200" cy="426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l" sz="1700"/>
              <a:t>Συμβιβαστικός</a:t>
            </a:r>
            <a:endParaRPr sz="1700"/>
          </a:p>
        </p:txBody>
      </p:sp>
      <p:sp>
        <p:nvSpPr>
          <p:cNvPr id="174" name="Google Shape;174;p19"/>
          <p:cNvSpPr txBox="1"/>
          <p:nvPr>
            <p:ph idx="1" type="body"/>
          </p:nvPr>
        </p:nvSpPr>
        <p:spPr>
          <a:xfrm>
            <a:off x="705400" y="2627825"/>
            <a:ext cx="3365100" cy="531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l" sz="1700"/>
              <a:t>Αναβλητικός-Αυτός που αποφεύγει</a:t>
            </a:r>
            <a:endParaRPr sz="1700"/>
          </a:p>
        </p:txBody>
      </p:sp>
      <p:sp>
        <p:nvSpPr>
          <p:cNvPr id="175" name="Google Shape;175;p19"/>
          <p:cNvSpPr txBox="1"/>
          <p:nvPr>
            <p:ph idx="1" type="body"/>
          </p:nvPr>
        </p:nvSpPr>
        <p:spPr>
          <a:xfrm>
            <a:off x="6084025" y="2455825"/>
            <a:ext cx="2131200" cy="426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l" sz="1700"/>
              <a:t>Εξυπηρετικός</a:t>
            </a:r>
            <a:endParaRPr sz="1700"/>
          </a:p>
        </p:txBody>
      </p:sp>
      <p:sp>
        <p:nvSpPr>
          <p:cNvPr id="176" name="Google Shape;176;p19"/>
          <p:cNvSpPr txBox="1"/>
          <p:nvPr>
            <p:ph idx="1" type="body"/>
          </p:nvPr>
        </p:nvSpPr>
        <p:spPr>
          <a:xfrm>
            <a:off x="5564900" y="639000"/>
            <a:ext cx="2869500" cy="426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l" sz="1700"/>
              <a:t>            </a:t>
            </a:r>
            <a:r>
              <a:rPr lang="el" sz="1700"/>
              <a:t>Συνεργατικός</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0"/>
          <p:cNvSpPr txBox="1"/>
          <p:nvPr>
            <p:ph type="title"/>
          </p:nvPr>
        </p:nvSpPr>
        <p:spPr>
          <a:xfrm>
            <a:off x="892625" y="316550"/>
            <a:ext cx="7505700" cy="71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Βασικά Στυλ Σύγκρουσης: Διαστάσεις</a:t>
            </a:r>
            <a:endParaRPr/>
          </a:p>
        </p:txBody>
      </p:sp>
      <p:sp>
        <p:nvSpPr>
          <p:cNvPr id="182" name="Google Shape;182;p2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3" name="Google Shape;183;p20"/>
          <p:cNvPicPr preferRelativeResize="0"/>
          <p:nvPr/>
        </p:nvPicPr>
        <p:blipFill>
          <a:blip r:embed="rId3">
            <a:alphaModFix/>
          </a:blip>
          <a:stretch>
            <a:fillRect/>
          </a:stretch>
        </p:blipFill>
        <p:spPr>
          <a:xfrm>
            <a:off x="249825" y="1175650"/>
            <a:ext cx="8699876" cy="3027325"/>
          </a:xfrm>
          <a:prstGeom prst="rect">
            <a:avLst/>
          </a:prstGeom>
          <a:noFill/>
          <a:ln>
            <a:noFill/>
          </a:ln>
        </p:spPr>
      </p:pic>
      <p:sp>
        <p:nvSpPr>
          <p:cNvPr id="184" name="Google Shape;184;p20"/>
          <p:cNvSpPr txBox="1"/>
          <p:nvPr>
            <p:ph idx="1" type="body"/>
          </p:nvPr>
        </p:nvSpPr>
        <p:spPr>
          <a:xfrm>
            <a:off x="1862575" y="2432100"/>
            <a:ext cx="3589500" cy="404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523"/>
              <a:buNone/>
            </a:pPr>
            <a:r>
              <a:rPr lang="el" sz="1710">
                <a:solidFill>
                  <a:srgbClr val="FF0000"/>
                </a:solidFill>
              </a:rPr>
              <a:t>Σιγουριά-αυτοπεποίθηση</a:t>
            </a:r>
            <a:endParaRPr sz="1710">
              <a:solidFill>
                <a:srgbClr val="FF0000"/>
              </a:solidFill>
            </a:endParaRPr>
          </a:p>
        </p:txBody>
      </p:sp>
      <p:sp>
        <p:nvSpPr>
          <p:cNvPr id="185" name="Google Shape;185;p20"/>
          <p:cNvSpPr txBox="1"/>
          <p:nvPr>
            <p:ph idx="1" type="body"/>
          </p:nvPr>
        </p:nvSpPr>
        <p:spPr>
          <a:xfrm>
            <a:off x="1970875" y="3172325"/>
            <a:ext cx="3589500" cy="404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523"/>
              <a:buNone/>
            </a:pPr>
            <a:r>
              <a:rPr lang="el" sz="1710">
                <a:solidFill>
                  <a:srgbClr val="FF0000"/>
                </a:solidFill>
              </a:rPr>
              <a:t>Συνεργασιμότητα</a:t>
            </a:r>
            <a:endParaRPr sz="171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1"/>
          <p:cNvSpPr txBox="1"/>
          <p:nvPr>
            <p:ph type="title"/>
          </p:nvPr>
        </p:nvSpPr>
        <p:spPr>
          <a:xfrm>
            <a:off x="980800" y="228400"/>
            <a:ext cx="7505700" cy="60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               Τρόποι Χειρισμού Συγκρούσεων</a:t>
            </a:r>
            <a:endParaRPr/>
          </a:p>
        </p:txBody>
      </p:sp>
      <p:sp>
        <p:nvSpPr>
          <p:cNvPr id="191" name="Google Shape;191;p2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2" name="Google Shape;192;p21"/>
          <p:cNvPicPr preferRelativeResize="0"/>
          <p:nvPr/>
        </p:nvPicPr>
        <p:blipFill>
          <a:blip r:embed="rId3">
            <a:alphaModFix/>
          </a:blip>
          <a:stretch>
            <a:fillRect/>
          </a:stretch>
        </p:blipFill>
        <p:spPr>
          <a:xfrm>
            <a:off x="348400" y="764175"/>
            <a:ext cx="8447200" cy="4261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