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7" r:id="rId11"/>
    <p:sldId id="268" r:id="rId12"/>
    <p:sldId id="269" r:id="rId13"/>
    <p:sldId id="266" r:id="rId14"/>
    <p:sldId id="270" r:id="rId15"/>
    <p:sldId id="271" r:id="rId16"/>
    <p:sldId id="272"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autoAdjust="0"/>
    <p:restoredTop sz="94671" autoAdjust="0"/>
  </p:normalViewPr>
  <p:slideViewPr>
    <p:cSldViewPr>
      <p:cViewPr varScale="1">
        <p:scale>
          <a:sx n="70" d="100"/>
          <a:sy n="70" d="100"/>
        </p:scale>
        <p:origin x="-10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036E66D-443A-4843-8143-426A5C140A78}" type="datetimeFigureOut">
              <a:rPr lang="el-GR" smtClean="0"/>
              <a:pPr/>
              <a:t>26/03/2015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071B75-BCE2-4F4F-8086-5753A6BC32B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036E66D-443A-4843-8143-426A5C140A78}" type="datetimeFigureOut">
              <a:rPr lang="el-GR" smtClean="0"/>
              <a:pPr/>
              <a:t>26/03/2015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071B75-BCE2-4F4F-8086-5753A6BC32B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036E66D-443A-4843-8143-426A5C140A78}" type="datetimeFigureOut">
              <a:rPr lang="el-GR" smtClean="0"/>
              <a:pPr/>
              <a:t>26/03/2015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071B75-BCE2-4F4F-8086-5753A6BC32B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036E66D-443A-4843-8143-426A5C140A78}" type="datetimeFigureOut">
              <a:rPr lang="el-GR" smtClean="0"/>
              <a:pPr/>
              <a:t>26/03/2015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071B75-BCE2-4F4F-8086-5753A6BC32B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036E66D-443A-4843-8143-426A5C140A78}" type="datetimeFigureOut">
              <a:rPr lang="el-GR" smtClean="0"/>
              <a:pPr/>
              <a:t>26/03/2015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1071B75-BCE2-4F4F-8086-5753A6BC32B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036E66D-443A-4843-8143-426A5C140A78}" type="datetimeFigureOut">
              <a:rPr lang="el-GR" smtClean="0"/>
              <a:pPr/>
              <a:t>26/03/2015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1071B75-BCE2-4F4F-8086-5753A6BC32B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036E66D-443A-4843-8143-426A5C140A78}" type="datetimeFigureOut">
              <a:rPr lang="el-GR" smtClean="0"/>
              <a:pPr/>
              <a:t>26/03/2015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1071B75-BCE2-4F4F-8086-5753A6BC32B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036E66D-443A-4843-8143-426A5C140A78}" type="datetimeFigureOut">
              <a:rPr lang="el-GR" smtClean="0"/>
              <a:pPr/>
              <a:t>26/03/2015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1071B75-BCE2-4F4F-8086-5753A6BC32B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036E66D-443A-4843-8143-426A5C140A78}" type="datetimeFigureOut">
              <a:rPr lang="el-GR" smtClean="0"/>
              <a:pPr/>
              <a:t>26/03/2015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1071B75-BCE2-4F4F-8086-5753A6BC32B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036E66D-443A-4843-8143-426A5C140A78}" type="datetimeFigureOut">
              <a:rPr lang="el-GR" smtClean="0"/>
              <a:pPr/>
              <a:t>26/03/2015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1071B75-BCE2-4F4F-8086-5753A6BC32B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036E66D-443A-4843-8143-426A5C140A78}" type="datetimeFigureOut">
              <a:rPr lang="el-GR" smtClean="0"/>
              <a:pPr/>
              <a:t>26/03/2015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1071B75-BCE2-4F4F-8086-5753A6BC32B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36E66D-443A-4843-8143-426A5C140A78}" type="datetimeFigureOut">
              <a:rPr lang="el-GR" smtClean="0"/>
              <a:pPr/>
              <a:t>26/03/2015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71B75-BCE2-4F4F-8086-5753A6BC32B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Picture 2" descr="http://1.bp.blogspot.com/-ePSDO1lfNxs/T_uwR03WgzI/AAAAAAAAARE/1MYwpoIv4ns/s1600/windbagaeolus2.jpg"/>
          <p:cNvPicPr>
            <a:picLocks noChangeAspect="1" noChangeArrowheads="1"/>
          </p:cNvPicPr>
          <p:nvPr/>
        </p:nvPicPr>
        <p:blipFill>
          <a:blip r:embed="rId2" cstate="print"/>
          <a:srcRect/>
          <a:stretch>
            <a:fillRect/>
          </a:stretch>
        </p:blipFill>
        <p:spPr bwMode="auto">
          <a:xfrm>
            <a:off x="0" y="3212976"/>
            <a:ext cx="6839744" cy="3645024"/>
          </a:xfrm>
          <a:prstGeom prst="rect">
            <a:avLst/>
          </a:prstGeom>
          <a:noFill/>
        </p:spPr>
      </p:pic>
      <p:pic>
        <p:nvPicPr>
          <p:cNvPr id="5" name="Picture 4" descr="http://4.bp.blogspot.com/-MhZ73sd3pc8/UK5tzVsKIJI/AAAAAAAAAl0/ekb9LMPu2OI/s1600/%CE%9F%CE%94%CE%A5%CE%A3%CE%A3%CE%95%CE%91%CE%A3%2B%CE%9B%CE%91%CE%99%CE%A3%CE%A4%CE%A1%CE%A5%CE%93%CE%9F%CE%9D%CE%95%CE%A3.jpg"/>
          <p:cNvPicPr>
            <a:picLocks noChangeAspect="1" noChangeArrowheads="1"/>
          </p:cNvPicPr>
          <p:nvPr/>
        </p:nvPicPr>
        <p:blipFill>
          <a:blip r:embed="rId3" cstate="print"/>
          <a:srcRect/>
          <a:stretch>
            <a:fillRect/>
          </a:stretch>
        </p:blipFill>
        <p:spPr bwMode="auto">
          <a:xfrm>
            <a:off x="4325092" y="0"/>
            <a:ext cx="4818907" cy="3645024"/>
          </a:xfrm>
          <a:prstGeom prst="rect">
            <a:avLst/>
          </a:prstGeom>
          <a:noFill/>
        </p:spPr>
      </p:pic>
      <p:pic>
        <p:nvPicPr>
          <p:cNvPr id="3074" name="Picture 2" descr="http://1.bp.blogspot.com/-COJEVLEInXY/TWODEAHz6GI/AAAAAAAAAOQ/7TNfYO9xnh4/s400/h.jpg"/>
          <p:cNvPicPr>
            <a:picLocks noChangeAspect="1" noChangeArrowheads="1"/>
          </p:cNvPicPr>
          <p:nvPr/>
        </p:nvPicPr>
        <p:blipFill>
          <a:blip r:embed="rId4" cstate="print"/>
          <a:srcRect/>
          <a:stretch>
            <a:fillRect/>
          </a:stretch>
        </p:blipFill>
        <p:spPr bwMode="auto">
          <a:xfrm>
            <a:off x="4355977" y="3498239"/>
            <a:ext cx="4788024" cy="3359762"/>
          </a:xfrm>
          <a:prstGeom prst="rect">
            <a:avLst/>
          </a:prstGeom>
          <a:noFill/>
        </p:spPr>
      </p:pic>
      <p:sp>
        <p:nvSpPr>
          <p:cNvPr id="8" name="7 - Ορθογώνιο"/>
          <p:cNvSpPr/>
          <p:nvPr/>
        </p:nvSpPr>
        <p:spPr>
          <a:xfrm>
            <a:off x="0" y="620688"/>
            <a:ext cx="4333430" cy="175432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l-GR" sz="3600" b="1" dirty="0" smtClean="0">
                <a:ln/>
                <a:solidFill>
                  <a:schemeClr val="accent3"/>
                </a:solidFill>
              </a:rPr>
              <a:t>ΣΤΟΝ ΑΙΟΛΟ</a:t>
            </a:r>
          </a:p>
          <a:p>
            <a:pPr algn="ctr"/>
            <a:r>
              <a:rPr lang="el-GR" sz="3600" b="1" cap="none" spc="0" dirty="0" smtClean="0">
                <a:ln/>
                <a:solidFill>
                  <a:schemeClr val="accent3"/>
                </a:solidFill>
                <a:effectLst/>
              </a:rPr>
              <a:t>ΣΤΟΥΣ ΛΑΙΣΤΡΥΓΟΝΕΣ</a:t>
            </a:r>
          </a:p>
          <a:p>
            <a:pPr algn="ctr"/>
            <a:r>
              <a:rPr lang="el-GR" sz="3600" b="1" dirty="0" smtClean="0">
                <a:ln/>
                <a:solidFill>
                  <a:schemeClr val="accent3"/>
                </a:solidFill>
              </a:rPr>
              <a:t>ΣΤΟ ΝΗΣΙ ΤΗΣ ΚΙΡΚΗΣ</a:t>
            </a:r>
            <a:endParaRPr lang="el-GR" sz="3600" b="1" cap="none" spc="0" dirty="0">
              <a:ln/>
              <a:solidFill>
                <a:schemeClr val="accent3"/>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ebooks.edu.gr/modules/ebook/show.php/DSDIM-C103/88/698,2633/images/img3_8.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4 - Ορθογώνιο"/>
          <p:cNvSpPr/>
          <p:nvPr/>
        </p:nvSpPr>
        <p:spPr>
          <a:xfrm>
            <a:off x="102272" y="0"/>
            <a:ext cx="8616461" cy="954107"/>
          </a:xfrm>
          <a:prstGeom prst="rect">
            <a:avLst/>
          </a:prstGeom>
          <a:noFill/>
        </p:spPr>
        <p:txBody>
          <a:bodyPr wrap="none" lIns="91440" tIns="45720" rIns="91440" bIns="45720">
            <a:spAutoFit/>
          </a:bodyPr>
          <a:lstStyle/>
          <a:p>
            <a:pPr algn="ctr"/>
            <a:r>
              <a:rPr lang="el-GR"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Μόνο του Οδυσσέα το καρ</a:t>
            </a:r>
            <a:r>
              <a:rPr lang="el-G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άβι γλίτωσε</a:t>
            </a:r>
          </a:p>
          <a:p>
            <a:pPr algn="ctr"/>
            <a:r>
              <a:rPr lang="el-GR"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omic Sans MS" pitchFamily="66" charset="0"/>
              </a:rPr>
              <a:t> και έφυγε γρήγορα από τη γη των Λαιστρυγόνων.</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sigmabooks.gr/images/mapEurope_Argonauts_small/jason_argonauts_circes_island_g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nt-archive.gr/TELIKA_PRODUCTS/screen/photos/YE2000_13_PH010_sc.jpg"/>
          <p:cNvPicPr>
            <a:picLocks noChangeAspect="1" noChangeArrowheads="1"/>
          </p:cNvPicPr>
          <p:nvPr/>
        </p:nvPicPr>
        <p:blipFill>
          <a:blip r:embed="rId2" cstate="print"/>
          <a:srcRect/>
          <a:stretch>
            <a:fillRect/>
          </a:stretch>
        </p:blipFill>
        <p:spPr bwMode="auto">
          <a:xfrm>
            <a:off x="0" y="0"/>
            <a:ext cx="9146331" cy="6858000"/>
          </a:xfrm>
          <a:prstGeom prst="rect">
            <a:avLst/>
          </a:prstGeom>
          <a:noFill/>
        </p:spPr>
      </p:pic>
      <p:sp>
        <p:nvSpPr>
          <p:cNvPr id="5" name="4 - TextBox"/>
          <p:cNvSpPr txBox="1"/>
          <p:nvPr/>
        </p:nvSpPr>
        <p:spPr>
          <a:xfrm>
            <a:off x="0" y="0"/>
            <a:ext cx="9144000" cy="1569660"/>
          </a:xfrm>
          <a:prstGeom prst="rect">
            <a:avLst/>
          </a:prstGeom>
          <a:noFill/>
        </p:spPr>
        <p:txBody>
          <a:bodyPr wrap="square" rtlCol="0">
            <a:spAutoFit/>
          </a:bodyPr>
          <a:lstStyle/>
          <a:p>
            <a:r>
              <a:rPr lang="el-GR" sz="3200" dirty="0" smtClean="0">
                <a:solidFill>
                  <a:srgbClr val="FFFF00"/>
                </a:solidFill>
                <a:latin typeface="Comic Sans MS" pitchFamily="66" charset="0"/>
              </a:rPr>
              <a:t>Οι άνεμοι τους έριξαν μετά στο νησί της Κίρκης. Ο Οδυσσέας έστειλε μερικούς συντρόφους να πάνε να ρωτήσουν πού βρίσκονται.</a:t>
            </a:r>
            <a:endParaRPr lang="el-GR" sz="3200"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sakketosaggelos.gr/Images/Uploaded/image005%281073%2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 TextBox"/>
          <p:cNvSpPr txBox="1"/>
          <p:nvPr/>
        </p:nvSpPr>
        <p:spPr>
          <a:xfrm>
            <a:off x="0" y="5373216"/>
            <a:ext cx="9144000" cy="1200329"/>
          </a:xfrm>
          <a:prstGeom prst="rect">
            <a:avLst/>
          </a:prstGeom>
          <a:noFill/>
        </p:spPr>
        <p:txBody>
          <a:bodyPr wrap="square" rtlCol="0">
            <a:spAutoFit/>
          </a:bodyPr>
          <a:lstStyle/>
          <a:p>
            <a:r>
              <a:rPr lang="el-GR" sz="3600" dirty="0" smtClean="0">
                <a:solidFill>
                  <a:srgbClr val="FFFF00"/>
                </a:solidFill>
                <a:latin typeface="Comic Sans MS" pitchFamily="66" charset="0"/>
              </a:rPr>
              <a:t>Η Κίρκη τους έδωσε μαγικό φίλτρο και τους χτύπησε με ένα μαγικό ραβδί.</a:t>
            </a:r>
            <a:endParaRPr lang="el-GR" sz="3600"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3-eu-west-1.amazonaws.com/lookandlearn-preview/XM/XM10/XM10082/XM1008226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 TextBox"/>
          <p:cNvSpPr txBox="1"/>
          <p:nvPr/>
        </p:nvSpPr>
        <p:spPr>
          <a:xfrm>
            <a:off x="0" y="5288340"/>
            <a:ext cx="9144000" cy="1569660"/>
          </a:xfrm>
          <a:prstGeom prst="rect">
            <a:avLst/>
          </a:prstGeom>
          <a:solidFill>
            <a:schemeClr val="accent6">
              <a:lumMod val="20000"/>
              <a:lumOff val="80000"/>
            </a:schemeClr>
          </a:solidFill>
        </p:spPr>
        <p:txBody>
          <a:bodyPr wrap="square" rtlCol="0">
            <a:spAutoFit/>
          </a:bodyPr>
          <a:lstStyle/>
          <a:p>
            <a:r>
              <a:rPr lang="el-GR" sz="3200" dirty="0" smtClean="0">
                <a:solidFill>
                  <a:schemeClr val="accent6">
                    <a:lumMod val="50000"/>
                  </a:schemeClr>
                </a:solidFill>
                <a:latin typeface="Comic Sans MS" pitchFamily="66" charset="0"/>
              </a:rPr>
              <a:t>Με αυτ</a:t>
            </a:r>
            <a:r>
              <a:rPr lang="el-GR" sz="3200" dirty="0">
                <a:solidFill>
                  <a:schemeClr val="accent6">
                    <a:lumMod val="50000"/>
                  </a:schemeClr>
                </a:solidFill>
                <a:latin typeface="Comic Sans MS" pitchFamily="66" charset="0"/>
              </a:rPr>
              <a:t>ό</a:t>
            </a:r>
            <a:r>
              <a:rPr lang="el-GR" sz="3200" dirty="0" smtClean="0">
                <a:solidFill>
                  <a:schemeClr val="accent6">
                    <a:lumMod val="50000"/>
                  </a:schemeClr>
                </a:solidFill>
                <a:latin typeface="Comic Sans MS" pitchFamily="66" charset="0"/>
              </a:rPr>
              <a:t> το μαγικό ραβδί τους έκανε γουρούνια. Μόνο ένας γλίτωσε κι έτρεξε να φωνάξει τον Οδυσσέα.</a:t>
            </a:r>
            <a:endParaRPr lang="el-GR" sz="3200" dirty="0">
              <a:solidFill>
                <a:schemeClr val="accent6">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img.porkopolis.org/gallery/payne-rog1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 TextBox"/>
          <p:cNvSpPr txBox="1"/>
          <p:nvPr/>
        </p:nvSpPr>
        <p:spPr>
          <a:xfrm>
            <a:off x="0" y="5042118"/>
            <a:ext cx="9144000" cy="1815882"/>
          </a:xfrm>
          <a:prstGeom prst="rect">
            <a:avLst/>
          </a:prstGeom>
          <a:solidFill>
            <a:schemeClr val="accent3">
              <a:lumMod val="40000"/>
              <a:lumOff val="60000"/>
            </a:schemeClr>
          </a:solidFill>
          <a:ln>
            <a:solidFill>
              <a:schemeClr val="accent1"/>
            </a:solidFill>
          </a:ln>
        </p:spPr>
        <p:txBody>
          <a:bodyPr wrap="square" rtlCol="0">
            <a:spAutoFit/>
          </a:bodyPr>
          <a:lstStyle/>
          <a:p>
            <a:r>
              <a:rPr lang="el-GR" sz="2800" dirty="0" smtClean="0">
                <a:solidFill>
                  <a:schemeClr val="accent4">
                    <a:lumMod val="50000"/>
                  </a:schemeClr>
                </a:solidFill>
                <a:latin typeface="Comic Sans MS" pitchFamily="66" charset="0"/>
              </a:rPr>
              <a:t>Εκείνος άρπαξε το σπαθί του κι έτρεξε στο παλάτι. Η Κίρκη του πρόσφερε ποτό, αλλά </a:t>
            </a:r>
            <a:r>
              <a:rPr lang="el-GR" sz="2800" smtClean="0">
                <a:solidFill>
                  <a:schemeClr val="accent4">
                    <a:lumMod val="50000"/>
                  </a:schemeClr>
                </a:solidFill>
                <a:latin typeface="Comic Sans MS" pitchFamily="66" charset="0"/>
              </a:rPr>
              <a:t>ο Οδυσσέας </a:t>
            </a:r>
            <a:r>
              <a:rPr lang="el-GR" sz="2800" dirty="0" smtClean="0">
                <a:solidFill>
                  <a:schemeClr val="accent4">
                    <a:lumMod val="50000"/>
                  </a:schemeClr>
                </a:solidFill>
                <a:latin typeface="Comic Sans MS" pitchFamily="66" charset="0"/>
              </a:rPr>
              <a:t>άρπαξε το σπαθί του και την ανάγκασε να ξανακάνει τους συντρόφους του ανθρώπους. Έμειναν εκεί αρκετό καιρό.</a:t>
            </a:r>
            <a:endParaRPr lang="el-GR" sz="2800" dirty="0">
              <a:solidFill>
                <a:schemeClr val="accent4">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3.bp.blogspot.com/-hSlXa1cKs6Y/UPZknlZIRGI/AAAAAAAAQZU/VgFalisEKtM/s320/%CE%9F%CE%B4%CF%85%CF%83%CF%83%CE%B5%CE%B1%CF%82%2B%CE%BA%CE%B1%CE%B9%2B%CE%9A%CE%B9%CF%81%CE%BA%CE%B7-2%CE%BC%2B%CF%87%2B3%CE%BC-%CF%87,%CE%BD.%CE%BA%CE%BF%CF%85%CE%B2%CE%B5%CE%BB%CE%B7%CF%82.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4 - Επεξήγηση με στρογγυλεμένο παραλληλόγραμμο"/>
          <p:cNvSpPr/>
          <p:nvPr/>
        </p:nvSpPr>
        <p:spPr>
          <a:xfrm>
            <a:off x="3059832" y="188640"/>
            <a:ext cx="2232248" cy="1512168"/>
          </a:xfrm>
          <a:prstGeom prst="wedgeRoundRectCallout">
            <a:avLst>
              <a:gd name="adj1" fmla="val 62984"/>
              <a:gd name="adj2" fmla="val 230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accent6">
                    <a:lumMod val="40000"/>
                    <a:lumOff val="60000"/>
                  </a:schemeClr>
                </a:solidFill>
              </a:rPr>
              <a:t>Πήγαινε στον </a:t>
            </a:r>
            <a:r>
              <a:rPr lang="el-GR" b="1" dirty="0" err="1" smtClean="0">
                <a:solidFill>
                  <a:schemeClr val="accent6">
                    <a:lumMod val="40000"/>
                    <a:lumOff val="60000"/>
                  </a:schemeClr>
                </a:solidFill>
              </a:rPr>
              <a:t>Άδη</a:t>
            </a:r>
            <a:r>
              <a:rPr lang="el-GR" b="1" dirty="0" smtClean="0">
                <a:solidFill>
                  <a:schemeClr val="accent6">
                    <a:lumMod val="40000"/>
                    <a:lumOff val="60000"/>
                  </a:schemeClr>
                </a:solidFill>
              </a:rPr>
              <a:t>, βρες τον Τειρεσία και ρώτα τον πώς θα φτάσεις στην Ιθάκη.</a:t>
            </a:r>
            <a:endParaRPr lang="el-GR" b="1" dirty="0">
              <a:solidFill>
                <a:schemeClr val="accent6">
                  <a:lumMod val="40000"/>
                  <a:lumOff val="6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lzin.files.wordpress.com/2009/11/aeolus1.jpg"/>
          <p:cNvPicPr>
            <a:picLocks noChangeAspect="1" noChangeArrowheads="1"/>
          </p:cNvPicPr>
          <p:nvPr/>
        </p:nvPicPr>
        <p:blipFill>
          <a:blip r:embed="rId2" cstate="print"/>
          <a:srcRect/>
          <a:stretch>
            <a:fillRect/>
          </a:stretch>
        </p:blipFill>
        <p:spPr bwMode="auto">
          <a:xfrm flipH="1">
            <a:off x="0" y="0"/>
            <a:ext cx="9144000" cy="6858000"/>
          </a:xfrm>
          <a:prstGeom prst="rect">
            <a:avLst/>
          </a:prstGeom>
          <a:noFill/>
        </p:spPr>
      </p:pic>
      <p:sp>
        <p:nvSpPr>
          <p:cNvPr id="5" name="4 - Ορθογώνιο"/>
          <p:cNvSpPr/>
          <p:nvPr/>
        </p:nvSpPr>
        <p:spPr>
          <a:xfrm>
            <a:off x="72286" y="4919008"/>
            <a:ext cx="9071714"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l-GR"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Ο Οδυσσέας με τους συντρόφους του</a:t>
            </a:r>
          </a:p>
          <a:p>
            <a:pPr algn="ctr"/>
            <a:r>
              <a:rPr lang="el-G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έ</a:t>
            </a:r>
            <a:r>
              <a:rPr lang="el-G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φτασε στο νησί του Αιόλου,</a:t>
            </a:r>
          </a:p>
          <a:p>
            <a:pPr algn="ctr"/>
            <a:r>
              <a:rPr lang="el-G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 θεού των ανέμων.</a:t>
            </a:r>
            <a:endParaRPr lang="el-GR"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www.maicar.com/GML/000Images/004maps/aeolus2ma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5 - TextBox"/>
          <p:cNvSpPr txBox="1"/>
          <p:nvPr/>
        </p:nvSpPr>
        <p:spPr>
          <a:xfrm>
            <a:off x="3131840" y="260648"/>
            <a:ext cx="2232248" cy="707886"/>
          </a:xfrm>
          <a:prstGeom prst="rect">
            <a:avLst/>
          </a:prstGeom>
          <a:noFill/>
        </p:spPr>
        <p:txBody>
          <a:bodyPr wrap="square" rtlCol="0">
            <a:spAutoFit/>
          </a:bodyPr>
          <a:lstStyle/>
          <a:p>
            <a:pPr algn="ctr"/>
            <a:r>
              <a:rPr lang="el-GR" sz="4000" b="1" dirty="0" smtClean="0">
                <a:latin typeface="Comic Sans MS" pitchFamily="66" charset="0"/>
              </a:rPr>
              <a:t>ΙΤΑΛΙΑ</a:t>
            </a:r>
            <a:endParaRPr lang="el-GR" sz="4000" b="1" dirty="0">
              <a:latin typeface="Comic Sans MS" pitchFamily="66" charset="0"/>
            </a:endParaRPr>
          </a:p>
        </p:txBody>
      </p:sp>
      <p:sp>
        <p:nvSpPr>
          <p:cNvPr id="7" name="6 - TextBox"/>
          <p:cNvSpPr txBox="1"/>
          <p:nvPr/>
        </p:nvSpPr>
        <p:spPr>
          <a:xfrm>
            <a:off x="1691680" y="4509120"/>
            <a:ext cx="2232248" cy="584775"/>
          </a:xfrm>
          <a:prstGeom prst="rect">
            <a:avLst/>
          </a:prstGeom>
          <a:noFill/>
        </p:spPr>
        <p:txBody>
          <a:bodyPr wrap="square" rtlCol="0">
            <a:spAutoFit/>
          </a:bodyPr>
          <a:lstStyle/>
          <a:p>
            <a:pPr algn="ctr"/>
            <a:r>
              <a:rPr lang="el-GR" sz="3200" b="1" dirty="0" smtClean="0">
                <a:latin typeface="Comic Sans MS" pitchFamily="66" charset="0"/>
              </a:rPr>
              <a:t>ΣΙΚΕΛΙΑ</a:t>
            </a:r>
            <a:endParaRPr lang="el-GR" sz="3200" b="1"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avrogenis-george.com/images/galleries/akti_ton_thavmaton/18.jpg"/>
          <p:cNvPicPr>
            <a:picLocks noChangeAspect="1" noChangeArrowheads="1"/>
          </p:cNvPicPr>
          <p:nvPr/>
        </p:nvPicPr>
        <p:blipFill>
          <a:blip r:embed="rId2" cstate="print"/>
          <a:srcRect/>
          <a:stretch>
            <a:fillRect/>
          </a:stretch>
        </p:blipFill>
        <p:spPr bwMode="auto">
          <a:xfrm>
            <a:off x="0" y="13553"/>
            <a:ext cx="9144000" cy="6844447"/>
          </a:xfrm>
          <a:prstGeom prst="rect">
            <a:avLst/>
          </a:prstGeom>
          <a:noFill/>
        </p:spPr>
      </p:pic>
      <p:sp>
        <p:nvSpPr>
          <p:cNvPr id="5" name="4 - Ορθογώνιο"/>
          <p:cNvSpPr/>
          <p:nvPr/>
        </p:nvSpPr>
        <p:spPr>
          <a:xfrm>
            <a:off x="0" y="5780782"/>
            <a:ext cx="9106980" cy="1077218"/>
          </a:xfrm>
          <a:prstGeom prst="rect">
            <a:avLst/>
          </a:prstGeom>
          <a:noFill/>
        </p:spPr>
        <p:txBody>
          <a:bodyPr wrap="none" lIns="91440" tIns="45720" rIns="91440" bIns="45720">
            <a:spAutoFit/>
          </a:bodyPr>
          <a:lstStyle/>
          <a:p>
            <a:pPr algn="ctr"/>
            <a:r>
              <a:rPr lang="el-GR"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Το </a:t>
            </a:r>
            <a:r>
              <a:rPr lang="el-GR"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νησι</a:t>
            </a:r>
            <a:r>
              <a:rPr lang="el-GR"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 του </a:t>
            </a:r>
            <a:r>
              <a:rPr lang="el-GR"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ειχε</a:t>
            </a:r>
            <a:r>
              <a:rPr lang="el-GR"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 </a:t>
            </a:r>
            <a:r>
              <a:rPr lang="el-GR"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χαλκινα</a:t>
            </a:r>
            <a:r>
              <a:rPr lang="el-GR"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 </a:t>
            </a:r>
            <a:r>
              <a:rPr lang="el-GR" sz="32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τειχη</a:t>
            </a:r>
            <a:endParaRPr lang="el-GR"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ndParaRPr>
          </a:p>
          <a:p>
            <a:pPr algn="ctr"/>
            <a:r>
              <a:rPr lang="el-G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Και </a:t>
            </a:r>
            <a:r>
              <a:rPr lang="el-GR"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ταξιδευε</a:t>
            </a:r>
            <a:r>
              <a:rPr lang="el-G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 </a:t>
            </a:r>
            <a:r>
              <a:rPr lang="el-GR"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συνεχεια</a:t>
            </a:r>
            <a:r>
              <a:rPr lang="el-G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 στη </a:t>
            </a:r>
            <a:r>
              <a:rPr lang="el-GR" sz="32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θαλασσα</a:t>
            </a:r>
            <a:endParaRPr lang="el-GR"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1.bp.blogspot.com/-ePSDO1lfNxs/T_uwR03WgzI/AAAAAAAAARE/1MYwpoIv4ns/s1600/windbagaeolus2.jpg"/>
          <p:cNvPicPr>
            <a:picLocks noChangeAspect="1" noChangeArrowheads="1"/>
          </p:cNvPicPr>
          <p:nvPr/>
        </p:nvPicPr>
        <p:blipFill>
          <a:blip r:embed="rId2" cstate="print"/>
          <a:srcRect/>
          <a:stretch>
            <a:fillRect/>
          </a:stretch>
        </p:blipFill>
        <p:spPr bwMode="auto">
          <a:xfrm>
            <a:off x="0" y="0"/>
            <a:ext cx="9144000" cy="6878931"/>
          </a:xfrm>
          <a:prstGeom prst="rect">
            <a:avLst/>
          </a:prstGeom>
          <a:noFill/>
        </p:spPr>
      </p:pic>
      <p:sp>
        <p:nvSpPr>
          <p:cNvPr id="5" name="4 - TextBox"/>
          <p:cNvSpPr txBox="1"/>
          <p:nvPr/>
        </p:nvSpPr>
        <p:spPr>
          <a:xfrm>
            <a:off x="5652120" y="1412776"/>
            <a:ext cx="3491880" cy="5509200"/>
          </a:xfrm>
          <a:prstGeom prst="rect">
            <a:avLst/>
          </a:prstGeom>
          <a:noFill/>
        </p:spPr>
        <p:txBody>
          <a:bodyPr wrap="square" rtlCol="0">
            <a:spAutoFit/>
          </a:bodyPr>
          <a:lstStyle/>
          <a:p>
            <a:r>
              <a:rPr lang="el-GR" sz="3200" dirty="0" smtClean="0">
                <a:solidFill>
                  <a:schemeClr val="accent4">
                    <a:lumMod val="50000"/>
                  </a:schemeClr>
                </a:solidFill>
                <a:latin typeface="Comic Sans MS" pitchFamily="66" charset="0"/>
              </a:rPr>
              <a:t>Ο Αίολος τους καλοδέχτηκε και τους</a:t>
            </a:r>
            <a:r>
              <a:rPr lang="en-US" sz="3200" dirty="0" smtClean="0">
                <a:solidFill>
                  <a:schemeClr val="accent4">
                    <a:lumMod val="50000"/>
                  </a:schemeClr>
                </a:solidFill>
                <a:latin typeface="Comic Sans MS" pitchFamily="66" charset="0"/>
              </a:rPr>
              <a:t> </a:t>
            </a:r>
            <a:r>
              <a:rPr lang="el-GR" sz="3200" smtClean="0">
                <a:solidFill>
                  <a:schemeClr val="accent4">
                    <a:lumMod val="50000"/>
                  </a:schemeClr>
                </a:solidFill>
                <a:latin typeface="Comic Sans MS" pitchFamily="66" charset="0"/>
              </a:rPr>
              <a:t>φιλοξένησε </a:t>
            </a:r>
            <a:r>
              <a:rPr lang="el-GR" sz="3200" dirty="0" smtClean="0">
                <a:solidFill>
                  <a:schemeClr val="accent4">
                    <a:lumMod val="50000"/>
                  </a:schemeClr>
                </a:solidFill>
                <a:latin typeface="Comic Sans MS" pitchFamily="66" charset="0"/>
              </a:rPr>
              <a:t>περίπου ένα μήνα. Όταν αποφάσισαν να φύγουν τους έδωσε ένα ασκί, που μέσα είχε κλείσει όλους τους άγριους ανέμους.</a:t>
            </a:r>
            <a:endParaRPr lang="el-GR" sz="3200" dirty="0">
              <a:solidFill>
                <a:schemeClr val="accent4">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blogs.sch.gr/2gymsala/files/2009/03/odysseia_24.jpg"/>
          <p:cNvPicPr>
            <a:picLocks noChangeAspect="1" noChangeArrowheads="1"/>
          </p:cNvPicPr>
          <p:nvPr/>
        </p:nvPicPr>
        <p:blipFill>
          <a:blip r:embed="rId2" cstate="print"/>
          <a:srcRect/>
          <a:stretch>
            <a:fillRect/>
          </a:stretch>
        </p:blipFill>
        <p:spPr bwMode="auto">
          <a:xfrm>
            <a:off x="0" y="0"/>
            <a:ext cx="9148765" cy="6858000"/>
          </a:xfrm>
          <a:prstGeom prst="rect">
            <a:avLst/>
          </a:prstGeom>
          <a:noFill/>
        </p:spPr>
      </p:pic>
      <p:pic>
        <p:nvPicPr>
          <p:cNvPr id="20484" name="Picture 4" descr="http://www.astrologicon.org/images/stories/orphicimg/zephyrus.jpg"/>
          <p:cNvPicPr>
            <a:picLocks noChangeAspect="1" noChangeArrowheads="1"/>
          </p:cNvPicPr>
          <p:nvPr/>
        </p:nvPicPr>
        <p:blipFill>
          <a:blip r:embed="rId3" cstate="print"/>
          <a:srcRect/>
          <a:stretch>
            <a:fillRect/>
          </a:stretch>
        </p:blipFill>
        <p:spPr bwMode="auto">
          <a:xfrm>
            <a:off x="0" y="0"/>
            <a:ext cx="3018449" cy="1916832"/>
          </a:xfrm>
          <a:prstGeom prst="rect">
            <a:avLst/>
          </a:prstGeom>
          <a:noFill/>
        </p:spPr>
      </p:pic>
      <p:sp>
        <p:nvSpPr>
          <p:cNvPr id="6" name="5 - TextBox"/>
          <p:cNvSpPr txBox="1"/>
          <p:nvPr/>
        </p:nvSpPr>
        <p:spPr>
          <a:xfrm>
            <a:off x="0" y="5288340"/>
            <a:ext cx="8784976" cy="1569660"/>
          </a:xfrm>
          <a:prstGeom prst="rect">
            <a:avLst/>
          </a:prstGeom>
          <a:noFill/>
        </p:spPr>
        <p:txBody>
          <a:bodyPr wrap="square" rtlCol="0">
            <a:spAutoFit/>
          </a:bodyPr>
          <a:lstStyle/>
          <a:p>
            <a:r>
              <a:rPr lang="el-GR" sz="2400" b="1" dirty="0" smtClean="0">
                <a:solidFill>
                  <a:schemeClr val="accent2">
                    <a:lumMod val="50000"/>
                  </a:schemeClr>
                </a:solidFill>
                <a:latin typeface="Comic Sans MS" pitchFamily="66" charset="0"/>
              </a:rPr>
              <a:t>Ένα μόνο άνεμο άφησε απ’ έξω, τον Ζέφυρο, για να σπρώχνει το καράβι.</a:t>
            </a:r>
          </a:p>
          <a:p>
            <a:r>
              <a:rPr lang="el-GR" sz="2400" b="1" dirty="0" smtClean="0">
                <a:solidFill>
                  <a:schemeClr val="accent2">
                    <a:lumMod val="50000"/>
                  </a:schemeClr>
                </a:solidFill>
                <a:latin typeface="Comic Sans MS" pitchFamily="66" charset="0"/>
              </a:rPr>
              <a:t>Ο Οδυσσέας κρέμασε το ασκί στο κατάρτι. Εννιά μερόνυχτα ταξίδευαν και κόντευαν να φτάσουν στην Ιθάκη.</a:t>
            </a:r>
            <a:endParaRPr lang="el-GR" sz="2400" b="1" dirty="0">
              <a:solidFill>
                <a:schemeClr val="accent2">
                  <a:lumMod val="50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tellmeomuse.com/images/art/BagofWinds_2.jpg"/>
          <p:cNvPicPr>
            <a:picLocks noChangeAspect="1" noChangeArrowheads="1"/>
          </p:cNvPicPr>
          <p:nvPr/>
        </p:nvPicPr>
        <p:blipFill>
          <a:blip r:embed="rId2" cstate="print"/>
          <a:srcRect/>
          <a:stretch>
            <a:fillRect/>
          </a:stretch>
        </p:blipFill>
        <p:spPr bwMode="auto">
          <a:xfrm>
            <a:off x="0" y="0"/>
            <a:ext cx="9144000" cy="6866732"/>
          </a:xfrm>
          <a:prstGeom prst="rect">
            <a:avLst/>
          </a:prstGeom>
          <a:noFill/>
        </p:spPr>
      </p:pic>
      <p:sp>
        <p:nvSpPr>
          <p:cNvPr id="5" name="4 - TextBox"/>
          <p:cNvSpPr txBox="1"/>
          <p:nvPr/>
        </p:nvSpPr>
        <p:spPr>
          <a:xfrm>
            <a:off x="0" y="0"/>
            <a:ext cx="9144000" cy="1569660"/>
          </a:xfrm>
          <a:prstGeom prst="rect">
            <a:avLst/>
          </a:prstGeom>
          <a:noFill/>
        </p:spPr>
        <p:txBody>
          <a:bodyPr wrap="square" rtlCol="0">
            <a:spAutoFit/>
          </a:bodyPr>
          <a:lstStyle/>
          <a:p>
            <a:r>
              <a:rPr lang="el-GR" sz="2400" dirty="0" smtClean="0">
                <a:solidFill>
                  <a:schemeClr val="bg1"/>
                </a:solidFill>
                <a:latin typeface="Comic Sans MS" pitchFamily="66" charset="0"/>
              </a:rPr>
              <a:t>Τότε ο Οδυσσέας αποκοιμήθηκε και οι σύντροφοί του άνοιξαν το ασκί, νομίζοντας, ότι έχει μέσα ασήμι και χρυσάφι. Αμέσως όρμησαν έξω όλοι οι άνεμοι κι έσπρωξαν τα καράβια μακριά, στη γη των Λαιστρυγόνων.</a:t>
            </a:r>
            <a:endParaRPr lang="el-GR" sz="24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e-afipnisi.gr/img/b2ce0ef2540789e8a6976165b6c917d8odisia.jpg500.jpg"/>
          <p:cNvPicPr>
            <a:picLocks noChangeAspect="1" noChangeArrowheads="1"/>
          </p:cNvPicPr>
          <p:nvPr/>
        </p:nvPicPr>
        <p:blipFill>
          <a:blip r:embed="rId2" cstate="print"/>
          <a:srcRect/>
          <a:stretch>
            <a:fillRect/>
          </a:stretch>
        </p:blipFill>
        <p:spPr bwMode="auto">
          <a:xfrm>
            <a:off x="-1" y="0"/>
            <a:ext cx="9144001" cy="6858000"/>
          </a:xfrm>
          <a:prstGeom prst="rect">
            <a:avLst/>
          </a:prstGeom>
          <a:noFill/>
        </p:spPr>
      </p:pic>
      <p:sp>
        <p:nvSpPr>
          <p:cNvPr id="5" name="4 - Ορθογώνιο"/>
          <p:cNvSpPr/>
          <p:nvPr/>
        </p:nvSpPr>
        <p:spPr>
          <a:xfrm>
            <a:off x="0" y="4919008"/>
            <a:ext cx="9144000" cy="1938992"/>
          </a:xfrm>
          <a:prstGeom prst="rect">
            <a:avLst/>
          </a:prstGeom>
          <a:noFill/>
        </p:spPr>
        <p:txBody>
          <a:bodyPr wrap="square" lIns="91440" tIns="45720" rIns="91440" bIns="45720">
            <a:spAutoFit/>
          </a:bodyPr>
          <a:lstStyle/>
          <a:p>
            <a:pPr algn="ctr"/>
            <a:r>
              <a:rPr lang="el-GR"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Υπήρχε εκεί ένα λιμάνι. Τα έντεκα καράβια μπήκαν μέσα, αλλά το καράβι του Οδυσσέα έμεινε έξω απ’ αυτό.</a:t>
            </a:r>
            <a:endParaRPr lang="el-GR"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descr="data:image/jpeg;base64,/9j/4AAQSkZJRgABAQAAAQABAAD/2wCEAAkGBxQTEhUUExQWFhUXFxgYGBgXGBcYFxwaGBgcGhcXGBgYHCggHBwlHBoaIjEkJSkrLi4uGh8zODMsNygtLisBCgoKDg0OGxAQGy8kICQsLCwsNDQsLCwsLCwsLCwsLCwsLCwsLCwsLCwsLCwsLCwsLCwsLCwsLCwsLCwsLCwsLP/AABEIAMgA+wMBIgACEQEDEQH/xAAaAAACAwEBAAAAAAAAAAAAAAADBAECBQAG/8QAPhAAAQMCBAMFBgQEBgMBAQAAAQACEQMhBBIxQVFhcQUigZGhEzKxwdHwFEJi4SNSgvEVM3KSotIGssJTQ//EABkBAAMBAQEAAAAAAAAAAAAAAAABAgMEBf/EACIRAAICAgIDAAMBAAAAAAAAAAABAhESIQMxE0FRImFxUv/aAAwDAQACEQMRAD8A9eQpLVJUlcYJAiFBCuWqMqAopClEaApyosKBhWARIhc7kEWFAXK1MclxClrCgCSwKCArFqqgDi1WyBdK4OSGRkVS1WKrCYiuUKBTRAxSWhMRRlAcVf2Q+/7IghXF0rHQu5iHlTJahuagKBjouhXLVOVAgeVT7NEhSIQOgLqagsTCq5MVAIVhTU5UTKgAIYuyBMZFQt+7pDLFdCkc/ihPrDj5KGy6CKkIJxHAeaUxGPc2wiUs0PFmkNVYKmHdmY08QCjtKskoTKuwWurAclIMIAg01ZrVIcpQFAnsVfZXRlEoCivsgq+xCIUMtQFHGmFRzGqQ1Wyi6aYmgZhTAhXdTsrtposKKBo2CrumJuqlAUCuFVpV3k8FRr0xFiuAXZ1IKAIyrshV83JQ5xSAEuRC1dkVCBtarNarhsKwakOisKMg+5VwoUlGYRKu2nZEgKa1TK0mJgSuY6NAMqyKo7xVq+ZxBJ18h0VX1C6J1jX73VpUZt2eg7PH8NvQJprJWZ2JXsWHa4+YWxK0TJoH7NXbSXOKmUrHRxdCgvK5yq50enqYRY6KiqJLd/LxHJSR1QsS0HeCNDp1QWY4aEidovPSPgll9DEdMbLglqOIEMbcktFhsNyeATLiNT9fQIUgcSJXE2Sz8awHXyBPw08VR+NEHIC6BtET1lGSFixsHkuBQaGIBtodx96oeBxGcE3s9wuCNCY1jaFSaE0MOJVSCrSh4nEhjcx6DmdgqsmiQCkadXK9wqOAsCPWYnwWfice92hyjgPrqUtF535rNz+FKJo0+0ReZ1tF7bBNUO0WExMdbeqwyUNNSYmketFQRPr+66jWDhZeXo13N90+G3ktOjjwyTqSBbXibx1RnsKNcVZJG4i3Vc5ebf2g8GRYnfU+O0eCq7tSqfznyaPgELkDE9IArhYnZvaby5rXXm0/mmLLYfVDQXOsB92WilZNUXJUA/cLExHaz3Wb3Ryu7z28EAYqps8+f1U5DNGrXDTGp4D5pXFYku7oED9vghU7FdVsZXObsC3RVdPwVy2x8PRXG8qyCKFTI8HgfTf0Xp3XC8lXqRci3H68uadf2wYDGggwJdraLxvJRYro9AKnC8axseCuxwIB1C89S7WgAC0Wvln0gKtTElxtmO5EgA/7UxLkizbr45jbSCeASdWq50S03IgGzeNxqfJZlPtUXbQpiRYu/KDw0lx+5TGHfDmlziXSZPLKfnwUtWUpodq4GReBMCGtA5a6oOJoNp03EC5dDeJJMD4EqoxLs5BBAPunNMkDWBoCDP8AQUPtESQ0TDGl2tpgwT0A/wCYUSUUUpNjWBqZB3rTlk6xbugn+XgeoN7nQJWTiAxrGRu5sRG5BIjSIEwbIoc6l7wJZy1b4axyv8lSaWhNjDmAvuJGbh+gq1bAMM9zbYEfBCZUBOZsRLTrxlqYq1baBP8AEVsU/ADKO87QamUDs1rw1xs4e0eL2P8AmETN/VNUXd1vQa226JTBTldl19q/of4hRpdBY7VrGndw7h3n3f8AV+nntva6xsdivaO/SLN+qY7XrSMpAzcwJaDzCw8I+JYfy6dEnIaG3OQsyku3KGXSlYF3PVBqrUqZOiZGHHGOabZIJvpxRAIuVFMyRP7KXpLYMBUCpCK5DAToLCYd2VzXcHA+RTfaGMNR36RoPmUkArlUJgnVRoNfrortd1StSq0EwbjUTboecfJW/FHYKHzJMaiapVap2UZJCG8kAfmM20B0PgfRTZt2gtVqAJgjkjmpItsYPXghlu61XRlLsqx0pDDl2d+WIB92IMaSDxWk4LOxdIh2cTrtqD8x93Q0LXsbbWLrg2+9QdFU1v4dQyJyuiJkWtfbWUi+sDqROh4qlRpLSLgG2+4SyQnxbtD/AGY6GMykCGjSeN/y8QfVNHGtBb3psdjxaJuOq8rncJhzmncBxA6oT6rjfM6RzKvJE4Oz2NN7nyQSXTLRFraSYm/wJRK5GWo8i5zdAGiGgHjAnxXk8FjKjXMAe4tL25gSSNb6/JMV+03hxE2FgIB6jz+KzeLkWk1E9G6qCXNJswRfne3hHqtKjiGFoLngGL3GvnxXgX4tznHN9yP2RPb9FP8AB69nuYpgw1w73AjXUGyK5wi5jw4leCGIEiRfb1TbK51BI4EW8krodWeqFSGN5tGvRV7NqAB8x/mVPLMfReVOMqOsXHKIgFxi1xbw9UGlUJzXk5jvPBUppegxNfGYsEucTEnT4LOpOJfMG8noNBKoQBzPmU5g6cCTMnloNlKkNosGuPBWYy4CO2NgdOBKvSomZjRVZJdgDRb7Kh1zE2Hr9/NXqUrhWBSYFKcAEoT5N4V4gkcbj1n1v4ojAhA0KubZXwNPM+TGVsOM3Bg+7HPRRiWd7kisMMgRrPjz8FRJV7CXHS5J7ul+HAIWOqimwnlYcyj+ztAWL27XuxjTNzMcRoE2IXwVTNAI1knmZMA+XoFpMaRbgT8UHs7DBjWn82/Ky0Gu5BcXI7ejaCpDDHXUFgc6+xkKmaUF7nF0MOkk9Ys23qumSGmCo1DmMN7hc5wOkyb24fROylMPUJAEAwIPQWBseSaoVmm4AMcxbqCtoR0rMpy2XdRMTIHM6JPFubEAzzKcfVDrGDGxgx14Jau5rRJLAOJj6qsl6M3bFfZaRPz+KNTwp5+iPRg8DvYDQ6c0VjgCbC1tN9T0icv9PNGVaQsW9sUxGAY4d4X2jXpY/FIjsTfMQNhLSfGy3RUmzW+cQmMkC6l/WNP0jyv+FBnflxAIMRzVKGDDmufckG7Rvo63MtPmtrF1M0taDoRe3l+6xcDijTdLrNMNdP5XN0ceAMkTzHBRNbsqDb0Gr4ADvNgtMQSDHK408kalQZHuzEXk34wOGoRqdX2Zc0sEDvN6E3AMGYcfUKlapF2ARwN/UXb0NuSzbNaL06dMf/zaY1OnkTeFZ5pu/KBHMH0jRLYfENedpF8pn/tfqEyL3gADUmwnmZScqHRzaNOTZnC7ZvvuluzizPUYWMP8R0d0aZG8zbXy5pg4imyWlwkCTOvgOM+SQwWNGZ+Ue8+eUQI+aSnroTjs1vYt/LTAPL7sjYTCS2bHb/bb5LOHabQD3hAO0XOthvEzP1svhO3spMnWIHOImAJgwLC88rqoK3bCTpUbrqJGyjMRs7wBKRr9oubSNR556Cb6aWA5fNL9m9puqG7ZaYtAtMkE8RoLdelNfDN6NcYji1/+13/Vca4n3T4hwHnlQXYZn/5t8APv1UFgGkj/AH/JyWURVIFjcQ08hub/AEGmtlfs/FMc3vOgiQfDfxCHiKTTN9Rub+plTg35Gd0XsXd6BmFiNL+KFJZD3QwcuYQ4EHQ8+BRhRIWfXq5okM6gDXr96JiliXkWaB4k/RXafRN12NCmV53/AMj7lSmTpfzB/svSYXGNccrwGnrZZn/mODDqbXj8joMfqHxmPNDQ7taMvs3F5z3iLaGI1t9FqZunmsj/AMfw1jUdeLN5cfknDiuq5pxWWjRPWxum1/3J9f7o9Knk97u8paD6uBKRxOMkfw808D3R45IkdSsmpTqH8rDxAdE+i38cxeSBuPqUMwgNzN3bJ8XHQb/uhtxlIlx9m3MHRMbxpEawQsZmHqn8gA194fAboNUvpVDLYzgaX0taOiWD6DyI9D+IYNAJNvdmP+RjpqlcXgmPdmcag4BuSAOQOnFZDsYTqFRtQ8CfvqmuGfwXmh9PTdlUgwQA6JkDUmd/7Djok8FjTLpIguJv1jX70Kp2eXCHAR4weSuzBtG2mmnzThFqWxTnFrQ295iWgHp9QjDFPA90jjf7KGy2iHiXv/KQOs6dQFtV6sxsu/HO/l/9vosftCQTUy90++NY2D43EWPJaIrOmC4+qbawgXcT0k/VEuNVscJuzBouqUy00zmaLhpOxFw1/A2seATv+OU/zsc082g+UTKVxmALSTThjdcjzaf0x7v3ZZ7u0CLHXgbjzG33CxqSNrizWxGNa+HNYAAbk5ATOkXnbfigPoMP5b6xnbrxyh2qz/xDDs09IS5xQboI9J5ffyu1FsrJJGjRwbTPtGknaARbzFzqrVcDDTkblJEXk2JmTc8PRYD+0nHSRzkz6Ibq7jqSZ5m6pcMvZL5Y+j0uHfTY2C2YEZi0A23km6Sbjw1xLGgE6lzwPIAmPVZDKBOjfFNUsHxA8vqtFxwXeyHySfRq4fFl5qyZJpuy6nSHWMDYHbZMdkY8PvTAzABsOtGsHnpordkdlOaWuecreEi+a3zRex+y8uVwN2mCI4G4nroDy1gFYz5IW6/RcIt02auHxkjj1MnkZGxRDVcdPuFl4inkzloguEa2AAtAF5kk+es2TOIrB5AqAwGgw2x3MC8+8RzgTos+ynGmehw1jJAPMmb9NFm4Z7RUqsJiHAt3s60AeHqs2vi6pLcxblAuJ1jXb5IbKn8Wm5xgEgSIDRyFt+KIwoGz01OmRexPOx9EYuMTEJeq/KO6D5mPihHEHSB9801FtGUpoLiXW/L4kpN5LmPbB7zSN4nY+BAVqbWnVMh4Gnqteo0Z9uxTANikxvQz1ulcRShx68kdhDWwPymPDb0AUVWmbEei5umdHaFM+lkxhqo4AeHzWc+rMW8ZIjebG+kXnVEp1RufDaOsfcrvlZxpms3FAfc//KX7SpiqzuznbcWjqBz4cwEuK4H3ZIdrVAQDeBMj5/FRKOjSErdGj2XjRU7rozgcNeYWg7Dg6x6LyXt2Oa2CQ8DfWeIPFaVDtJ1pII0Ji/iNlC72W18NprB+n4rgIiw8Gj5quHqAiduN/jkRhUHL0/6haUjOypqco/pb9EEVgdWOA46eNgjtq3Hu+s/T0RBXMRbwA4aX+9E+vQd+wTMSz8pvpcn9kHFYt8ageBPhquqgFwJsR+kXSeJrXjWNPrAVbYmxLEYvM4tcZIGgIA568vj4oVdzQ12Uajh3pItJJiAeCSFUF7zrYeRmfvkEOjX/AIpvDYOptbe+6zq2XVJ9aDsphw0GtxA1CtUwbSNAONlTC++QNIv8vGJToVpNqzKf4ugVLswGDkB46NB5IlXs4Ae7H9QKsKruKboYg/y5uUD/AKlTUl7BOzKFOOKLRLQ5ubSRPSb+iexGKcR/kBvifm1ZzqmriAAOc/JVnoXjbetnpcR2m0EASbh0WAsItEzxty0QHVJu0PnMTLHNBhxMGCL9J3HFebGPYC1xaTuIN8wNgRHEdUSjiXluVpygAatLXG1+8RvGxWTh8OpT1+Wj0mP7cdTytkOt3tAQb2MSAY8JnhCysR2wSbMYAdDeeYIBELOZhiSSTrvcon4bS/o7XyUqLqhucfoZ+Lq/paOTRPrKRxTiYGaY04eQT78GSNR6/CF1LADf0EeqEmhOcfotQxtSmAJzDgbx0K2jiCLSl24QDYfH4qzmc1pH9owm0+gv4nmV3tkGRxPko9sNinRFj2EuSCfeHwkD0hOYctyi4MSNtjBWdnkAA3M+REEnyWNXacxgmJ4rlnG3s7YdDKnNyUR9ypK9LR55BcgYgSJIJHL4xv8AuilSFElaocJOLszyac91rp4AH6WR4k5RAeNgYB6Emx0tv6ItWrlgnn5xZVFEPAnU3kaiVzeN3R1+VONsHSxDmmxI4j6hOUO1b94eLfomXMbVaBUn2gj+JvbZw3HqlsT2a5mplp0d7zfGLsPJLJx7FUZdGpRrseRkOYnQD3uNmm58FZ9bjtrO0clkDBAi4PItIcPW6JRwjgcwcfM+od9VS59bB8L9B6fabXGIgybHlrEFVr4iPytM2AvfgNUr2lTN4F9YgTOtheTabXssypVLoJcTAixg8yXRdVCbkiZ8aXQzisGS7ukAxJES0Ha+0oDnd10CDA8NZ9fiiUa8CA0+He8ZG6uIJNiJGhkb8Cp5Y0rL4ZtyxYpS7jWOHDvc+Pj9FqsqAi26xnVsksIkTIjbiEfCVtgY4TpzBXRCRhODGhUB0Ohjx4LUwL3H3ABtwM84WE6p3u8IPTUcCPzDmLjgE9gqkGxG2sGRtc6i+vVE6IhFml21iHtZlcWydtdrmV57EVc7AMwsTY633tE+KN2zU0vPHkZNvgk2U6dpc1xPO08vFYVk7Xo6r8ap9stQeMzQPyg+vTmtOnU5jxn5LLquyOAblaDyH/Lp8itSrUpgd0Fx0lxDRM7AGYHMqpOjBrJ2EYSdADxOYgDqSQApfjQ2wM8mlxHrHosqlLgQTBFzyvO6pgjMwd56zuU6d7ZOkjU/Hu5jxK6l2g86XSFSpLSRpOWdpO3lKbpUmgd43tblx6qm4olKbGG4p+4Cj8U4/wAo2+7pNjpFj5FBwc97jP7fJVfwW6NJ9c7lDbWBMTBQcqWlzXybtAjWI4aqJaKhHKzfwdQBrgSO7eeIF4++KXa2wngEpQr5jAEfzdNfoEavXyuIj4biVy8quWjs4rUdkSucnnYEE2DhOgEEx0LtLoFTAuAn4iD99FuuWD9nNLhmvQDMqkolbDObq0j4dQUFaJ30ZNNdla1LNF9D+yZbzQApzIHlqhkKW1SNCUtmXZ0qCxn2vED4f+sLvb8Wk9HfUD4pA4gAwXDzRMxU4IrOS7DuObVjxzALh6XI6fQpKowkzBnjBnlmFiRwcL8UXPxUuq7wFSiHkFXUnzdvoD8oI6QUHFEkho10kWj18U7mLjAuTsqYDBF73mQIAuZ/MbaJTcVVl8bk7aQpiaLWtJi/Eniq0qfdHArU7U7Ny0HPLtC2BFjJ4rTZ2ZTdTGQGIsXgg9Y2/sonzQq0acfHP2eWpTpqOR053t46jinKTHO7jO8d408T890z2Z2Y0vqNqEAtiBMNIP5tpH1utljcsNa8xsBp4bLHk5vRrDjS2ZlbsQva32lQkgEkNaLk63J8PBZvaHZjGPZTZMuyyXXNyZNrQAOC9L7d0we9JtICy8dXH4hznFkBobudrwBvtfiji5JN03ocorsedXabwHEXgwTtmHUiPEP4hTjcJR1a1rSTALbSTyFvNZrS14kE9NY6g2QKjHj9XhI8tvArVwx6YvImqaIxWBLHOLX3vM90mb8Y14cEm5negMPhDh6bT8E9jMW9vTnBOm02A4bpSljCSJJgXPhtfy8UJzSszkoN6DUsQNDMg8PXr99R4usCIuZ+99VWkA8kuF5nz2Qn09Y0VJYq/pOpzr4FwLrkk7QBv4BFwre84/epKFhMOXN1IbePmePFEyNsBMCOPwCpaomVO6G4ska5OuogT1I+a0KdM9BsTrHTX4J3C4JgiWkjWSbWiTG1reKjknErhhJCvZbQ3VsncfALP7SPtKr3A2JItytPotjG1YDnxpp/qNmj5+BU9l4OkaTZIm824OIXNF1+R0v4CPalMS1tUw4XLmOdtBHenrbzSVbEMa0htRz+mZqRZcWMOGnOdlbDB0xbvefUAc1q4JCybHPxFRl6dQvBEZXZpHECdeFkH/EXOkEAAdSekukrRoZmMMxmmwOnPzWV2iJfMZQbDwA/ZKLtjnHQ1RqSJRJSXZ7rEJsFdXqzzpqpUXlK4vF5SANfgETEV8olZjwXOmRJMyfvRKy+OF7fRLXND3Ce6Tfif2labagcJBlJ4Z7SMjgJGxHirUaXezNs3xv0+9kLQ+TfYyQuHDcrmgkgC5Nkz2eIqEyLCATpO8eqU+TFEcfG5M0sNhm0Wl7yJAudYnYfVL9g2Y4mIdJdMaA5YM+J801QqF05gA0zPFw3MHQI1GgGgNa2BHiJuTJvMlcE5N3Z6UIpJJFPxLNAHVIvABIEbyYCg0TUMimAOd58SY9FXC4jKXx7trdBGZPur7yQIFjoNFDtdD7Muvh8okjwY1p+QCzKnbLqetLzt6gwtt2Ka85YtMki1508lbF1Q8ezdTBaRBnW8yfRVB/6RLXxnnKfa7qmYXFjZseRcbwknO4hUwdPLVI1ALh4CQnKrmkjhbyiy6mlF6M1bWweFOtiWn7+/BFGILbEmDo75HmpqUAGgi9rnXxA18AQk6jHRbvNPAyPJwn1WkGpIy5E47OxZk3M891Z2FI0vxnXkPvggsqaAgH/AInxGiYkTe3J1j4OH1VuLM86/panYWBzaQfvTdUru2H2eJVywu92TteARv4pmhQa3VoncPFurTp4FZTZtxLV+2JYVmZzRJi1+QW/7JjbMBJ4lIdnumo52Uk7WECdpO8W/utZuDOrjHIT6nX4dVlOW9msY/CKTGi7zG8C7o48gpNWXBoBDPMnmeX1VhQmwBidN3Hifr8VGKxOQ+zZ367tYuKY66ZuHDdZ9l9C+LYKlYUm2Yz3iN3b+I06krIq0Sxxbm0JH7+Oq3cMGUhE33i5tsgVqtNxLvZEzvfpsCtY6M27Z5o6qziSByurVDIB8PoVYwNStWyaLjEOLYueuyLibsngQR0db5BL0Yk67Rw8U1VrAjJI4RrvIuoxd6HkvYDBxmIPC0cU063JBZRP8ro5M+cpykXaCm/xk+gHzTzxMZ8WbszMQx9Uw0GBvBjmeamrggIjMDzBv5rbbhakRlDRzt/9H4Kf8JB75IdHWPMR8FXkDx17MNtF0DNtcRb905Tpu/smxUotHuun9LWx5zKg41mwgc2z8SU3Nf0T42/dF8LWDG91oL7jjrxI+CLg6UuJfGbXkAdT5IzMexrQ0AnKMxtExpM6XIVcPWzN1MuOp3AHoFzNt2zoikkkFFTV35NGj+Y8+KboiCJues+iRquhwtpoOHMpvs+pmcd4GuwUNaLXdFPZfxi3UHvW6HXxBRqtNo63v96IuHvJBnh5n6lJ4x5IDrAGwG5jXwQtsb6FMQ8jQaSTwgLLx/aZbpBJbB3A/dExeLqQQLDQ6ysTFRIAERr1XRxwT7MZOguBqzUlxuZ80egC7KPBK06oFxAWl2HSDyS50EGw7vnC0ku2JP0OVaYy3MAbyAPGbHxWVWIm0HnTmP6g23iD4LeqUgCNzxMWRfZAi4B8RZTx0tk8knLR5l7rXDh/qLT5F11QvJGpI628bBblTskAFzzLQSd4jhAuSkaeJAeGtphosZIl0epaOXqFs5L0YxgyuFoEkD3ecxzsdL8OaPWY4HVx6kwJ4hxkHwTLqDhEUwNw50zPGJ18Y6q7cKJGbvf6tPAaLmcjrSEKTnbEEcQxroj9RA9E1TJyzLCSNCwZtOEi3O602BoIzENG/IeC88zDOeTkbDSTE2gcuNuSSpjaoNUxLiLQ0GbsFzljcnmOCew4Y1tgB+oggnpIGbwVqOBaB3peTsfk0J4UWnRotaYEDkCEpNehpMTo0Ba1vMTzI+Cd9nO4VXOlpDSJBghLHFObYg25KHbDSPLkp3C4drgcx8jdQuXXNaMkWdhajBmAzN6CfvmE12diKbhBa4v4SSPouXLJO07E4ocoYgA3iDsQDHRN18blIAAiJ/suXJzgtGKm6YyHh7L7jRJNaabh3rFcuWK+Gr6sg06Rkht52kTfWAh1uzmlucOcABOgMcrbrlyqK2JSbK0KEf5gk2MceJP3qn8BUkEht4AjQdBJ0+i5coe0dEQ+IpjVxtMWnTcW0k78FX8YA05W5ZsLAbGT0HzhcuQolWL0MTka6B3nXA4dZ+CEKz3xJgaOPyAXLlrGCM3JgsVTaQYGmg5rP7RwbclmuzkAgzpxELlyuMKfZLYDB9mtLA58yZtpAmJ0WpQwwYIYI4w5pJ9JXLlrjk9mdBadRo/mn+j4lHewbOZ/xXLlOCYULuoEkgkEbgODZ8R/dDbhyIaMjZMmMgA8dVy5J8f7LVLoex40yuBAECXD68kCkC0zLDyzC/NcuWfi9GmRSq4OOgHG4UVXR7saQuXJ+JCyCUa8C0XGu/mryctnNFhaYi/DiVy5UuJBkdREOkuabIrX21b6/RcuR4k/YKR//9k="/>
          <p:cNvSpPr>
            <a:spLocks noChangeAspect="1" noChangeArrowheads="1"/>
          </p:cNvSpPr>
          <p:nvPr/>
        </p:nvSpPr>
        <p:spPr bwMode="auto">
          <a:xfrm>
            <a:off x="155575" y="-1790700"/>
            <a:ext cx="4695825" cy="37433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2532" name="Picture 4" descr="http://4.bp.blogspot.com/-MhZ73sd3pc8/UK5tzVsKIJI/AAAAAAAAAl0/ekb9LMPu2OI/s1600/%CE%9F%CE%94%CE%A5%CE%A3%CE%A3%CE%95%CE%91%CE%A3%2B%CE%9B%CE%91%CE%99%CE%A3%CE%A4%CE%A1%CE%A5%CE%93%CE%9F%CE%9D%CE%95%CE%A3.jpg"/>
          <p:cNvPicPr>
            <a:picLocks noChangeAspect="1" noChangeArrowheads="1"/>
          </p:cNvPicPr>
          <p:nvPr/>
        </p:nvPicPr>
        <p:blipFill>
          <a:blip r:embed="rId2" cstate="print"/>
          <a:srcRect/>
          <a:stretch>
            <a:fillRect/>
          </a:stretch>
        </p:blipFill>
        <p:spPr bwMode="auto">
          <a:xfrm>
            <a:off x="0" y="0"/>
            <a:ext cx="9144000" cy="6916526"/>
          </a:xfrm>
          <a:prstGeom prst="rect">
            <a:avLst/>
          </a:prstGeom>
          <a:noFill/>
        </p:spPr>
      </p:pic>
      <p:sp>
        <p:nvSpPr>
          <p:cNvPr id="6" name="5 - TextBox"/>
          <p:cNvSpPr txBox="1"/>
          <p:nvPr/>
        </p:nvSpPr>
        <p:spPr>
          <a:xfrm>
            <a:off x="0" y="0"/>
            <a:ext cx="9144000" cy="1815882"/>
          </a:xfrm>
          <a:prstGeom prst="rect">
            <a:avLst/>
          </a:prstGeom>
          <a:noFill/>
        </p:spPr>
        <p:txBody>
          <a:bodyPr wrap="square" rtlCol="0">
            <a:spAutoFit/>
          </a:bodyPr>
          <a:lstStyle/>
          <a:p>
            <a:r>
              <a:rPr lang="el-GR" sz="2800" dirty="0" smtClean="0">
                <a:solidFill>
                  <a:schemeClr val="bg2">
                    <a:lumMod val="10000"/>
                  </a:schemeClr>
                </a:solidFill>
                <a:latin typeface="Comic Sans MS" pitchFamily="66" charset="0"/>
              </a:rPr>
              <a:t>Οι Λαιστρυγόνες έτρεξαν στο λιμάνι ουρλιάζοντας. Ήταν άγριοι και ψηλοί </a:t>
            </a:r>
            <a:r>
              <a:rPr lang="el-GR" sz="2800" dirty="0" smtClean="0">
                <a:solidFill>
                  <a:schemeClr val="bg2">
                    <a:lumMod val="10000"/>
                  </a:schemeClr>
                </a:solidFill>
                <a:latin typeface="Comic Sans MS" pitchFamily="66" charset="0"/>
              </a:rPr>
              <a:t>σα</a:t>
            </a:r>
            <a:r>
              <a:rPr lang="el-GR" sz="2800" dirty="0" smtClean="0">
                <a:solidFill>
                  <a:schemeClr val="bg2">
                    <a:lumMod val="10000"/>
                  </a:schemeClr>
                </a:solidFill>
                <a:latin typeface="Comic Sans MS" pitchFamily="66" charset="0"/>
              </a:rPr>
              <a:t>ν</a:t>
            </a:r>
            <a:r>
              <a:rPr lang="el-GR" sz="2800" dirty="0" smtClean="0">
                <a:solidFill>
                  <a:schemeClr val="bg2">
                    <a:lumMod val="10000"/>
                  </a:schemeClr>
                </a:solidFill>
                <a:latin typeface="Comic Sans MS" pitchFamily="66" charset="0"/>
              </a:rPr>
              <a:t> </a:t>
            </a:r>
            <a:r>
              <a:rPr lang="el-GR" sz="2800" dirty="0" smtClean="0">
                <a:solidFill>
                  <a:schemeClr val="bg2">
                    <a:lumMod val="10000"/>
                  </a:schemeClr>
                </a:solidFill>
                <a:latin typeface="Comic Sans MS" pitchFamily="66" charset="0"/>
              </a:rPr>
              <a:t>γίγαντες κι άρπαζαν βράχια και τα έριχναν στα πλοία. Τα έσπασαν όλα και τα βύθισαν κι έφαγαν όλους τους ανθρώπους που ήταν μέσα.</a:t>
            </a:r>
            <a:endParaRPr lang="el-GR" sz="2800" dirty="0">
              <a:solidFill>
                <a:schemeClr val="bg2">
                  <a:lumMod val="10000"/>
                </a:schemeClr>
              </a:solidFill>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324</Words>
  <Application>Microsoft Office PowerPoint</Application>
  <PresentationFormat>Προβολή στην οθόνη (4:3)</PresentationFormat>
  <Paragraphs>23</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Media Center</cp:lastModifiedBy>
  <cp:revision>33</cp:revision>
  <dcterms:created xsi:type="dcterms:W3CDTF">2014-02-19T07:52:23Z</dcterms:created>
  <dcterms:modified xsi:type="dcterms:W3CDTF">2015-03-26T17:47:42Z</dcterms:modified>
</cp:coreProperties>
</file>