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E9D9"/>
          </a:solidFill>
          <a:ln w="12700">
            <a:solidFill>
              <a:srgbClr val="F3E9D9"/>
            </a:solidFill>
            <a:prstDash val="solid"/>
          </a:ln>
        </p:spPr>
      </p:sp>
      <p:pic>
        <p:nvPicPr>
          <p:cNvPr id="3" name="Image 0" descr="/mnt/data/slides_assets/crops/photodentro_table.png">    </p:cNvPr>
          <p:cNvPicPr>
            <a:picLocks noChangeAspect="1"/>
          </p:cNvPicPr>
          <p:nvPr/>
        </p:nvPicPr>
        <p:blipFill>
          <a:blip r:embed="rId1"/>
          <a:srcRect l="6540" r="6540" t="0" b="0"/>
          <a:stretch/>
        </p:blipFill>
        <p:spPr>
          <a:xfrm>
            <a:off x="6446520" y="502920"/>
            <a:ext cx="5074920" cy="52578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172200" y="320040"/>
            <a:ext cx="45720" cy="5852160"/>
          </a:xfrm>
          <a:prstGeom prst="rect">
            <a:avLst/>
          </a:prstGeom>
          <a:solidFill>
            <a:srgbClr val="D88936"/>
          </a:solidFill>
          <a:ln w="12700">
            <a:solidFill>
              <a:srgbClr val="D8893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13232" y="685800"/>
            <a:ext cx="4800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B6B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8η Συνεδρία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713232" y="1325880"/>
            <a:ext cx="5166360" cy="1965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1626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Αξιοποίηση αποθετηρίων</a:t>
            </a:r>
            <a:endParaRPr lang="en-US" sz="3300" dirty="0"/>
          </a:p>
          <a:p>
            <a:pPr indent="0" marL="0">
              <a:buNone/>
            </a:pPr>
            <a:r>
              <a:rPr lang="en-US" sz="3300" b="1" dirty="0">
                <a:solidFill>
                  <a:srgbClr val="1626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για τη δημιουργία μαθημάτων</a:t>
            </a:r>
            <a:endParaRPr lang="en-US" sz="3300" dirty="0"/>
          </a:p>
          <a:p>
            <a:pPr indent="0" marL="0">
              <a:buNone/>
            </a:pPr>
            <a:r>
              <a:rPr lang="en-US" sz="3300" b="1" dirty="0">
                <a:solidFill>
                  <a:srgbClr val="1626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και μαθησιακών δραστηριοτήτων</a:t>
            </a:r>
            <a:endParaRPr lang="en-US" sz="3300" dirty="0"/>
          </a:p>
        </p:txBody>
      </p:sp>
      <p:sp>
        <p:nvSpPr>
          <p:cNvPr id="7" name="Text 4"/>
          <p:cNvSpPr/>
          <p:nvPr/>
        </p:nvSpPr>
        <p:spPr>
          <a:xfrm>
            <a:off x="731520" y="3703320"/>
            <a:ext cx="5166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Επιμόρφωση Β1 επιπέδου ΤΠΕ · Συστάδα Β1.1</a:t>
            </a:r>
            <a:endParaRPr lang="en-US" sz="1350" dirty="0"/>
          </a:p>
        </p:txBody>
      </p:sp>
      <p:sp>
        <p:nvSpPr>
          <p:cNvPr id="8" name="Shape 5"/>
          <p:cNvSpPr/>
          <p:nvPr/>
        </p:nvSpPr>
        <p:spPr>
          <a:xfrm>
            <a:off x="731520" y="4279392"/>
            <a:ext cx="1097280" cy="329184"/>
          </a:xfrm>
          <a:prstGeom prst="roundRect">
            <a:avLst>
              <a:gd name="adj" fmla="val 22222"/>
            </a:avLst>
          </a:prstGeom>
          <a:solidFill>
            <a:srgbClr val="1B6B72"/>
          </a:solidFill>
          <a:ln w="12700">
            <a:solidFill>
              <a:srgbClr val="1B6B72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41248" y="4352544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ΑΕΠ / OER</a:t>
            </a:r>
            <a:endParaRPr lang="en-US" sz="850" dirty="0"/>
          </a:p>
        </p:txBody>
      </p:sp>
      <p:sp>
        <p:nvSpPr>
          <p:cNvPr id="10" name="Shape 7"/>
          <p:cNvSpPr/>
          <p:nvPr/>
        </p:nvSpPr>
        <p:spPr>
          <a:xfrm>
            <a:off x="1984248" y="4279392"/>
            <a:ext cx="1325880" cy="329184"/>
          </a:xfrm>
          <a:prstGeom prst="roundRect">
            <a:avLst>
              <a:gd name="adj" fmla="val 22222"/>
            </a:avLst>
          </a:prstGeom>
          <a:solidFill>
            <a:srgbClr val="D88936"/>
          </a:solidFill>
          <a:ln w="12700">
            <a:solidFill>
              <a:srgbClr val="D88936">
                <a:alpha val="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093976" y="4352544"/>
            <a:ext cx="11064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Φωτόδεντρο</a:t>
            </a:r>
            <a:endParaRPr lang="en-US" sz="850" dirty="0"/>
          </a:p>
        </p:txBody>
      </p:sp>
      <p:sp>
        <p:nvSpPr>
          <p:cNvPr id="12" name="Shape 9"/>
          <p:cNvSpPr/>
          <p:nvPr/>
        </p:nvSpPr>
        <p:spPr>
          <a:xfrm>
            <a:off x="3493008" y="4279392"/>
            <a:ext cx="713232" cy="329184"/>
          </a:xfrm>
          <a:prstGeom prst="roundRect">
            <a:avLst>
              <a:gd name="adj" fmla="val 22222"/>
            </a:avLst>
          </a:prstGeom>
          <a:solidFill>
            <a:srgbClr val="2C8A8E"/>
          </a:solidFill>
          <a:ln w="12700">
            <a:solidFill>
              <a:srgbClr val="2C8A8E">
                <a:alpha val="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602736" y="4352544"/>
            <a:ext cx="4937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ΔΣΒ</a:t>
            </a:r>
            <a:endParaRPr lang="en-US" sz="850" dirty="0"/>
          </a:p>
        </p:txBody>
      </p:sp>
      <p:sp>
        <p:nvSpPr>
          <p:cNvPr id="14" name="Text 11"/>
          <p:cNvSpPr/>
          <p:nvPr/>
        </p:nvSpPr>
        <p:spPr>
          <a:xfrm>
            <a:off x="731520" y="5029200"/>
            <a:ext cx="530352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530" dirty="0">
                <a:solidFill>
                  <a:srgbClr val="16262E"/>
                </a:solidFill>
              </a:rPr>
              <a:t>Πυρήνας: επιλογή ψηφιακού υλικού με βάση τον διδακτικό στόχο και τους ρόλους μαθητών–εκπαιδευτικού.</a:t>
            </a:r>
            <a:endParaRPr lang="en-US" sz="1530" dirty="0"/>
          </a:p>
        </p:txBody>
      </p:sp>
      <p:sp>
        <p:nvSpPr>
          <p:cNvPr id="15" name="Text 12"/>
          <p:cNvSpPr/>
          <p:nvPr/>
        </p:nvSpPr>
        <p:spPr>
          <a:xfrm>
            <a:off x="731520" y="6217920"/>
            <a:ext cx="7498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E6B70"/>
                </a:solidFill>
              </a:rPr>
              <a:t>Πηγή εικόνων: Επιμορφωτικό υλικό 8ης συνεδρίας Β1.1 – ΙΤΥΕ «Διόφαντος»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20624"/>
            <a:ext cx="557784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300" b="1" dirty="0">
                <a:solidFill>
                  <a:srgbClr val="1626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Άλλα αποθετήρια διδακτικών πρακτικών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85216" y="932688"/>
            <a:ext cx="5577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Πρωτέας · ΙΦΙΓΕΝΕΙΑ · Αίσωπος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66928" y="1271016"/>
            <a:ext cx="1828800" cy="0"/>
          </a:xfrm>
          <a:prstGeom prst="line">
            <a:avLst/>
          </a:prstGeom>
          <a:noFill/>
          <a:ln w="27940">
            <a:solidFill>
              <a:srgbClr val="D88936"/>
            </a:solidFill>
            <a:prstDash val="solid"/>
          </a:ln>
        </p:spPr>
      </p:sp>
      <p:pic>
        <p:nvPicPr>
          <p:cNvPr id="5" name="Image 0" descr="/mnt/data/slides_assets/crops/proteas_search.png">    </p:cNvPr>
          <p:cNvPicPr>
            <a:picLocks noChangeAspect="1"/>
          </p:cNvPicPr>
          <p:nvPr/>
        </p:nvPicPr>
        <p:blipFill>
          <a:blip r:embed="rId1"/>
          <a:srcRect l="3689" r="3689" t="0" b="0"/>
          <a:stretch/>
        </p:blipFill>
        <p:spPr>
          <a:xfrm>
            <a:off x="6400800" y="1417320"/>
            <a:ext cx="4937760" cy="27432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13232" y="1417320"/>
            <a:ext cx="2194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B6B72"/>
                </a:solidFill>
              </a:rPr>
              <a:t>Πρωτέας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713232" y="1783080"/>
            <a:ext cx="525780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60" dirty="0">
                <a:solidFill>
                  <a:srgbClr val="16262E"/>
                </a:solidFill>
              </a:rPr>
              <a:t>Σενάρια για αρχαιοελληνική και νεοελληνική γλώσσα/γραμματεία· ιδιαίτερη αξία έχει η παράλληλη ανάγνωση πρότασης και εφαρμογής.</a:t>
            </a:r>
            <a:endParaRPr lang="en-US" sz="1360" dirty="0"/>
          </a:p>
        </p:txBody>
      </p:sp>
      <p:sp>
        <p:nvSpPr>
          <p:cNvPr id="8" name="Text 5"/>
          <p:cNvSpPr/>
          <p:nvPr/>
        </p:nvSpPr>
        <p:spPr>
          <a:xfrm>
            <a:off x="713232" y="2788920"/>
            <a:ext cx="2194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D88936"/>
                </a:solidFill>
              </a:rPr>
              <a:t>ΙΦΙΓΕΝΕΙΑ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713232" y="3154680"/>
            <a:ext cx="525780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60" dirty="0">
                <a:solidFill>
                  <a:srgbClr val="16262E"/>
                </a:solidFill>
              </a:rPr>
              <a:t>Βιβλιοθήκη δραστηριοτήτων και σεναρίων από την κοινότητα της επιμόρφωσης Β΄ επιπέδου ΤΠΕ.</a:t>
            </a:r>
            <a:endParaRPr lang="en-US" sz="1360" dirty="0"/>
          </a:p>
        </p:txBody>
      </p:sp>
      <p:sp>
        <p:nvSpPr>
          <p:cNvPr id="10" name="Text 7"/>
          <p:cNvSpPr/>
          <p:nvPr/>
        </p:nvSpPr>
        <p:spPr>
          <a:xfrm>
            <a:off x="713232" y="4041648"/>
            <a:ext cx="2194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2C8A8E"/>
                </a:solidFill>
              </a:rPr>
              <a:t>Αίσωπος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713232" y="4407408"/>
            <a:ext cx="525780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60" dirty="0">
                <a:solidFill>
                  <a:srgbClr val="16262E"/>
                </a:solidFill>
              </a:rPr>
              <a:t>Πλατφόρμα ψηφιακών διδακτικών σεναρίων του ΙΕΠ, με ταξινόμηση και αξιολόγηση σεναρίων.</a:t>
            </a:r>
            <a:endParaRPr lang="en-US" sz="1360" dirty="0"/>
          </a:p>
        </p:txBody>
      </p:sp>
      <p:sp>
        <p:nvSpPr>
          <p:cNvPr id="12" name="Text 9"/>
          <p:cNvSpPr/>
          <p:nvPr/>
        </p:nvSpPr>
        <p:spPr>
          <a:xfrm>
            <a:off x="6400800" y="4617720"/>
            <a:ext cx="493776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16262E"/>
                </a:solidFill>
              </a:rPr>
              <a:t>Κοινός παρονομαστής: άντληση ιδεών, όχι μηχανική αντιγραφή.</a:t>
            </a:r>
            <a:endParaRPr lang="en-US" sz="1450" dirty="0"/>
          </a:p>
        </p:txBody>
      </p:sp>
      <p:sp>
        <p:nvSpPr>
          <p:cNvPr id="13" name="Shape 1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7620">
            <a:solidFill>
              <a:srgbClr val="C7D3D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0352" y="6510528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ΤΠΕ · 8η Συνεδρία</a:t>
            </a:r>
            <a:endParaRPr lang="en-US" sz="880" dirty="0"/>
          </a:p>
        </p:txBody>
      </p:sp>
      <p:sp>
        <p:nvSpPr>
          <p:cNvPr id="15" name="Text 12"/>
          <p:cNvSpPr/>
          <p:nvPr/>
        </p:nvSpPr>
        <p:spPr>
          <a:xfrm>
            <a:off x="11201400" y="650138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B6B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</a:t>
            </a:r>
            <a:endParaRPr lang="en-US" sz="9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20624"/>
            <a:ext cx="557784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300" b="1" dirty="0">
                <a:solidFill>
                  <a:srgbClr val="1626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Υπηρεσίες που συμπληρώνουν το Φωτόδεντρο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85216" y="932688"/>
            <a:ext cx="5577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Συσσώρευση, πολιτισμός, βίντεο, λογισμικό, παρατηρητήριο, ποιότητα.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66928" y="1271016"/>
            <a:ext cx="1828800" cy="0"/>
          </a:xfrm>
          <a:prstGeom prst="line">
            <a:avLst/>
          </a:prstGeom>
          <a:noFill/>
          <a:ln w="27940">
            <a:solidFill>
              <a:srgbClr val="D88936"/>
            </a:solidFill>
            <a:prstDash val="solid"/>
          </a:ln>
        </p:spPr>
      </p:sp>
      <p:pic>
        <p:nvPicPr>
          <p:cNvPr id="5" name="Image 0" descr="/mnt/data/slides_assets/crops/observatory.png">    </p:cNvPr>
          <p:cNvPicPr>
            <a:picLocks noChangeAspect="1"/>
          </p:cNvPicPr>
          <p:nvPr/>
        </p:nvPicPr>
        <p:blipFill>
          <a:blip r:embed="rId1"/>
          <a:srcRect l="0" r="0" t="1763" b="1763"/>
          <a:stretch/>
        </p:blipFill>
        <p:spPr>
          <a:xfrm>
            <a:off x="713232" y="1417320"/>
            <a:ext cx="4800600" cy="2103120"/>
          </a:xfrm>
          <a:prstGeom prst="rect">
            <a:avLst/>
          </a:prstGeom>
        </p:spPr>
      </p:pic>
      <p:pic>
        <p:nvPicPr>
          <p:cNvPr id="6" name="Image 1" descr="/mnt/data/slides_assets/crops/aggregation_seals.png">    </p:cNvPr>
          <p:cNvPicPr>
            <a:picLocks noChangeAspect="1"/>
          </p:cNvPicPr>
          <p:nvPr/>
        </p:nvPicPr>
        <p:blipFill>
          <a:blip r:embed="rId2"/>
          <a:srcRect l="0" r="0" t="14957" b="14957"/>
          <a:stretch/>
        </p:blipFill>
        <p:spPr>
          <a:xfrm>
            <a:off x="5897880" y="1417320"/>
            <a:ext cx="5349240" cy="237744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13232" y="3886200"/>
            <a:ext cx="10561320" cy="169164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r>
              <a:rPr lang="en-US" sz="137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Φωτόδεντρο Πολιτισμός: παιδαγωγικά μετασχολιασμένοι πολιτισμικοί πόροι.</a:t>
            </a:r>
            <a:endParaRPr lang="en-US" sz="1370" dirty="0"/>
          </a:p>
          <a:p>
            <a:r>
              <a:rPr lang="en-US" sz="137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Φωτόδεντρο Εκπαιδευτικά Βίντεο: μικρής διάρκειας βίντεο με ταξινόμηση παιδαγωγικής αξιοποίησης.</a:t>
            </a:r>
            <a:endParaRPr lang="en-US" sz="1370" dirty="0"/>
          </a:p>
          <a:p>
            <a:r>
              <a:rPr lang="en-US" sz="137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Φωτόδεντρο Εκπαιδευτικό Λογισμικό: πακέτα και λογισμικά για μεταφόρτωση.</a:t>
            </a:r>
            <a:endParaRPr lang="en-US" sz="1370" dirty="0"/>
          </a:p>
          <a:p>
            <a:r>
              <a:rPr lang="en-US" sz="137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Παρατηρητήριο: «παρατηρώ – μετρώ – βελτιώνω» τη χρήση ψηφιακού υλικού.</a:t>
            </a:r>
            <a:endParaRPr lang="en-US" sz="1370" dirty="0"/>
          </a:p>
        </p:txBody>
      </p:sp>
      <p:sp>
        <p:nvSpPr>
          <p:cNvPr id="8" name="Shape 4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7620">
            <a:solidFill>
              <a:srgbClr val="C7D3D0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530352" y="6510528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ΤΠΕ · 8η Συνεδρία</a:t>
            </a:r>
            <a:endParaRPr lang="en-US" sz="880" dirty="0"/>
          </a:p>
        </p:txBody>
      </p:sp>
      <p:sp>
        <p:nvSpPr>
          <p:cNvPr id="10" name="Text 6"/>
          <p:cNvSpPr/>
          <p:nvPr/>
        </p:nvSpPr>
        <p:spPr>
          <a:xfrm>
            <a:off x="11201400" y="650138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B6B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</a:t>
            </a:r>
            <a:endParaRPr lang="en-US" sz="9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20624"/>
            <a:ext cx="557784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300" b="1" dirty="0">
                <a:solidFill>
                  <a:srgbClr val="1626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Διαδραστικά Σχολικά Βιβλία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85216" y="932688"/>
            <a:ext cx="5577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Ψηφιακός εμπλουτισμός των εγχειριδίων με ενεργά εικονίδια και υπερσυνδέσμους.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66928" y="1271016"/>
            <a:ext cx="1828800" cy="0"/>
          </a:xfrm>
          <a:prstGeom prst="line">
            <a:avLst/>
          </a:prstGeom>
          <a:noFill/>
          <a:ln w="27940">
            <a:solidFill>
              <a:srgbClr val="D88936"/>
            </a:solidFill>
            <a:prstDash val="solid"/>
          </a:ln>
        </p:spPr>
      </p:sp>
      <p:pic>
        <p:nvPicPr>
          <p:cNvPr id="5" name="Image 0" descr="/mnt/data/slides_assets/crops/interactive_books.png">    </p:cNvPr>
          <p:cNvPicPr>
            <a:picLocks noChangeAspect="1"/>
          </p:cNvPicPr>
          <p:nvPr/>
        </p:nvPicPr>
        <p:blipFill>
          <a:blip r:embed="rId1"/>
          <a:srcRect l="8718" r="8718" t="0" b="0"/>
          <a:stretch/>
        </p:blipFill>
        <p:spPr>
          <a:xfrm>
            <a:off x="6172200" y="1371600"/>
            <a:ext cx="5120640" cy="41148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13232" y="1426464"/>
            <a:ext cx="5074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B6B72"/>
                </a:solidFill>
              </a:rPr>
              <a:t>Τι μπορεί να ενσωματώνεται;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713232" y="1965960"/>
            <a:ext cx="5120640" cy="32461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r>
              <a:rPr lang="en-US" sz="143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πολυμεσικές παρουσιάσεις, ήχοι και βίντεο</a:t>
            </a:r>
            <a:endParaRPr lang="en-US" sz="1430" dirty="0"/>
          </a:p>
          <a:p>
            <a:r>
              <a:rPr lang="en-US" sz="143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παράλληλα κείμενα και πρόσθετες πηγές</a:t>
            </a:r>
            <a:endParaRPr lang="en-US" sz="1430" dirty="0"/>
          </a:p>
          <a:p>
            <a:r>
              <a:rPr lang="en-US" sz="143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γλωσσικά εργαλεία και λεξικά</a:t>
            </a:r>
            <a:endParaRPr lang="en-US" sz="1430" dirty="0"/>
          </a:p>
          <a:p>
            <a:r>
              <a:rPr lang="en-US" sz="143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εκπαιδευτικές μετασελίδες</a:t>
            </a:r>
            <a:endParaRPr lang="en-US" sz="1430" dirty="0"/>
          </a:p>
          <a:p>
            <a:r>
              <a:rPr lang="en-US" sz="143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παιχνίδια, ασκήσεις, εφαρμογές, χάρτες, χρονογραμμές</a:t>
            </a:r>
            <a:endParaRPr lang="en-US" sz="1430" dirty="0"/>
          </a:p>
        </p:txBody>
      </p:sp>
      <p:sp>
        <p:nvSpPr>
          <p:cNvPr id="8" name="Text 5"/>
          <p:cNvSpPr/>
          <p:nvPr/>
        </p:nvSpPr>
        <p:spPr>
          <a:xfrm>
            <a:off x="713232" y="5468112"/>
            <a:ext cx="525780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6262E"/>
                </a:solidFill>
              </a:rPr>
              <a:t>Οι περισσότεροι πόροι μπορούν να λειτουργήσουν και αυτόνομα μέσα από το Φωτόδεντρο LOR.</a:t>
            </a:r>
            <a:endParaRPr lang="en-US" sz="1420" dirty="0"/>
          </a:p>
        </p:txBody>
      </p:sp>
      <p:sp>
        <p:nvSpPr>
          <p:cNvPr id="9" name="Shape 6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7620">
            <a:solidFill>
              <a:srgbClr val="C7D3D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30352" y="6510528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ΤΠΕ · 8η Συνεδρία</a:t>
            </a:r>
            <a:endParaRPr lang="en-US" sz="880" dirty="0"/>
          </a:p>
        </p:txBody>
      </p:sp>
      <p:sp>
        <p:nvSpPr>
          <p:cNvPr id="11" name="Text 8"/>
          <p:cNvSpPr/>
          <p:nvPr/>
        </p:nvSpPr>
        <p:spPr>
          <a:xfrm>
            <a:off x="11201400" y="650138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B6B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</a:t>
            </a:r>
            <a:endParaRPr lang="en-US" sz="9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20624"/>
            <a:ext cx="557784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300" b="1" dirty="0">
                <a:solidFill>
                  <a:srgbClr val="1626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Τρεις εκδοχές αξιοποίησης των ΔΣΒ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85216" y="932688"/>
            <a:ext cx="5577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Το ίδιο υλικό μπορεί να υπηρετήσει πολύ διαφορετικές παιδαγωγικές λογικές.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66928" y="1271016"/>
            <a:ext cx="1828800" cy="0"/>
          </a:xfrm>
          <a:prstGeom prst="line">
            <a:avLst/>
          </a:prstGeom>
          <a:noFill/>
          <a:ln w="27940">
            <a:solidFill>
              <a:srgbClr val="D88936"/>
            </a:solidFill>
            <a:prstDash val="solid"/>
          </a:ln>
        </p:spPr>
      </p:sp>
      <p:pic>
        <p:nvPicPr>
          <p:cNvPr id="5" name="Image 0" descr="/mnt/data/slides_assets/crops/interactive_examples.png">    </p:cNvPr>
          <p:cNvPicPr>
            <a:picLocks noChangeAspect="1"/>
          </p:cNvPicPr>
          <p:nvPr/>
        </p:nvPicPr>
        <p:blipFill>
          <a:blip r:embed="rId1"/>
          <a:srcRect l="2382" r="2382" t="0" b="0"/>
          <a:stretch/>
        </p:blipFill>
        <p:spPr>
          <a:xfrm>
            <a:off x="6492240" y="1371600"/>
            <a:ext cx="4800600" cy="34747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04672" y="1554480"/>
            <a:ext cx="3840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B6B72"/>
                </a:solidFill>
              </a:rPr>
              <a:t>Α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1298448" y="1536192"/>
            <a:ext cx="4434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6262E"/>
                </a:solidFill>
              </a:rPr>
              <a:t>Γραμμική διεκπεραίωση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298448" y="1901952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5E6B70"/>
                </a:solidFill>
              </a:rPr>
              <a:t>κίνδυνος να γίνει «επιπλέον ύλη»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804672" y="2670048"/>
            <a:ext cx="3840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B6B72"/>
                </a:solidFill>
              </a:rPr>
              <a:t>Β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1298448" y="2651760"/>
            <a:ext cx="4434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6262E"/>
                </a:solidFill>
              </a:rPr>
              <a:t>Εστιασμένη χρήση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1298448" y="301752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5E6B70"/>
                </a:solidFill>
              </a:rPr>
              <a:t>με βάση ανάγκες και διδακτικό φαινόμενο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804672" y="3785616"/>
            <a:ext cx="3840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D88936"/>
                </a:solidFill>
              </a:rPr>
              <a:t>Γ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1298448" y="3767328"/>
            <a:ext cx="4434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6262E"/>
                </a:solidFill>
              </a:rPr>
              <a:t>Διερευνητική αξιοποίηση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1298448" y="4133088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5E6B70"/>
                </a:solidFill>
              </a:rPr>
              <a:t>οι μαθητές αξιολογούν, συνθέτουν και ανασχεδιάζουν</a:t>
            </a:r>
            <a:endParaRPr lang="en-US" sz="1250" dirty="0"/>
          </a:p>
        </p:txBody>
      </p:sp>
      <p:sp>
        <p:nvSpPr>
          <p:cNvPr id="15" name="Text 12"/>
          <p:cNvSpPr/>
          <p:nvPr/>
        </p:nvSpPr>
        <p:spPr>
          <a:xfrm>
            <a:off x="777240" y="5257800"/>
            <a:ext cx="5166360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1B6B72"/>
                </a:solidFill>
              </a:rPr>
              <a:t>Η παιδαγωγικά ισχυρότερη χρήση ενεργοποιεί τον μαθητή ως αναγνώστη, ερευνητή, αξιολογητή και παραγωγό νοήματος.</a:t>
            </a:r>
            <a:endParaRPr lang="en-US" sz="1500" dirty="0"/>
          </a:p>
        </p:txBody>
      </p:sp>
      <p:sp>
        <p:nvSpPr>
          <p:cNvPr id="16" name="Shape 13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7620">
            <a:solidFill>
              <a:srgbClr val="C7D3D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30352" y="6510528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ΤΠΕ · 8η Συνεδρία</a:t>
            </a:r>
            <a:endParaRPr lang="en-US" sz="880" dirty="0"/>
          </a:p>
        </p:txBody>
      </p:sp>
      <p:sp>
        <p:nvSpPr>
          <p:cNvPr id="18" name="Text 15"/>
          <p:cNvSpPr/>
          <p:nvPr/>
        </p:nvSpPr>
        <p:spPr>
          <a:xfrm>
            <a:off x="11201400" y="650138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B6B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13</a:t>
            </a:r>
            <a:endParaRPr lang="en-US" sz="9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20624"/>
            <a:ext cx="557784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300" b="1" dirty="0">
                <a:solidFill>
                  <a:srgbClr val="1626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Κλείσιμο: κριτική αξιοποίηση, όχι «πάρε–κάνε»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85216" y="932688"/>
            <a:ext cx="5577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Το αποθετήριο δίνει πόρους· ο εκπαιδευτικός σχεδιάζει τη μάθηση.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66928" y="1271016"/>
            <a:ext cx="1828800" cy="0"/>
          </a:xfrm>
          <a:prstGeom prst="line">
            <a:avLst/>
          </a:prstGeom>
          <a:noFill/>
          <a:ln w="27940">
            <a:solidFill>
              <a:srgbClr val="D889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31520" y="1417320"/>
            <a:ext cx="6492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B6B72"/>
                </a:solidFill>
              </a:rPr>
              <a:t>Checklist πριν από την ένταξη ψηφιακού πόρου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822960" y="2011680"/>
            <a:ext cx="6400800" cy="329184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r>
              <a:rPr lang="en-US" sz="152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Ποιον διδακτικό στόχο υπηρετεί;</a:t>
            </a:r>
            <a:endParaRPr lang="en-US" sz="1520" dirty="0"/>
          </a:p>
          <a:p>
            <a:r>
              <a:rPr lang="en-US" sz="152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Σε ποιους μαθητές απευθύνεται και με ποιες προϋποθέσεις;</a:t>
            </a:r>
            <a:endParaRPr lang="en-US" sz="1520" dirty="0"/>
          </a:p>
          <a:p>
            <a:r>
              <a:rPr lang="en-US" sz="152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Τι ρόλο δίνει στους μαθητές: θεατή, εκτελεστή, ερευνητή ή δημιουργό;</a:t>
            </a:r>
            <a:endParaRPr lang="en-US" sz="1520" dirty="0"/>
          </a:p>
          <a:p>
            <a:r>
              <a:rPr lang="en-US" sz="152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Ποια άδεια χρήσης έχει και πώς θα γίνει ορθός διαμοιρασμός;</a:t>
            </a:r>
            <a:endParaRPr lang="en-US" sz="1520" dirty="0"/>
          </a:p>
          <a:p>
            <a:r>
              <a:rPr lang="en-US" sz="152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Χρειάζεται ανασχεδιασμό για το συγκείμενο της τάξης;</a:t>
            </a:r>
            <a:endParaRPr lang="en-US" sz="1520" dirty="0"/>
          </a:p>
        </p:txBody>
      </p:sp>
      <p:sp>
        <p:nvSpPr>
          <p:cNvPr id="7" name="Shape 5"/>
          <p:cNvSpPr/>
          <p:nvPr/>
        </p:nvSpPr>
        <p:spPr>
          <a:xfrm>
            <a:off x="7818120" y="1508760"/>
            <a:ext cx="3200400" cy="3474720"/>
          </a:xfrm>
          <a:prstGeom prst="roundRect">
            <a:avLst>
              <a:gd name="adj" fmla="val 3429"/>
            </a:avLst>
          </a:prstGeom>
          <a:solidFill>
            <a:srgbClr val="E6EFEA"/>
          </a:solidFill>
          <a:ln w="12700">
            <a:solidFill>
              <a:srgbClr val="E6EFE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229600" y="1874520"/>
            <a:ext cx="2331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B6B72"/>
                </a:solidFill>
              </a:rPr>
              <a:t>Κεντρική ιδέα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183880" y="2395728"/>
            <a:ext cx="2468880" cy="19202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6262E"/>
                </a:solidFill>
              </a:rPr>
              <a:t>Ψηφιακός πόρος +</a:t>
            </a:r>
            <a:endParaRPr lang="en-US" sz="1800" dirty="0"/>
          </a:p>
          <a:p>
            <a:pPr algn="ctr" indent="0" marL="0">
              <a:buNone/>
            </a:pPr>
            <a:r>
              <a:rPr lang="en-US" sz="1800" b="1" dirty="0">
                <a:solidFill>
                  <a:srgbClr val="16262E"/>
                </a:solidFill>
              </a:rPr>
              <a:t>διδακτικός στόχος +</a:t>
            </a:r>
            <a:endParaRPr lang="en-US" sz="1800" dirty="0"/>
          </a:p>
          <a:p>
            <a:pPr algn="ctr" indent="0" marL="0">
              <a:buNone/>
            </a:pPr>
            <a:r>
              <a:rPr lang="en-US" sz="1800" b="1" dirty="0">
                <a:solidFill>
                  <a:srgbClr val="16262E"/>
                </a:solidFill>
              </a:rPr>
              <a:t>κριτική επιλογή +</a:t>
            </a:r>
            <a:endParaRPr lang="en-US" sz="1800" dirty="0"/>
          </a:p>
          <a:p>
            <a:pPr algn="ctr" indent="0" marL="0">
              <a:buNone/>
            </a:pPr>
            <a:r>
              <a:rPr lang="en-US" sz="1800" b="1" dirty="0">
                <a:solidFill>
                  <a:srgbClr val="16262E"/>
                </a:solidFill>
              </a:rPr>
              <a:t>αναπλαισίωση</a:t>
            </a:r>
            <a:endParaRPr lang="en-US" sz="1800" dirty="0"/>
          </a:p>
          <a:p>
            <a:pPr algn="ctr" indent="0" marL="0">
              <a:buNone/>
            </a:pPr>
            <a:r>
              <a:rPr lang="en-US" sz="1800" b="1" dirty="0">
                <a:solidFill>
                  <a:srgbClr val="16262E"/>
                </a:solidFill>
              </a:rPr>
              <a:t>=</a:t>
            </a:r>
            <a:endParaRPr lang="en-US" sz="1800" dirty="0"/>
          </a:p>
          <a:p>
            <a:pPr algn="ctr" indent="0" marL="0">
              <a:buNone/>
            </a:pPr>
            <a:r>
              <a:rPr lang="en-US" sz="1800" b="1" dirty="0">
                <a:solidFill>
                  <a:srgbClr val="16262E"/>
                </a:solidFill>
              </a:rPr>
              <a:t>μαθησιακή δραστηριότητα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8092440" y="5559552"/>
            <a:ext cx="2743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D88936"/>
                </a:solidFill>
              </a:rPr>
              <a:t>Ευχαριστώ</a:t>
            </a:r>
            <a:endParaRPr lang="en-US" sz="2100" dirty="0"/>
          </a:p>
        </p:txBody>
      </p:sp>
      <p:sp>
        <p:nvSpPr>
          <p:cNvPr id="11" name="Shape 9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7620">
            <a:solidFill>
              <a:srgbClr val="C7D3D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30352" y="6510528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ΤΠΕ · 8η Συνεδρία</a:t>
            </a:r>
            <a:endParaRPr lang="en-US" sz="880" dirty="0"/>
          </a:p>
        </p:txBody>
      </p:sp>
      <p:sp>
        <p:nvSpPr>
          <p:cNvPr id="13" name="Text 11"/>
          <p:cNvSpPr/>
          <p:nvPr/>
        </p:nvSpPr>
        <p:spPr>
          <a:xfrm>
            <a:off x="11201400" y="650138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B6B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</a:t>
            </a:r>
            <a:endParaRPr lang="en-US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20624"/>
            <a:ext cx="557784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300" b="1" dirty="0">
                <a:solidFill>
                  <a:srgbClr val="1626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Σκοπός και μαθησιακή διαδρομή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85216" y="932688"/>
            <a:ext cx="5577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Τι καλείται να κατανοήσει και να πράξει ο/η επιμορφούμενος/η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66928" y="1271016"/>
            <a:ext cx="1828800" cy="0"/>
          </a:xfrm>
          <a:prstGeom prst="line">
            <a:avLst/>
          </a:prstGeom>
          <a:noFill/>
          <a:ln w="27940">
            <a:solidFill>
              <a:srgbClr val="D88936"/>
            </a:solidFill>
            <a:prstDash val="solid"/>
          </a:ln>
        </p:spPr>
      </p:sp>
      <p:pic>
        <p:nvPicPr>
          <p:cNvPr id="5" name="Image 0" descr="/mnt/data/slides_assets/crops/oer_intro.png">    </p:cNvPr>
          <p:cNvPicPr>
            <a:picLocks noChangeAspect="1"/>
          </p:cNvPicPr>
          <p:nvPr/>
        </p:nvPicPr>
        <p:blipFill>
          <a:blip r:embed="rId1"/>
          <a:srcRect l="10096" r="10096" t="0" b="0"/>
          <a:stretch/>
        </p:blipFill>
        <p:spPr>
          <a:xfrm>
            <a:off x="7772400" y="548640"/>
            <a:ext cx="3794760" cy="47548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85800" y="1600200"/>
            <a:ext cx="5669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D88936"/>
                </a:solidFill>
              </a:rPr>
              <a:t>01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1353312" y="1572768"/>
            <a:ext cx="56692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6262E"/>
                </a:solidFill>
              </a:rPr>
              <a:t>Κατανόηση ΑΕΠ, μαθησιακών αντικειμένων και ανοικτών αδειών.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85800" y="2441448"/>
            <a:ext cx="5669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D88936"/>
                </a:solidFill>
              </a:rPr>
              <a:t>02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1353312" y="2414016"/>
            <a:ext cx="56692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6262E"/>
                </a:solidFill>
              </a:rPr>
              <a:t>Πλοήγηση σε αποθετήρια και στοχευμένη αναζήτηση ψηφιακού υλικού.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685800" y="3282696"/>
            <a:ext cx="5669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D88936"/>
                </a:solidFill>
              </a:rPr>
              <a:t>03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1353312" y="3255264"/>
            <a:ext cx="56692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6262E"/>
                </a:solidFill>
              </a:rPr>
              <a:t>Κριτική ανάγνωση των επιλογών εμπλουτισμού στα σχολικά βιβλία.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85800" y="4123944"/>
            <a:ext cx="5669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D88936"/>
                </a:solidFill>
              </a:rPr>
              <a:t>04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1353312" y="4096512"/>
            <a:ext cx="56692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6262E"/>
                </a:solidFill>
              </a:rPr>
              <a:t>Επιλογή πόρου με βάση στόχο, τάξη, ρόλους και παιδαγωγική λογική.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987552" y="1481328"/>
            <a:ext cx="0" cy="3108960"/>
          </a:xfrm>
          <a:prstGeom prst="line">
            <a:avLst/>
          </a:prstGeom>
          <a:noFill/>
          <a:ln w="16510">
            <a:solidFill>
              <a:srgbClr val="D8C9B2"/>
            </a:solidFill>
            <a:prstDash val="solid"/>
            <a:headEnd type="none"/>
            <a:tailEnd type="triangle"/>
          </a:ln>
        </p:spPr>
      </p:sp>
      <p:sp>
        <p:nvSpPr>
          <p:cNvPr id="15" name="Text 12"/>
          <p:cNvSpPr/>
          <p:nvPr/>
        </p:nvSpPr>
        <p:spPr>
          <a:xfrm>
            <a:off x="7818120" y="5394960"/>
            <a:ext cx="3749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Σελίδες 222–223: σκοπός, στόχοι και έννοια των ΑΕΠ.</a:t>
            </a:r>
            <a:endParaRPr lang="en-US" sz="850" dirty="0"/>
          </a:p>
        </p:txBody>
      </p:sp>
      <p:sp>
        <p:nvSpPr>
          <p:cNvPr id="16" name="Shape 13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7620">
            <a:solidFill>
              <a:srgbClr val="C7D3D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30352" y="6510528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ΤΠΕ · 8η Συνεδρία</a:t>
            </a:r>
            <a:endParaRPr lang="en-US" sz="880" dirty="0"/>
          </a:p>
        </p:txBody>
      </p:sp>
      <p:sp>
        <p:nvSpPr>
          <p:cNvPr id="18" name="Text 15"/>
          <p:cNvSpPr/>
          <p:nvPr/>
        </p:nvSpPr>
        <p:spPr>
          <a:xfrm>
            <a:off x="11201400" y="650138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B6B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20624"/>
            <a:ext cx="557784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300" b="1" dirty="0">
                <a:solidFill>
                  <a:srgbClr val="1626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Ανοικτοί Εκπαιδευτικοί Πόροι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85216" y="932688"/>
            <a:ext cx="5577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Η ανοικτότητα αφορά πρόσβαση, χρήση, προσαρμογή και αναδιαμοιρασμό.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66928" y="1271016"/>
            <a:ext cx="1828800" cy="0"/>
          </a:xfrm>
          <a:prstGeom prst="line">
            <a:avLst/>
          </a:prstGeom>
          <a:noFill/>
          <a:ln w="27940">
            <a:solidFill>
              <a:srgbClr val="D889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58368" y="1572768"/>
            <a:ext cx="5577840" cy="9144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800" b="1" dirty="0">
                <a:solidFill>
                  <a:srgbClr val="16262E"/>
                </a:solidFill>
              </a:rPr>
              <a:t>Οι ΑΕΠ είναι εκπαιδευτικό υλικό που διατίθεται ελεύθερα ή με ανοικτή άδεια, ώστε να αξιοποιείται και να προσαρμόζεται νόμιμα.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685800" y="2834640"/>
            <a:ext cx="1024128" cy="914400"/>
          </a:xfrm>
          <a:prstGeom prst="roundRect">
            <a:avLst>
              <a:gd name="adj" fmla="val 8000"/>
            </a:avLst>
          </a:prstGeom>
          <a:solidFill>
            <a:srgbClr val="F0DFC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58952" y="3063240"/>
            <a:ext cx="87782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20" b="1" dirty="0">
                <a:solidFill>
                  <a:srgbClr val="16262E"/>
                </a:solidFill>
              </a:rPr>
              <a:t>Χρήση</a:t>
            </a:r>
            <a:endParaRPr lang="en-US" sz="1120" dirty="0"/>
          </a:p>
        </p:txBody>
      </p:sp>
      <p:sp>
        <p:nvSpPr>
          <p:cNvPr id="8" name="Text 6"/>
          <p:cNvSpPr/>
          <p:nvPr/>
        </p:nvSpPr>
        <p:spPr>
          <a:xfrm>
            <a:off x="758952" y="3328416"/>
            <a:ext cx="87782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80" dirty="0">
                <a:solidFill>
                  <a:srgbClr val="5E6B70"/>
                </a:solidFill>
              </a:rPr>
              <a:t>reuse</a:t>
            </a:r>
            <a:endParaRPr lang="en-US" sz="780" dirty="0"/>
          </a:p>
        </p:txBody>
      </p:sp>
      <p:sp>
        <p:nvSpPr>
          <p:cNvPr id="9" name="Shape 7"/>
          <p:cNvSpPr/>
          <p:nvPr/>
        </p:nvSpPr>
        <p:spPr>
          <a:xfrm>
            <a:off x="1828800" y="2834640"/>
            <a:ext cx="1024128" cy="914400"/>
          </a:xfrm>
          <a:prstGeom prst="roundRect">
            <a:avLst>
              <a:gd name="adj" fmla="val 8000"/>
            </a:avLst>
          </a:prstGeom>
          <a:solidFill>
            <a:srgbClr val="E6EFE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901952" y="3063240"/>
            <a:ext cx="87782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20" b="1" dirty="0">
                <a:solidFill>
                  <a:srgbClr val="16262E"/>
                </a:solidFill>
              </a:rPr>
              <a:t>Προσαρμογή</a:t>
            </a:r>
            <a:endParaRPr lang="en-US" sz="1120" dirty="0"/>
          </a:p>
        </p:txBody>
      </p:sp>
      <p:sp>
        <p:nvSpPr>
          <p:cNvPr id="11" name="Text 9"/>
          <p:cNvSpPr/>
          <p:nvPr/>
        </p:nvSpPr>
        <p:spPr>
          <a:xfrm>
            <a:off x="1901952" y="3328416"/>
            <a:ext cx="87782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80" dirty="0">
                <a:solidFill>
                  <a:srgbClr val="5E6B70"/>
                </a:solidFill>
              </a:rPr>
              <a:t>revise</a:t>
            </a:r>
            <a:endParaRPr lang="en-US" sz="780" dirty="0"/>
          </a:p>
        </p:txBody>
      </p:sp>
      <p:sp>
        <p:nvSpPr>
          <p:cNvPr id="12" name="Shape 10"/>
          <p:cNvSpPr/>
          <p:nvPr/>
        </p:nvSpPr>
        <p:spPr>
          <a:xfrm>
            <a:off x="2971800" y="2834640"/>
            <a:ext cx="1024128" cy="914400"/>
          </a:xfrm>
          <a:prstGeom prst="roundRect">
            <a:avLst>
              <a:gd name="adj" fmla="val 8000"/>
            </a:avLst>
          </a:prstGeom>
          <a:solidFill>
            <a:srgbClr val="F0DFC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044952" y="3063240"/>
            <a:ext cx="87782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20" b="1" dirty="0">
                <a:solidFill>
                  <a:srgbClr val="16262E"/>
                </a:solidFill>
              </a:rPr>
              <a:t>Συνδυασμός</a:t>
            </a:r>
            <a:endParaRPr lang="en-US" sz="1120" dirty="0"/>
          </a:p>
        </p:txBody>
      </p:sp>
      <p:sp>
        <p:nvSpPr>
          <p:cNvPr id="14" name="Text 12"/>
          <p:cNvSpPr/>
          <p:nvPr/>
        </p:nvSpPr>
        <p:spPr>
          <a:xfrm>
            <a:off x="3044952" y="3328416"/>
            <a:ext cx="87782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80" dirty="0">
                <a:solidFill>
                  <a:srgbClr val="5E6B70"/>
                </a:solidFill>
              </a:rPr>
              <a:t>remix</a:t>
            </a:r>
            <a:endParaRPr lang="en-US" sz="780" dirty="0"/>
          </a:p>
        </p:txBody>
      </p:sp>
      <p:sp>
        <p:nvSpPr>
          <p:cNvPr id="15" name="Shape 13"/>
          <p:cNvSpPr/>
          <p:nvPr/>
        </p:nvSpPr>
        <p:spPr>
          <a:xfrm>
            <a:off x="4114800" y="2834640"/>
            <a:ext cx="1024128" cy="914400"/>
          </a:xfrm>
          <a:prstGeom prst="roundRect">
            <a:avLst>
              <a:gd name="adj" fmla="val 8000"/>
            </a:avLst>
          </a:prstGeom>
          <a:solidFill>
            <a:srgbClr val="E6EFE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87952" y="3063240"/>
            <a:ext cx="87782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20" b="1" dirty="0">
                <a:solidFill>
                  <a:srgbClr val="16262E"/>
                </a:solidFill>
              </a:rPr>
              <a:t>Αναδιανομή</a:t>
            </a:r>
            <a:endParaRPr lang="en-US" sz="1120" dirty="0"/>
          </a:p>
        </p:txBody>
      </p:sp>
      <p:sp>
        <p:nvSpPr>
          <p:cNvPr id="17" name="Text 15"/>
          <p:cNvSpPr/>
          <p:nvPr/>
        </p:nvSpPr>
        <p:spPr>
          <a:xfrm>
            <a:off x="4187952" y="3328416"/>
            <a:ext cx="87782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80" dirty="0">
                <a:solidFill>
                  <a:srgbClr val="5E6B70"/>
                </a:solidFill>
              </a:rPr>
              <a:t>redistribute</a:t>
            </a:r>
            <a:endParaRPr lang="en-US" sz="780" dirty="0"/>
          </a:p>
        </p:txBody>
      </p:sp>
      <p:sp>
        <p:nvSpPr>
          <p:cNvPr id="18" name="Shape 16"/>
          <p:cNvSpPr/>
          <p:nvPr/>
        </p:nvSpPr>
        <p:spPr>
          <a:xfrm>
            <a:off x="5257800" y="2834640"/>
            <a:ext cx="1024128" cy="914400"/>
          </a:xfrm>
          <a:prstGeom prst="roundRect">
            <a:avLst>
              <a:gd name="adj" fmla="val 8000"/>
            </a:avLst>
          </a:prstGeom>
          <a:solidFill>
            <a:srgbClr val="F0DFC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330952" y="3063240"/>
            <a:ext cx="87782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20" b="1" dirty="0">
                <a:solidFill>
                  <a:srgbClr val="16262E"/>
                </a:solidFill>
              </a:rPr>
              <a:t>Διατήρηση</a:t>
            </a:r>
            <a:endParaRPr lang="en-US" sz="1120" dirty="0"/>
          </a:p>
        </p:txBody>
      </p:sp>
      <p:sp>
        <p:nvSpPr>
          <p:cNvPr id="20" name="Text 18"/>
          <p:cNvSpPr/>
          <p:nvPr/>
        </p:nvSpPr>
        <p:spPr>
          <a:xfrm>
            <a:off x="5330952" y="3328416"/>
            <a:ext cx="87782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80" dirty="0">
                <a:solidFill>
                  <a:srgbClr val="5E6B70"/>
                </a:solidFill>
              </a:rPr>
              <a:t>retain</a:t>
            </a:r>
            <a:endParaRPr lang="en-US" sz="780" dirty="0"/>
          </a:p>
        </p:txBody>
      </p:sp>
      <p:sp>
        <p:nvSpPr>
          <p:cNvPr id="21" name="Text 19"/>
          <p:cNvSpPr/>
          <p:nvPr/>
        </p:nvSpPr>
        <p:spPr>
          <a:xfrm>
            <a:off x="676656" y="4297680"/>
            <a:ext cx="5532120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6262E"/>
                </a:solidFill>
              </a:rPr>
              <a:t>Περιλαμβάνουν μαθήματα, βιβλία, πολυμεσικό υλικό, οδηγούς, λογισμικό και περιβάλλοντα διαχείρισης μάθησης.</a:t>
            </a:r>
            <a:endParaRPr lang="en-US" sz="1500" dirty="0"/>
          </a:p>
        </p:txBody>
      </p:sp>
      <p:pic>
        <p:nvPicPr>
          <p:cNvPr id="22" name="Image 0" descr="/mnt/data/slides_assets/crops/oer_intro.png">    </p:cNvPr>
          <p:cNvPicPr>
            <a:picLocks noChangeAspect="1"/>
          </p:cNvPicPr>
          <p:nvPr/>
        </p:nvPicPr>
        <p:blipFill>
          <a:blip r:embed="rId1"/>
          <a:srcRect l="0" r="0" t="4854" b="4854"/>
          <a:stretch/>
        </p:blipFill>
        <p:spPr>
          <a:xfrm>
            <a:off x="6766560" y="1234440"/>
            <a:ext cx="4709160" cy="4251960"/>
          </a:xfrm>
          <a:prstGeom prst="rect">
            <a:avLst/>
          </a:prstGeom>
        </p:spPr>
      </p:pic>
      <p:sp>
        <p:nvSpPr>
          <p:cNvPr id="23" name="Text 20"/>
          <p:cNvSpPr/>
          <p:nvPr/>
        </p:nvSpPr>
        <p:spPr>
          <a:xfrm>
            <a:off x="6812280" y="5623560"/>
            <a:ext cx="4572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Οπτικοποίηση βασικών χαρακτηριστικών ΑΕΠ από το υλικό.</a:t>
            </a:r>
            <a:endParaRPr lang="en-US" sz="850" dirty="0"/>
          </a:p>
        </p:txBody>
      </p:sp>
      <p:sp>
        <p:nvSpPr>
          <p:cNvPr id="24" name="Shape 21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7620">
            <a:solidFill>
              <a:srgbClr val="C7D3D0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530352" y="6510528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ΤΠΕ · 8η Συνεδρία</a:t>
            </a:r>
            <a:endParaRPr lang="en-US" sz="880" dirty="0"/>
          </a:p>
        </p:txBody>
      </p:sp>
      <p:sp>
        <p:nvSpPr>
          <p:cNvPr id="26" name="Text 23"/>
          <p:cNvSpPr/>
          <p:nvPr/>
        </p:nvSpPr>
        <p:spPr>
          <a:xfrm>
            <a:off x="11201400" y="650138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B6B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20624"/>
            <a:ext cx="557784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300" b="1" dirty="0">
                <a:solidFill>
                  <a:srgbClr val="1626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Μαθησιακά αντικείμενα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85216" y="932688"/>
            <a:ext cx="5577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Μικρές αυτόνομες μονάδες ψηφιακού υλικού με σαφή εκπαιδευτικό σκοπό.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66928" y="1271016"/>
            <a:ext cx="1828800" cy="0"/>
          </a:xfrm>
          <a:prstGeom prst="line">
            <a:avLst/>
          </a:prstGeom>
          <a:noFill/>
          <a:ln w="27940">
            <a:solidFill>
              <a:srgbClr val="D88936"/>
            </a:solidFill>
            <a:prstDash val="solid"/>
          </a:ln>
        </p:spPr>
      </p:sp>
      <p:pic>
        <p:nvPicPr>
          <p:cNvPr id="5" name="Image 0" descr="/mnt/data/slides_assets/crops/lor_search_metadata.png">    </p:cNvPr>
          <p:cNvPicPr>
            <a:picLocks noChangeAspect="1"/>
          </p:cNvPicPr>
          <p:nvPr/>
        </p:nvPicPr>
        <p:blipFill>
          <a:blip r:embed="rId1"/>
          <a:srcRect l="2430" r="2430" t="0" b="0"/>
          <a:stretch/>
        </p:blipFill>
        <p:spPr>
          <a:xfrm>
            <a:off x="6446520" y="1417320"/>
            <a:ext cx="5029200" cy="397764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13232" y="1536192"/>
            <a:ext cx="5120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1B6B72"/>
                </a:solidFill>
              </a:rPr>
              <a:t>Τρεις βασικές κατηγορίες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777240" y="2048256"/>
            <a:ext cx="4846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6262E"/>
                </a:solidFill>
              </a:rPr>
              <a:t>Διδακτικά αντικείμενα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777240" y="2350008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5E6B70"/>
                </a:solidFill>
              </a:rPr>
              <a:t>πληροφορία, διαδικασία, αρχή, επίδειξη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777240" y="2734056"/>
            <a:ext cx="4800600" cy="0"/>
          </a:xfrm>
          <a:prstGeom prst="line">
            <a:avLst/>
          </a:prstGeom>
          <a:noFill/>
          <a:ln w="10160">
            <a:solidFill>
              <a:srgbClr val="D7D4C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77240" y="3008376"/>
            <a:ext cx="4846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6262E"/>
                </a:solidFill>
              </a:rPr>
              <a:t>Πληροφοριακά αντικείμενα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777240" y="3310128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5E6B70"/>
                </a:solidFill>
              </a:rPr>
              <a:t>ορισμοί, κανόνες, παραδείγματα, τεκμήρια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777240" y="3694176"/>
            <a:ext cx="4800600" cy="0"/>
          </a:xfrm>
          <a:prstGeom prst="line">
            <a:avLst/>
          </a:prstGeom>
          <a:noFill/>
          <a:ln w="10160">
            <a:solidFill>
              <a:srgbClr val="D7D4C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77240" y="3968496"/>
            <a:ext cx="4846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6262E"/>
                </a:solidFill>
              </a:rPr>
              <a:t>Αντικείμενα πρακτικής</a:t>
            </a:r>
            <a:endParaRPr lang="en-US" sz="1550" dirty="0"/>
          </a:p>
        </p:txBody>
      </p:sp>
      <p:sp>
        <p:nvSpPr>
          <p:cNvPr id="14" name="Text 11"/>
          <p:cNvSpPr/>
          <p:nvPr/>
        </p:nvSpPr>
        <p:spPr>
          <a:xfrm>
            <a:off x="777240" y="4270248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5E6B70"/>
                </a:solidFill>
              </a:rPr>
              <a:t>σενάρια, μελέτες περίπτωσης, παιχνίδια, τεστ</a:t>
            </a:r>
            <a:endParaRPr lang="en-US" sz="1250" dirty="0"/>
          </a:p>
        </p:txBody>
      </p:sp>
      <p:sp>
        <p:nvSpPr>
          <p:cNvPr id="15" name="Shape 12"/>
          <p:cNvSpPr/>
          <p:nvPr/>
        </p:nvSpPr>
        <p:spPr>
          <a:xfrm>
            <a:off x="777240" y="4654296"/>
            <a:ext cx="4800600" cy="0"/>
          </a:xfrm>
          <a:prstGeom prst="line">
            <a:avLst/>
          </a:prstGeom>
          <a:noFill/>
          <a:ln w="10160">
            <a:solidFill>
              <a:srgbClr val="D7D4CC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49808" y="5321808"/>
            <a:ext cx="544068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16262E"/>
                </a:solidFill>
              </a:rPr>
              <a:t>Τα μεταδεδομένα επιτρέπουν την εύρεση, αποθήκευση, ανάκτηση και παιδαγωγική αξιοποίηση.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6473952" y="5513832"/>
            <a:ext cx="4937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Παράδειγμα αναζήτησης και μεταδεδομένων στο Φωτόδεντρο LOR.</a:t>
            </a:r>
            <a:endParaRPr lang="en-US" sz="850" dirty="0"/>
          </a:p>
        </p:txBody>
      </p:sp>
      <p:sp>
        <p:nvSpPr>
          <p:cNvPr id="18" name="Shape 15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7620">
            <a:solidFill>
              <a:srgbClr val="C7D3D0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530352" y="6510528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ΤΠΕ · 8η Συνεδρία</a:t>
            </a:r>
            <a:endParaRPr lang="en-US" sz="880" dirty="0"/>
          </a:p>
        </p:txBody>
      </p:sp>
      <p:sp>
        <p:nvSpPr>
          <p:cNvPr id="20" name="Text 17"/>
          <p:cNvSpPr/>
          <p:nvPr/>
        </p:nvSpPr>
        <p:spPr>
          <a:xfrm>
            <a:off x="11201400" y="650138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B6B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20624"/>
            <a:ext cx="557784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300" b="1" dirty="0">
                <a:solidFill>
                  <a:srgbClr val="1626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Πνευματική ιδιοκτησία και Creative Commons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85216" y="932688"/>
            <a:ext cx="5577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Η ανοικτή χρήση δεν σημαίνει απουσία όρων.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66928" y="1271016"/>
            <a:ext cx="1828800" cy="0"/>
          </a:xfrm>
          <a:prstGeom prst="line">
            <a:avLst/>
          </a:prstGeom>
          <a:noFill/>
          <a:ln w="27940">
            <a:solidFill>
              <a:srgbClr val="D88936"/>
            </a:solidFill>
            <a:prstDash val="solid"/>
          </a:ln>
        </p:spPr>
      </p:sp>
      <p:pic>
        <p:nvPicPr>
          <p:cNvPr id="5" name="Image 0" descr="/mnt/data/slides_assets/crops/creative_commons.png">    </p:cNvPr>
          <p:cNvPicPr>
            <a:picLocks noChangeAspect="1"/>
          </p:cNvPicPr>
          <p:nvPr/>
        </p:nvPicPr>
        <p:blipFill>
          <a:blip r:embed="rId1"/>
          <a:srcRect l="0" r="0" t="4367" b="4367"/>
          <a:stretch/>
        </p:blipFill>
        <p:spPr>
          <a:xfrm>
            <a:off x="6629400" y="1353312"/>
            <a:ext cx="4434840" cy="45262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13232" y="1463040"/>
            <a:ext cx="5394960" cy="41148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r>
              <a:rPr lang="en-US" sz="156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Η πνευματική ιδιοκτησία ισχύει αυτομάτως με τη δημιουργία του έργου.</a:t>
            </a:r>
            <a:endParaRPr lang="en-US" sz="1560" dirty="0"/>
          </a:p>
          <a:p>
            <a:r>
              <a:rPr lang="en-US" sz="156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Η απουσία άδειας δεν ισοδυναμεί με ελεύθερη χρήση.</a:t>
            </a:r>
            <a:endParaRPr lang="en-US" sz="1560" dirty="0"/>
          </a:p>
          <a:p>
            <a:r>
              <a:rPr lang="en-US" sz="156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Οι άδειες CC ορίζουν τι επιτρέπεται: αναφορά, εμπορική χρήση, παράγωγα έργα, παρόμοια διανομή.</a:t>
            </a:r>
            <a:endParaRPr lang="en-US" sz="1560" dirty="0"/>
          </a:p>
          <a:p>
            <a:r>
              <a:rPr lang="en-US" sz="156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Ο εκπαιδευτικός ελέγχει πάντα άδεια και όρους πριν από αναχρησιμοποίηση.</a:t>
            </a:r>
            <a:endParaRPr lang="en-US" sz="1560" dirty="0"/>
          </a:p>
        </p:txBody>
      </p:sp>
      <p:sp>
        <p:nvSpPr>
          <p:cNvPr id="7" name="Text 4"/>
          <p:cNvSpPr/>
          <p:nvPr/>
        </p:nvSpPr>
        <p:spPr>
          <a:xfrm>
            <a:off x="713232" y="5623560"/>
            <a:ext cx="548640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1B6B72"/>
                </a:solidFill>
              </a:rPr>
              <a:t>Κρίσιμο ερώτημα: «Μπορώ να το χρησιμοποιήσω, να το τροποποιήσω και να το μοιραστώ; Με ποιους όρους;»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6656832" y="6144768"/>
            <a:ext cx="4389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Σελίδα 226: κριτήρια και έξι τύποι αδειών Creative Commons.</a:t>
            </a:r>
            <a:endParaRPr lang="en-US" sz="850" dirty="0"/>
          </a:p>
        </p:txBody>
      </p:sp>
      <p:sp>
        <p:nvSpPr>
          <p:cNvPr id="9" name="Shape 6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7620">
            <a:solidFill>
              <a:srgbClr val="C7D3D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30352" y="6510528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ΤΠΕ · 8η Συνεδρία</a:t>
            </a:r>
            <a:endParaRPr lang="en-US" sz="880" dirty="0"/>
          </a:p>
        </p:txBody>
      </p:sp>
      <p:sp>
        <p:nvSpPr>
          <p:cNvPr id="11" name="Text 8"/>
          <p:cNvSpPr/>
          <p:nvPr/>
        </p:nvSpPr>
        <p:spPr>
          <a:xfrm>
            <a:off x="11201400" y="650138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B6B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05</a:t>
            </a:r>
            <a:endParaRPr lang="en-US" sz="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20624"/>
            <a:ext cx="557784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300" b="1" dirty="0">
                <a:solidFill>
                  <a:srgbClr val="1626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Ψηφιακά αποθετήρια και μεταδεδομένα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85216" y="932688"/>
            <a:ext cx="5577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Από την αποθήκευση πόρων στην παιδαγωγικά στοχευμένη αναζήτηση.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66928" y="1271016"/>
            <a:ext cx="1828800" cy="0"/>
          </a:xfrm>
          <a:prstGeom prst="line">
            <a:avLst/>
          </a:prstGeom>
          <a:noFill/>
          <a:ln w="27940">
            <a:solidFill>
              <a:srgbClr val="D88936"/>
            </a:solidFill>
            <a:prstDash val="solid"/>
          </a:ln>
        </p:spPr>
      </p:sp>
      <p:pic>
        <p:nvPicPr>
          <p:cNvPr id="5" name="Image 0" descr="/mnt/data/slides_assets/crops/aggregator_search.png">    </p:cNvPr>
          <p:cNvPicPr>
            <a:picLocks noChangeAspect="1"/>
          </p:cNvPicPr>
          <p:nvPr/>
        </p:nvPicPr>
        <p:blipFill>
          <a:blip r:embed="rId1"/>
          <a:srcRect l="1659" r="1659" t="0" b="0"/>
          <a:stretch/>
        </p:blipFill>
        <p:spPr>
          <a:xfrm>
            <a:off x="6309360" y="1417320"/>
            <a:ext cx="5166360" cy="34747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13232" y="1536192"/>
            <a:ext cx="5166360" cy="8778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750" b="1" dirty="0">
                <a:solidFill>
                  <a:srgbClr val="16262E"/>
                </a:solidFill>
              </a:rPr>
              <a:t>Ένα αποθετήριο δεν είναι απλώς “αποθήκη”. Είναι οργανωμένο περιβάλλον ταξινόμησης, τεκμηρίωσης και διαμοιρασμού.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13232" y="2743200"/>
            <a:ext cx="5349240" cy="214884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r>
              <a:rPr lang="en-US" sz="143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μεταδεδομένα: δημιουργός, βαθμίδα, αντικείμενο, τύπος πόρου, άδεια</a:t>
            </a:r>
            <a:endParaRPr lang="en-US" sz="1430" dirty="0"/>
          </a:p>
          <a:p>
            <a:r>
              <a:rPr lang="en-US" sz="143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φίλτρα: ηλικία, γνωστικό αντικείμενο, συλλογή, τύπος μαθησιακού αντικειμένου</a:t>
            </a:r>
            <a:endParaRPr lang="en-US" sz="1430" dirty="0"/>
          </a:p>
          <a:p>
            <a:r>
              <a:rPr lang="en-US" sz="143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συσσωρευτές: ενιαία αναζήτηση σε πολλαπλά αποθετήρια</a:t>
            </a:r>
            <a:endParaRPr lang="en-US" sz="1430" dirty="0"/>
          </a:p>
        </p:txBody>
      </p:sp>
      <p:sp>
        <p:nvSpPr>
          <p:cNvPr id="8" name="Text 5"/>
          <p:cNvSpPr/>
          <p:nvPr/>
        </p:nvSpPr>
        <p:spPr>
          <a:xfrm>
            <a:off x="6355080" y="5074920"/>
            <a:ext cx="5074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Εθνικός συσσωρευτής: ενιαία πρόσβαση σε ψηφιακό εκπαιδευτικό υλικό.</a:t>
            </a:r>
            <a:endParaRPr lang="en-US" sz="850" dirty="0"/>
          </a:p>
        </p:txBody>
      </p:sp>
      <p:sp>
        <p:nvSpPr>
          <p:cNvPr id="9" name="Shape 6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7620">
            <a:solidFill>
              <a:srgbClr val="C7D3D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30352" y="6510528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ΤΠΕ · 8η Συνεδρία</a:t>
            </a:r>
            <a:endParaRPr lang="en-US" sz="880" dirty="0"/>
          </a:p>
        </p:txBody>
      </p:sp>
      <p:sp>
        <p:nvSpPr>
          <p:cNvPr id="11" name="Text 8"/>
          <p:cNvSpPr/>
          <p:nvPr/>
        </p:nvSpPr>
        <p:spPr>
          <a:xfrm>
            <a:off x="11201400" y="650138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B6B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06</a:t>
            </a:r>
            <a:endParaRPr lang="en-US" sz="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20624"/>
            <a:ext cx="557784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300" b="1" dirty="0">
                <a:solidFill>
                  <a:srgbClr val="1626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Το οικοσύστημα «Φωτόδεντρο»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85216" y="932688"/>
            <a:ext cx="5577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Πέντε βασικά αποθετήρια με διαφορετικές λειτουργίες.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66928" y="1271016"/>
            <a:ext cx="1828800" cy="0"/>
          </a:xfrm>
          <a:prstGeom prst="line">
            <a:avLst/>
          </a:prstGeom>
          <a:noFill/>
          <a:ln w="27940">
            <a:solidFill>
              <a:srgbClr val="D88936"/>
            </a:solidFill>
            <a:prstDash val="solid"/>
          </a:ln>
        </p:spPr>
      </p:sp>
      <p:pic>
        <p:nvPicPr>
          <p:cNvPr id="5" name="Image 0" descr="/mnt/data/slides_assets/crops/photodentro_table.png">    </p:cNvPr>
          <p:cNvPicPr>
            <a:picLocks noChangeAspect="1"/>
          </p:cNvPicPr>
          <p:nvPr/>
        </p:nvPicPr>
        <p:blipFill>
          <a:blip r:embed="rId1"/>
          <a:srcRect l="0" r="0" t="12599" b="12599"/>
          <a:stretch/>
        </p:blipFill>
        <p:spPr>
          <a:xfrm>
            <a:off x="685800" y="1389888"/>
            <a:ext cx="6583680" cy="443484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635240" y="141732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1B6B72"/>
                </a:solidFill>
              </a:rPr>
              <a:t>Πώς διαβάζεται ο χάρτης;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7635240" y="1920240"/>
            <a:ext cx="3749040" cy="29718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r>
              <a:rPr lang="en-US" sz="135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LOR+: ελεγμένα μαθησιακά αντικείμενα.</a:t>
            </a:r>
            <a:endParaRPr lang="en-US" sz="1350" dirty="0"/>
          </a:p>
          <a:p>
            <a:r>
              <a:rPr lang="en-US" sz="135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UGC: υλικό που αναρτούν εκπαιδευτικοί.</a:t>
            </a:r>
            <a:endParaRPr lang="en-US" sz="1350" dirty="0"/>
          </a:p>
          <a:p>
            <a:r>
              <a:rPr lang="en-US" sz="135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LS: δομημένα εκπαιδευτικά σενάρια και συγγραφή σεναρίων.</a:t>
            </a:r>
            <a:endParaRPr lang="en-US" sz="1350" dirty="0"/>
          </a:p>
          <a:p>
            <a:r>
              <a:rPr lang="en-US" sz="135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OEP: ανοιχτές εκπαιδευτικές πρακτικές.</a:t>
            </a:r>
            <a:endParaRPr lang="en-US" sz="1350" dirty="0"/>
          </a:p>
          <a:p>
            <a:r>
              <a:rPr lang="en-US" sz="135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I-CREATE: μαθητικές δημιουργίες.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7635240" y="5074920"/>
            <a:ext cx="374904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16262E"/>
                </a:solidFill>
              </a:rPr>
              <a:t>Η επιλογή αποθετηρίου ξεκινά από το είδος του ζητούμενου πόρου.</a:t>
            </a:r>
            <a:endParaRPr lang="en-US" sz="1450" dirty="0"/>
          </a:p>
        </p:txBody>
      </p:sp>
      <p:sp>
        <p:nvSpPr>
          <p:cNvPr id="9" name="Shape 6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7620">
            <a:solidFill>
              <a:srgbClr val="C7D3D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30352" y="6510528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ΤΠΕ · 8η Συνεδρία</a:t>
            </a:r>
            <a:endParaRPr lang="en-US" sz="880" dirty="0"/>
          </a:p>
        </p:txBody>
      </p:sp>
      <p:sp>
        <p:nvSpPr>
          <p:cNvPr id="11" name="Text 8"/>
          <p:cNvSpPr/>
          <p:nvPr/>
        </p:nvSpPr>
        <p:spPr>
          <a:xfrm>
            <a:off x="11201400" y="650138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B6B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07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20624"/>
            <a:ext cx="557784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300" b="1" dirty="0">
                <a:solidFill>
                  <a:srgbClr val="1626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Από το μαθησιακό αντικείμενο στο μάθημα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85216" y="932688"/>
            <a:ext cx="5577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Παραδείγματα: «Η οικοδόμηση του Ερεχθείου» και «-σπαρτος: τι σημαίνει;»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66928" y="1271016"/>
            <a:ext cx="1828800" cy="0"/>
          </a:xfrm>
          <a:prstGeom prst="line">
            <a:avLst/>
          </a:prstGeom>
          <a:noFill/>
          <a:ln w="27940">
            <a:solidFill>
              <a:srgbClr val="D88936"/>
            </a:solidFill>
            <a:prstDash val="solid"/>
          </a:ln>
        </p:spPr>
      </p:sp>
      <p:pic>
        <p:nvPicPr>
          <p:cNvPr id="5" name="Image 0" descr="/mnt/data/slides_assets/crops/lor_search_metadata.png">    </p:cNvPr>
          <p:cNvPicPr>
            <a:picLocks noChangeAspect="1"/>
          </p:cNvPicPr>
          <p:nvPr/>
        </p:nvPicPr>
        <p:blipFill>
          <a:blip r:embed="rId1"/>
          <a:srcRect l="425" r="425" t="0" b="0"/>
          <a:stretch/>
        </p:blipFill>
        <p:spPr>
          <a:xfrm>
            <a:off x="685800" y="1389888"/>
            <a:ext cx="5120640" cy="38862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63640" y="1325880"/>
            <a:ext cx="4526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B6B72"/>
                </a:solidFill>
              </a:rPr>
              <a:t>Διδακτική αξιοποίηση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6355080" y="1901952"/>
            <a:ext cx="310896" cy="310896"/>
          </a:xfrm>
          <a:prstGeom prst="ellipse">
            <a:avLst/>
          </a:prstGeom>
          <a:solidFill>
            <a:srgbClr val="D88936"/>
          </a:solidFill>
          <a:ln w="12700">
            <a:solidFill>
              <a:srgbClr val="D8893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46520" y="1979676"/>
            <a:ext cx="128016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</a:rPr>
              <a:t>1</a:t>
            </a:r>
            <a:endParaRPr lang="en-US" sz="700" dirty="0"/>
          </a:p>
        </p:txBody>
      </p:sp>
      <p:sp>
        <p:nvSpPr>
          <p:cNvPr id="9" name="Text 6"/>
          <p:cNvSpPr/>
          <p:nvPr/>
        </p:nvSpPr>
        <p:spPr>
          <a:xfrm>
            <a:off x="6812280" y="1892808"/>
            <a:ext cx="38404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16262E"/>
                </a:solidFill>
              </a:rPr>
              <a:t>Εντοπίζω πόρο με φίλτρα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6355080" y="2560320"/>
            <a:ext cx="310896" cy="310896"/>
          </a:xfrm>
          <a:prstGeom prst="ellipse">
            <a:avLst/>
          </a:prstGeom>
          <a:solidFill>
            <a:srgbClr val="D88936"/>
          </a:solidFill>
          <a:ln w="12700">
            <a:solidFill>
              <a:srgbClr val="D8893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46520" y="2638044"/>
            <a:ext cx="128016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</a:rPr>
              <a:t>2</a:t>
            </a:r>
            <a:endParaRPr lang="en-US" sz="700" dirty="0"/>
          </a:p>
        </p:txBody>
      </p:sp>
      <p:sp>
        <p:nvSpPr>
          <p:cNvPr id="12" name="Text 9"/>
          <p:cNvSpPr/>
          <p:nvPr/>
        </p:nvSpPr>
        <p:spPr>
          <a:xfrm>
            <a:off x="6812280" y="2551176"/>
            <a:ext cx="38404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16262E"/>
                </a:solidFill>
              </a:rPr>
              <a:t>Διαβάζω μεταδεδομένα και άδεια</a:t>
            </a:r>
            <a:endParaRPr lang="en-US" sz="1450" dirty="0"/>
          </a:p>
        </p:txBody>
      </p:sp>
      <p:sp>
        <p:nvSpPr>
          <p:cNvPr id="13" name="Shape 10"/>
          <p:cNvSpPr/>
          <p:nvPr/>
        </p:nvSpPr>
        <p:spPr>
          <a:xfrm>
            <a:off x="6355080" y="3218688"/>
            <a:ext cx="310896" cy="310896"/>
          </a:xfrm>
          <a:prstGeom prst="ellipse">
            <a:avLst/>
          </a:prstGeom>
          <a:solidFill>
            <a:srgbClr val="D88936"/>
          </a:solidFill>
          <a:ln w="12700">
            <a:solidFill>
              <a:srgbClr val="D8893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46520" y="3296412"/>
            <a:ext cx="128016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</a:rPr>
              <a:t>3</a:t>
            </a:r>
            <a:endParaRPr lang="en-US" sz="700" dirty="0"/>
          </a:p>
        </p:txBody>
      </p:sp>
      <p:sp>
        <p:nvSpPr>
          <p:cNvPr id="15" name="Text 12"/>
          <p:cNvSpPr/>
          <p:nvPr/>
        </p:nvSpPr>
        <p:spPr>
          <a:xfrm>
            <a:off x="6812280" y="3209544"/>
            <a:ext cx="38404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16262E"/>
                </a:solidFill>
              </a:rPr>
              <a:t>Συνδέω με στόχο και ανάγκες τάξης</a:t>
            </a:r>
            <a:endParaRPr lang="en-US" sz="1450" dirty="0"/>
          </a:p>
        </p:txBody>
      </p:sp>
      <p:sp>
        <p:nvSpPr>
          <p:cNvPr id="16" name="Shape 13"/>
          <p:cNvSpPr/>
          <p:nvPr/>
        </p:nvSpPr>
        <p:spPr>
          <a:xfrm>
            <a:off x="6355080" y="3877056"/>
            <a:ext cx="310896" cy="310896"/>
          </a:xfrm>
          <a:prstGeom prst="ellipse">
            <a:avLst/>
          </a:prstGeom>
          <a:solidFill>
            <a:srgbClr val="D88936"/>
          </a:solidFill>
          <a:ln w="12700">
            <a:solidFill>
              <a:srgbClr val="D8893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46520" y="3954780"/>
            <a:ext cx="128016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</a:rPr>
              <a:t>4</a:t>
            </a:r>
            <a:endParaRPr lang="en-US" sz="700" dirty="0"/>
          </a:p>
        </p:txBody>
      </p:sp>
      <p:sp>
        <p:nvSpPr>
          <p:cNvPr id="18" name="Text 15"/>
          <p:cNvSpPr/>
          <p:nvPr/>
        </p:nvSpPr>
        <p:spPr>
          <a:xfrm>
            <a:off x="6812280" y="3867912"/>
            <a:ext cx="38404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16262E"/>
                </a:solidFill>
              </a:rPr>
              <a:t>Σχεδιάζω φύλλο εργασίας / δραστηριότητα</a:t>
            </a:r>
            <a:endParaRPr lang="en-US" sz="1450" dirty="0"/>
          </a:p>
        </p:txBody>
      </p:sp>
      <p:sp>
        <p:nvSpPr>
          <p:cNvPr id="19" name="Shape 16"/>
          <p:cNvSpPr/>
          <p:nvPr/>
        </p:nvSpPr>
        <p:spPr>
          <a:xfrm>
            <a:off x="6355080" y="4535424"/>
            <a:ext cx="310896" cy="310896"/>
          </a:xfrm>
          <a:prstGeom prst="ellipse">
            <a:avLst/>
          </a:prstGeom>
          <a:solidFill>
            <a:srgbClr val="D88936"/>
          </a:solidFill>
          <a:ln w="12700">
            <a:solidFill>
              <a:srgbClr val="D88936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6446520" y="4613148"/>
            <a:ext cx="128016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</a:rPr>
              <a:t>5</a:t>
            </a:r>
            <a:endParaRPr lang="en-US" sz="700" dirty="0"/>
          </a:p>
        </p:txBody>
      </p:sp>
      <p:sp>
        <p:nvSpPr>
          <p:cNvPr id="21" name="Text 18"/>
          <p:cNvSpPr/>
          <p:nvPr/>
        </p:nvSpPr>
        <p:spPr>
          <a:xfrm>
            <a:off x="6812280" y="4526280"/>
            <a:ext cx="38404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16262E"/>
                </a:solidFill>
              </a:rPr>
              <a:t>Ζητώ διερεύνηση, σύνθεση, αναστοχασμό</a:t>
            </a:r>
            <a:endParaRPr lang="en-US" sz="1450" dirty="0"/>
          </a:p>
        </p:txBody>
      </p:sp>
      <p:sp>
        <p:nvSpPr>
          <p:cNvPr id="22" name="Text 19"/>
          <p:cNvSpPr/>
          <p:nvPr/>
        </p:nvSpPr>
        <p:spPr>
          <a:xfrm>
            <a:off x="6355080" y="5486400"/>
            <a:ext cx="438912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1B6B72"/>
                </a:solidFill>
              </a:rPr>
              <a:t>Ο πόρος λειτουργεί ως αφετηρία μαθησιακής δράσης, όχι ως αυτόματη “λύση” διδασκαλίας.</a:t>
            </a:r>
            <a:endParaRPr lang="en-US" sz="1400" dirty="0"/>
          </a:p>
        </p:txBody>
      </p:sp>
      <p:sp>
        <p:nvSpPr>
          <p:cNvPr id="23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7620">
            <a:solidFill>
              <a:srgbClr val="C7D3D0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530352" y="6510528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ΤΠΕ · 8η Συνεδρία</a:t>
            </a:r>
            <a:endParaRPr lang="en-US" sz="880" dirty="0"/>
          </a:p>
        </p:txBody>
      </p:sp>
      <p:sp>
        <p:nvSpPr>
          <p:cNvPr id="25" name="Text 22"/>
          <p:cNvSpPr/>
          <p:nvPr/>
        </p:nvSpPr>
        <p:spPr>
          <a:xfrm>
            <a:off x="11201400" y="650138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B6B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08</a:t>
            </a:r>
            <a:endParaRPr lang="en-US" sz="9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20624"/>
            <a:ext cx="557784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300" b="1" dirty="0">
                <a:solidFill>
                  <a:srgbClr val="1626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Φωτόδεντρο Εκπαιδευτικά Σενάρια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85216" y="932688"/>
            <a:ext cx="5577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Δομημένα σενάρια και περιβάλλον συγγραφής με πρότυπες δομές.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66928" y="1271016"/>
            <a:ext cx="1828800" cy="0"/>
          </a:xfrm>
          <a:prstGeom prst="line">
            <a:avLst/>
          </a:prstGeom>
          <a:noFill/>
          <a:ln w="27940">
            <a:solidFill>
              <a:srgbClr val="D88936"/>
            </a:solidFill>
            <a:prstDash val="solid"/>
          </a:ln>
        </p:spPr>
      </p:sp>
      <p:pic>
        <p:nvPicPr>
          <p:cNvPr id="5" name="Image 0" descr="/mnt/data/slides_assets/crops/learning_scenario_designer.png">    </p:cNvPr>
          <p:cNvPicPr>
            <a:picLocks noChangeAspect="1"/>
          </p:cNvPicPr>
          <p:nvPr/>
        </p:nvPicPr>
        <p:blipFill>
          <a:blip r:embed="rId1"/>
          <a:srcRect l="639" r="639" t="0" b="0"/>
          <a:stretch/>
        </p:blipFill>
        <p:spPr>
          <a:xfrm>
            <a:off x="6172200" y="1371600"/>
            <a:ext cx="5257800" cy="43434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13232" y="1481328"/>
            <a:ext cx="4892040" cy="38404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r>
              <a:rPr lang="en-US" sz="150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Αναζήτηση σεναρίων χωρίς υποχρεωτική σύνδεση λογαριασμού.</a:t>
            </a:r>
            <a:endParaRPr lang="en-US" sz="1500" dirty="0"/>
          </a:p>
          <a:p>
            <a:r>
              <a:rPr lang="en-US" sz="150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Συγγραφή με επιλογή template και συμπλήρωση ενοτήτων.</a:t>
            </a:r>
            <a:endParaRPr lang="en-US" sz="1500" dirty="0"/>
          </a:p>
          <a:p>
            <a:r>
              <a:rPr lang="en-US" sz="150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Δημοσίευση από εκπαιδευτικούς με τήρηση οδηγιών και παιδαγωγικών κατευθύνσεων.</a:t>
            </a:r>
            <a:endParaRPr lang="en-US" sz="1500" dirty="0"/>
          </a:p>
          <a:p>
            <a:r>
              <a:rPr lang="en-US" sz="1500" dirty="0">
                <a:solidFill>
                  <a:srgbClr val="16262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Συνήθης διάθεση με άδεια CC BY-NC-SA.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731520" y="5440680"/>
            <a:ext cx="5166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520" b="1" dirty="0">
                <a:solidFill>
                  <a:srgbClr val="1B6B72"/>
                </a:solidFill>
              </a:rPr>
              <a:t>Το σενάριο προτείνει διαδρομή· ο/η εκπαιδευτικός την αναπλαισιώνει.</a:t>
            </a:r>
            <a:endParaRPr lang="en-US" sz="1520" dirty="0"/>
          </a:p>
        </p:txBody>
      </p:sp>
      <p:sp>
        <p:nvSpPr>
          <p:cNvPr id="8" name="Text 5"/>
          <p:cNvSpPr/>
          <p:nvPr/>
        </p:nvSpPr>
        <p:spPr>
          <a:xfrm>
            <a:off x="6217920" y="5897880"/>
            <a:ext cx="5120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Στιγμιότυπα από το περιβάλλον συγγραφής σεναρίων.</a:t>
            </a:r>
            <a:endParaRPr lang="en-US" sz="850" dirty="0"/>
          </a:p>
        </p:txBody>
      </p:sp>
      <p:sp>
        <p:nvSpPr>
          <p:cNvPr id="9" name="Shape 6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7620">
            <a:solidFill>
              <a:srgbClr val="C7D3D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30352" y="6510528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5E6B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ΤΠΕ · 8η Συνεδρία</a:t>
            </a:r>
            <a:endParaRPr lang="en-US" sz="880" dirty="0"/>
          </a:p>
        </p:txBody>
      </p:sp>
      <p:sp>
        <p:nvSpPr>
          <p:cNvPr id="11" name="Text 8"/>
          <p:cNvSpPr/>
          <p:nvPr/>
        </p:nvSpPr>
        <p:spPr>
          <a:xfrm>
            <a:off x="11201400" y="650138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B6B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09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Αξιοποίηση αποθετηρίων για τη δημιουργία μαθημάτων – μαθησιακών δραστηριοτήτων</dc:title>
  <dc:subject>8η Συνεδρία Β1.1 ΤΠΕ</dc:subject>
  <dc:creator>OpenAI</dc:creator>
  <cp:lastModifiedBy>OpenAI</cp:lastModifiedBy>
  <cp:revision>1</cp:revision>
  <dcterms:created xsi:type="dcterms:W3CDTF">2026-06-02T16:20:37Z</dcterms:created>
  <dcterms:modified xsi:type="dcterms:W3CDTF">2026-06-02T16:20:37Z</dcterms:modified>
</cp:coreProperties>
</file>