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0.tif" ContentType="image/tiff"/>
  <Override PartName="/ppt/media/image9.tif" ContentType="image/tiff"/>
  <Override PartName="/ppt/media/image11.tif" ContentType="image/tiff"/>
  <Override PartName="/ppt/media/image8.tif" ContentType="image/tiff"/>
  <Override PartName="/ppt/media/image5.tif" ContentType="image/tiff"/>
  <Override PartName="/ppt/media/image15.tif" ContentType="image/tiff"/>
  <Override PartName="/ppt/media/image7.tif" ContentType="image/tiff"/>
  <Override PartName="/ppt/media/image12.tif" ContentType="image/tiff"/>
  <Override PartName="/ppt/media/image13.tif" ContentType="image/tiff"/>
  <Override PartName="/ppt/media/image16.tif" ContentType="image/tiff"/>
  <Override PartName="/ppt/media/image17.tif" ContentType="image/tiff"/>
  <Override PartName="/ppt/media/image19.tif" ContentType="image/tiff"/>
  <Override PartName="/ppt/media/image21.tif" ContentType="image/tiff"/>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embedTrueTypeFonts="1">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p:notesSz cx="7559675" cy="10691813"/>
  <p:embeddedFontLst>
    <p:embeddedFont>
      <p:font typeface="Twinkl"/>
      <p:regular r:id="rId19"/>
      <p:bold r:id="rId20"/>
    </p:embeddedFont>
    <p:embeddedFont>
      <p:font typeface="Microsoft YaHei"/>
    </p:embeddedFont>
    <p:embeddedFont>
      <p:font typeface="Lucida Sans"/>
    </p:embeddedFont>
  </p:embeddedFontLst>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font" Target="fonts/Font_1_Twinkl_Regular.fntdata"/><Relationship Id="rId20" Type="http://schemas.openxmlformats.org/officeDocument/2006/relationships/font" Target="fonts/Font_2_Twinkl_Bold.fntdata"/><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hyperlink" Target="https://www.twinkl.co.uk/" TargetMode="Externa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png"/><Relationship Id="rId4" Type="http://schemas.openxmlformats.org/officeDocument/2006/relationships/hyperlink" Target="https://www.twinkl.co.uk/" TargetMode="Externa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Slide">
    <p:bg>
      <p:bgPr>
        <a:blipFill rotWithShape="0">
          <a:blip r:embed="rId2"/>
          <a:stretch/>
        </a:blipFill>
      </p:bgPr>
    </p:bg>
    <p:spTree>
      <p:nvGrpSpPr>
        <p:cNvPr id="1" name=""/>
        <p:cNvGrpSpPr/>
        <p:nvPr/>
      </p:nvGrpSpPr>
      <p:grpSpPr>
        <a:xfrm>
          <a:off x="0" y="0"/>
          <a:ext cx="0" cy="0"/>
          <a:chOff x="0" y="0"/>
          <a:chExt cx="0" cy="0"/>
        </a:xfrm>
      </p:grpSpPr>
      <p:pic>
        <p:nvPicPr>
          <p:cNvPr id="2" name="Picture 2"/>
          <p:cNvPicPr/>
          <p:nvPr/>
        </p:nvPicPr>
        <p:blipFill>
          <a:blip r:embed="rId3"/>
          <a:stretch/>
        </p:blipFill>
        <p:spPr>
          <a:xfrm>
            <a:off x="8522640" y="6195960"/>
            <a:ext cx="576000" cy="580320"/>
          </a:xfrm>
          <a:prstGeom prst="rect">
            <a:avLst/>
          </a:prstGeom>
          <a:noFill/>
          <a:ln w="0">
            <a:noFill/>
          </a:ln>
        </p:spPr>
      </p:pic>
      <p:sp>
        <p:nvSpPr>
          <p:cNvPr id="3" name="Rectangle 1">
            <a:hlinkClick r:id="rId4"/>
          </p:cNvPr>
          <p:cNvSpPr/>
          <p:nvPr/>
        </p:nvSpPr>
        <p:spPr>
          <a:xfrm>
            <a:off x="4137840" y="5561640"/>
            <a:ext cx="868320" cy="552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lang="en-US" sz="1800" b="0" u="none" strike="noStrike">
                <a:solidFill>
                  <a:schemeClr val="dk1"/>
                </a:solidFill>
                <a:effectLst/>
                <a:uFillTx/>
                <a:latin typeface="Twinkl"/>
              </a:rPr>
              <a:t>Πατήστε για επεξεργασία της μορφής κειμένου του τίτλου</a:t>
            </a:r>
            <a:endParaRPr lang="en-US" sz="1800" b="0" u="none" strike="noStrike">
              <a:solidFill>
                <a:schemeClr val="dk1"/>
              </a:solidFill>
              <a:effectLst/>
              <a:uFillTx/>
              <a:latin typeface="Twinkl"/>
            </a:endParaRPr>
          </a:p>
        </p:txBody>
      </p:sp>
      <p:sp>
        <p:nvSpPr>
          <p:cNvPr id="5"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lang="en-US" sz="1800" b="0" u="none" strike="noStrike">
                <a:solidFill>
                  <a:srgbClr val="1c1c1c"/>
                </a:solidFill>
                <a:effectLst/>
                <a:uFillTx/>
                <a:latin typeface="Twinkl"/>
              </a:rPr>
              <a:t>Πατήστε για επεξεργασία της μορφής κειμένου διάρθρωσης</a:t>
            </a:r>
            <a:endParaRPr lang="en-US" sz="1800" b="0" u="none" strike="noStrike">
              <a:solidFill>
                <a:srgbClr val="1c1c1c"/>
              </a:solidFill>
              <a:effectLst/>
              <a:uFillTx/>
              <a:latin typeface="Twinkl"/>
            </a:endParaRPr>
          </a:p>
          <a:p>
            <a:pPr marL="864000" lvl="1" indent="-324000">
              <a:lnSpc>
                <a:spcPct val="90000"/>
              </a:lnSpc>
              <a:spcBef>
                <a:spcPts val="1134"/>
              </a:spcBef>
              <a:buClr>
                <a:srgbClr val="000000"/>
              </a:buClr>
              <a:buSzPct val="75000"/>
              <a:buFont typeface="Symbol" charset="2"/>
              <a:buChar char=""/>
            </a:pPr>
            <a:r>
              <a:rPr lang="en-US" sz="1400" b="0" u="none" strike="noStrike">
                <a:solidFill>
                  <a:srgbClr val="1c1c1c"/>
                </a:solidFill>
                <a:effectLst/>
                <a:uFillTx/>
                <a:latin typeface="Twinkl"/>
              </a:rPr>
              <a:t>Δεύτερο επίπεδο διάρθρωσης</a:t>
            </a:r>
            <a:endParaRPr lang="en-US" sz="1400" b="0" u="none" strike="noStrike">
              <a:solidFill>
                <a:srgbClr val="1c1c1c"/>
              </a:solidFill>
              <a:effectLst/>
              <a:uFillTx/>
              <a:latin typeface="Twinkl"/>
            </a:endParaRPr>
          </a:p>
          <a:p>
            <a:pPr marL="1296000" lvl="2" indent="-288000">
              <a:lnSpc>
                <a:spcPct val="90000"/>
              </a:lnSpc>
              <a:spcBef>
                <a:spcPts val="850"/>
              </a:spcBef>
              <a:buClr>
                <a:srgbClr val="000000"/>
              </a:buClr>
              <a:buSzPct val="45000"/>
              <a:buFont typeface="Wingdings" charset="2"/>
              <a:buChar char=""/>
            </a:pPr>
            <a:r>
              <a:rPr lang="en-US" sz="1400" b="0" u="none" strike="noStrike">
                <a:solidFill>
                  <a:srgbClr val="1c1c1c"/>
                </a:solidFill>
                <a:effectLst/>
                <a:uFillTx/>
                <a:latin typeface="Twinkl"/>
              </a:rPr>
              <a:t>Τρίτο επίπεδο διάρθρωσης</a:t>
            </a:r>
            <a:endParaRPr lang="en-US" sz="1400" b="0" u="none" strike="noStrike">
              <a:solidFill>
                <a:srgbClr val="1c1c1c"/>
              </a:solidFill>
              <a:effectLst/>
              <a:uFillTx/>
              <a:latin typeface="Twinkl"/>
            </a:endParaRPr>
          </a:p>
          <a:p>
            <a:pPr marL="1728000" lvl="3" indent="-216000">
              <a:lnSpc>
                <a:spcPct val="90000"/>
              </a:lnSpc>
              <a:spcBef>
                <a:spcPts val="567"/>
              </a:spcBef>
              <a:buClr>
                <a:srgbClr val="000000"/>
              </a:buClr>
              <a:buSzPct val="75000"/>
              <a:buFont typeface="Symbol" charset="2"/>
              <a:buChar char=""/>
            </a:pPr>
            <a:r>
              <a:rPr lang="en-US" sz="1400" b="0" u="none" strike="noStrike">
                <a:solidFill>
                  <a:srgbClr val="1c1c1c"/>
                </a:solidFill>
                <a:effectLst/>
                <a:uFillTx/>
                <a:latin typeface="Twinkl"/>
              </a:rPr>
              <a:t>Τέταρτο επίπεδο διάρθρωσης</a:t>
            </a:r>
            <a:endParaRPr lang="en-US" sz="1400" b="0" u="none" strike="noStrike">
              <a:solidFill>
                <a:srgbClr val="1c1c1c"/>
              </a:solidFill>
              <a:effectLst/>
              <a:uFillTx/>
              <a:latin typeface="Twinkl"/>
            </a:endParaRPr>
          </a:p>
          <a:p>
            <a:pPr marL="2160000" lvl="4" indent="-216000">
              <a:lnSpc>
                <a:spcPct val="90000"/>
              </a:lnSpc>
              <a:spcBef>
                <a:spcPts val="283"/>
              </a:spcBef>
              <a:buClr>
                <a:srgbClr val="000000"/>
              </a:buClr>
              <a:buSzPct val="45000"/>
              <a:buFont typeface="Wingdings" charset="2"/>
              <a:buChar char=""/>
            </a:pPr>
            <a:r>
              <a:rPr lang="en-US" sz="2000" b="0" u="none" strike="noStrike">
                <a:solidFill>
                  <a:srgbClr val="1c1c1c"/>
                </a:solidFill>
                <a:effectLst/>
                <a:uFillTx/>
                <a:latin typeface="Twinkl"/>
              </a:rPr>
              <a:t>Πέμπτο επίπεδο διάρθρωσης</a:t>
            </a:r>
            <a:endParaRPr lang="en-US" sz="2000" b="0" u="none" strike="noStrike">
              <a:solidFill>
                <a:srgbClr val="1c1c1c"/>
              </a:solidFill>
              <a:effectLst/>
              <a:uFillTx/>
              <a:latin typeface="Twinkl"/>
            </a:endParaRPr>
          </a:p>
          <a:p>
            <a:pPr marL="2592000" lvl="5" indent="-216000">
              <a:lnSpc>
                <a:spcPct val="90000"/>
              </a:lnSpc>
              <a:spcBef>
                <a:spcPts val="283"/>
              </a:spcBef>
              <a:buClr>
                <a:srgbClr val="000000"/>
              </a:buClr>
              <a:buSzPct val="45000"/>
              <a:buFont typeface="Wingdings" charset="2"/>
              <a:buChar char=""/>
            </a:pPr>
            <a:r>
              <a:rPr lang="en-US" sz="2000" b="0" u="none" strike="noStrike">
                <a:solidFill>
                  <a:srgbClr val="1c1c1c"/>
                </a:solidFill>
                <a:effectLst/>
                <a:uFillTx/>
                <a:latin typeface="Twinkl"/>
              </a:rPr>
              <a:t>Έκτο επίπεδο διάρθρωσης</a:t>
            </a:r>
            <a:endParaRPr lang="en-US" sz="2000" b="0" u="none" strike="noStrike">
              <a:solidFill>
                <a:srgbClr val="1c1c1c"/>
              </a:solidFill>
              <a:effectLst/>
              <a:uFillTx/>
              <a:latin typeface="Twinkl"/>
            </a:endParaRPr>
          </a:p>
          <a:p>
            <a:pPr marL="3024000" lvl="6" indent="-216000">
              <a:lnSpc>
                <a:spcPct val="90000"/>
              </a:lnSpc>
              <a:spcBef>
                <a:spcPts val="283"/>
              </a:spcBef>
              <a:buClr>
                <a:srgbClr val="000000"/>
              </a:buClr>
              <a:buSzPct val="45000"/>
              <a:buFont typeface="Wingdings" charset="2"/>
              <a:buChar char=""/>
            </a:pPr>
            <a:r>
              <a:rPr lang="en-US" sz="2000" b="0" u="none" strike="noStrike">
                <a:solidFill>
                  <a:srgbClr val="1c1c1c"/>
                </a:solidFill>
                <a:effectLst/>
                <a:uFillTx/>
                <a:latin typeface="Twinkl"/>
              </a:rPr>
              <a:t>Έβδομο επίπεδο διάρθρωσης</a:t>
            </a:r>
            <a:endParaRPr lang="en-US" sz="2000" b="0" u="none" strike="noStrike">
              <a:solidFill>
                <a:srgbClr val="1c1c1c"/>
              </a:solidFill>
              <a:effectLst/>
              <a:uFillTx/>
              <a:latin typeface="Twink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Slide with Box">
    <p:bg>
      <p:bgPr>
        <a:blipFill rotWithShape="0">
          <a:blip r:embed="rId2"/>
          <a:stretch/>
        </a:blipFill>
      </p:bgPr>
    </p:bg>
    <p:spTree>
      <p:nvGrpSpPr>
        <p:cNvPr id="1" name=""/>
        <p:cNvGrpSpPr/>
        <p:nvPr/>
      </p:nvGrpSpPr>
      <p:grpSpPr>
        <a:xfrm>
          <a:off x="0" y="0"/>
          <a:ext cx="0" cy="0"/>
          <a:chOff x="0" y="0"/>
          <a:chExt cx="0" cy="0"/>
        </a:xfrm>
      </p:grpSpPr>
      <p:sp>
        <p:nvSpPr>
          <p:cNvPr id="6" name="Rounded Rectangle 3"/>
          <p:cNvSpPr/>
          <p:nvPr/>
        </p:nvSpPr>
        <p:spPr>
          <a:xfrm>
            <a:off x="457200" y="438120"/>
            <a:ext cx="8219880" cy="5957640"/>
          </a:xfrm>
          <a:prstGeom prst="roundRect">
            <a:avLst>
              <a:gd name="adj" fmla="val 2649"/>
            </a:avLst>
          </a:prstGeom>
          <a:solidFill>
            <a:schemeClr val="lt1">
              <a:alpha val="90000"/>
            </a:schemeClr>
          </a:solidFill>
          <a:ln cap="rnd" w="25400">
            <a:solidFill>
              <a:srgbClr val="ffff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lang="en-GB" sz="1350" b="0" u="none" strike="noStrike">
                <a:solidFill>
                  <a:schemeClr val="lt1"/>
                </a:solidFill>
                <a:effectLst/>
                <a:uFillTx/>
                <a:latin typeface="Twinkl"/>
              </a:rPr>
              <a:t> </a:t>
            </a:r>
            <a:endParaRPr lang="el-GR" sz="1350" b="0" u="none" strike="noStrike">
              <a:solidFill>
                <a:srgbClr val="000000"/>
              </a:solidFill>
              <a:effectLst/>
              <a:uFillTx/>
              <a:latin typeface="Arial"/>
            </a:endParaRPr>
          </a:p>
        </p:txBody>
      </p:sp>
      <p:pic>
        <p:nvPicPr>
          <p:cNvPr id="7" name="Picture 2"/>
          <p:cNvPicPr/>
          <p:nvPr/>
        </p:nvPicPr>
        <p:blipFill>
          <a:blip r:embed="rId3"/>
          <a:stretch/>
        </p:blipFill>
        <p:spPr>
          <a:xfrm>
            <a:off x="8072640" y="5734080"/>
            <a:ext cx="576000" cy="580320"/>
          </a:xfrm>
          <a:prstGeom prst="rect">
            <a:avLst/>
          </a:prstGeom>
          <a:noFill/>
          <a:ln w="0">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and Content">
    <p:bg>
      <p:bgPr>
        <a:blipFill rotWithShape="0">
          <a:blip r:embed="rId2"/>
          <a:stretch/>
        </a:blipFill>
      </p:bgPr>
    </p:bg>
    <p:spTree>
      <p:nvGrpSpPr>
        <p:cNvPr id="1" name=""/>
        <p:cNvGrpSpPr/>
        <p:nvPr/>
      </p:nvGrpSpPr>
      <p:grpSpPr>
        <a:xfrm>
          <a:off x="0" y="0"/>
          <a:ext cx="0" cy="0"/>
          <a:chOff x="0" y="0"/>
          <a:chExt cx="0" cy="0"/>
        </a:xfrm>
      </p:grpSpPr>
      <p:sp>
        <p:nvSpPr>
          <p:cNvPr id="8" name="Rounded Rectangle 4"/>
          <p:cNvSpPr/>
          <p:nvPr/>
        </p:nvSpPr>
        <p:spPr>
          <a:xfrm>
            <a:off x="457200" y="438120"/>
            <a:ext cx="8219880" cy="5957640"/>
          </a:xfrm>
          <a:prstGeom prst="roundRect">
            <a:avLst>
              <a:gd name="adj" fmla="val 2649"/>
            </a:avLst>
          </a:prstGeom>
          <a:solidFill>
            <a:schemeClr val="lt1">
              <a:alpha val="90000"/>
            </a:schemeClr>
          </a:solidFill>
          <a:ln cap="rnd" w="25400">
            <a:solidFill>
              <a:srgbClr val="ffff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lang="en-GB" sz="1350" b="0" u="none" strike="noStrike">
                <a:solidFill>
                  <a:schemeClr val="lt1"/>
                </a:solidFill>
                <a:effectLst/>
                <a:uFillTx/>
                <a:latin typeface="Twinkl"/>
              </a:rPr>
              <a:t> </a:t>
            </a:r>
            <a:endParaRPr lang="el-GR" sz="1350" b="0" u="none" strike="noStrike">
              <a:solidFill>
                <a:srgbClr val="000000"/>
              </a:solidFill>
              <a:effectLst/>
              <a:uFillTx/>
              <a:latin typeface="Arial"/>
            </a:endParaRPr>
          </a:p>
        </p:txBody>
      </p:sp>
      <p:sp>
        <p:nvSpPr>
          <p:cNvPr id="9"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US" sz="4000" b="1" u="none" strike="noStrike">
                <a:solidFill>
                  <a:srgbClr val="1c1c1c"/>
                </a:solidFill>
                <a:effectLst/>
                <a:uFillTx/>
                <a:latin typeface="Twinkl"/>
              </a:rPr>
              <a:t>Click to edit Master title style</a:t>
            </a:r>
            <a:endParaRPr lang="en-US" sz="4000" b="0" u="none" strike="noStrike">
              <a:solidFill>
                <a:schemeClr val="dk1"/>
              </a:solidFill>
              <a:effectLst/>
              <a:uFillTx/>
              <a:latin typeface="Twinkl"/>
            </a:endParaRPr>
          </a:p>
        </p:txBody>
      </p:sp>
      <p:sp>
        <p:nvSpPr>
          <p:cNvPr id="10"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lang="en-US" sz="1800" b="0" u="none" strike="noStrike">
                <a:solidFill>
                  <a:srgbClr val="1c1c1c"/>
                </a:solidFill>
                <a:effectLst/>
                <a:uFillTx/>
                <a:latin typeface="Twinkl"/>
              </a:rPr>
              <a:t>Πατήστε για επεξεργασία της μορφής κειμένου διάρθρωσης</a:t>
            </a:r>
            <a:endParaRPr lang="en-US" sz="1800" b="0" u="none" strike="noStrike">
              <a:solidFill>
                <a:srgbClr val="1c1c1c"/>
              </a:solidFill>
              <a:effectLst/>
              <a:uFillTx/>
              <a:latin typeface="Twinkl"/>
            </a:endParaRPr>
          </a:p>
          <a:p>
            <a:pPr marL="864000" lvl="1" indent="-324000">
              <a:lnSpc>
                <a:spcPct val="90000"/>
              </a:lnSpc>
              <a:spcBef>
                <a:spcPts val="1134"/>
              </a:spcBef>
              <a:buClr>
                <a:srgbClr val="000000"/>
              </a:buClr>
              <a:buSzPct val="75000"/>
              <a:buFont typeface="Symbol" charset="2"/>
              <a:buChar char=""/>
            </a:pPr>
            <a:r>
              <a:rPr lang="en-US" sz="1400" b="0" u="none" strike="noStrike">
                <a:solidFill>
                  <a:srgbClr val="1c1c1c"/>
                </a:solidFill>
                <a:effectLst/>
                <a:uFillTx/>
                <a:latin typeface="Twinkl"/>
              </a:rPr>
              <a:t>Δεύτερο επίπεδο διάρθρωσης</a:t>
            </a:r>
            <a:endParaRPr lang="en-US" sz="1400" b="0" u="none" strike="noStrike">
              <a:solidFill>
                <a:srgbClr val="1c1c1c"/>
              </a:solidFill>
              <a:effectLst/>
              <a:uFillTx/>
              <a:latin typeface="Twinkl"/>
            </a:endParaRPr>
          </a:p>
          <a:p>
            <a:pPr marL="1296000" lvl="2" indent="-288000">
              <a:lnSpc>
                <a:spcPct val="90000"/>
              </a:lnSpc>
              <a:spcBef>
                <a:spcPts val="850"/>
              </a:spcBef>
              <a:buClr>
                <a:srgbClr val="000000"/>
              </a:buClr>
              <a:buSzPct val="45000"/>
              <a:buFont typeface="Wingdings" charset="2"/>
              <a:buChar char=""/>
            </a:pPr>
            <a:r>
              <a:rPr lang="en-US" sz="1400" b="0" u="none" strike="noStrike">
                <a:solidFill>
                  <a:srgbClr val="1c1c1c"/>
                </a:solidFill>
                <a:effectLst/>
                <a:uFillTx/>
                <a:latin typeface="Twinkl"/>
              </a:rPr>
              <a:t>Τρίτο επίπεδο διάρθρωσης</a:t>
            </a:r>
            <a:endParaRPr lang="en-US" sz="1400" b="0" u="none" strike="noStrike">
              <a:solidFill>
                <a:srgbClr val="1c1c1c"/>
              </a:solidFill>
              <a:effectLst/>
              <a:uFillTx/>
              <a:latin typeface="Twinkl"/>
            </a:endParaRPr>
          </a:p>
          <a:p>
            <a:pPr marL="1728000" lvl="3" indent="-216000">
              <a:lnSpc>
                <a:spcPct val="90000"/>
              </a:lnSpc>
              <a:spcBef>
                <a:spcPts val="567"/>
              </a:spcBef>
              <a:buClr>
                <a:srgbClr val="000000"/>
              </a:buClr>
              <a:buSzPct val="75000"/>
              <a:buFont typeface="Symbol" charset="2"/>
              <a:buChar char=""/>
            </a:pPr>
            <a:r>
              <a:rPr lang="en-US" sz="1400" b="0" u="none" strike="noStrike">
                <a:solidFill>
                  <a:srgbClr val="1c1c1c"/>
                </a:solidFill>
                <a:effectLst/>
                <a:uFillTx/>
                <a:latin typeface="Twinkl"/>
              </a:rPr>
              <a:t>Τέταρτο επίπεδο διάρθρωσης</a:t>
            </a:r>
            <a:endParaRPr lang="en-US" sz="1400" b="0" u="none" strike="noStrike">
              <a:solidFill>
                <a:srgbClr val="1c1c1c"/>
              </a:solidFill>
              <a:effectLst/>
              <a:uFillTx/>
              <a:latin typeface="Twinkl"/>
            </a:endParaRPr>
          </a:p>
          <a:p>
            <a:pPr marL="2160000" lvl="4" indent="-216000">
              <a:lnSpc>
                <a:spcPct val="90000"/>
              </a:lnSpc>
              <a:spcBef>
                <a:spcPts val="283"/>
              </a:spcBef>
              <a:buClr>
                <a:srgbClr val="000000"/>
              </a:buClr>
              <a:buSzPct val="45000"/>
              <a:buFont typeface="Wingdings" charset="2"/>
              <a:buChar char=""/>
            </a:pPr>
            <a:r>
              <a:rPr lang="en-US" sz="2000" b="0" u="none" strike="noStrike">
                <a:solidFill>
                  <a:srgbClr val="1c1c1c"/>
                </a:solidFill>
                <a:effectLst/>
                <a:uFillTx/>
                <a:latin typeface="Twinkl"/>
              </a:rPr>
              <a:t>Πέμπτο επίπεδο διάρθρωσης</a:t>
            </a:r>
            <a:endParaRPr lang="en-US" sz="2000" b="0" u="none" strike="noStrike">
              <a:solidFill>
                <a:srgbClr val="1c1c1c"/>
              </a:solidFill>
              <a:effectLst/>
              <a:uFillTx/>
              <a:latin typeface="Twinkl"/>
            </a:endParaRPr>
          </a:p>
          <a:p>
            <a:pPr marL="2592000" lvl="5" indent="-216000">
              <a:lnSpc>
                <a:spcPct val="90000"/>
              </a:lnSpc>
              <a:spcBef>
                <a:spcPts val="283"/>
              </a:spcBef>
              <a:buClr>
                <a:srgbClr val="000000"/>
              </a:buClr>
              <a:buSzPct val="45000"/>
              <a:buFont typeface="Wingdings" charset="2"/>
              <a:buChar char=""/>
            </a:pPr>
            <a:r>
              <a:rPr lang="en-US" sz="2000" b="0" u="none" strike="noStrike">
                <a:solidFill>
                  <a:srgbClr val="1c1c1c"/>
                </a:solidFill>
                <a:effectLst/>
                <a:uFillTx/>
                <a:latin typeface="Twinkl"/>
              </a:rPr>
              <a:t>Έκτο επίπεδο διάρθρωσης</a:t>
            </a:r>
            <a:endParaRPr lang="en-US" sz="2000" b="0" u="none" strike="noStrike">
              <a:solidFill>
                <a:srgbClr val="1c1c1c"/>
              </a:solidFill>
              <a:effectLst/>
              <a:uFillTx/>
              <a:latin typeface="Twinkl"/>
            </a:endParaRPr>
          </a:p>
          <a:p>
            <a:pPr marL="3024000" lvl="6" indent="-216000">
              <a:lnSpc>
                <a:spcPct val="90000"/>
              </a:lnSpc>
              <a:spcBef>
                <a:spcPts val="283"/>
              </a:spcBef>
              <a:buClr>
                <a:srgbClr val="000000"/>
              </a:buClr>
              <a:buSzPct val="45000"/>
              <a:buFont typeface="Wingdings" charset="2"/>
              <a:buChar char=""/>
            </a:pPr>
            <a:r>
              <a:rPr lang="en-US" sz="2000" b="0" u="none" strike="noStrike">
                <a:solidFill>
                  <a:srgbClr val="1c1c1c"/>
                </a:solidFill>
                <a:effectLst/>
                <a:uFillTx/>
                <a:latin typeface="Twinkl"/>
              </a:rPr>
              <a:t>Έβδομο επίπεδο διάρθρωσης</a:t>
            </a:r>
            <a:endParaRPr lang="en-US" sz="2000" b="0" u="none" strike="noStrike">
              <a:solidFill>
                <a:srgbClr val="1c1c1c"/>
              </a:solidFill>
              <a:effectLst/>
              <a:uFillTx/>
              <a:latin typeface="Twink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Aims Slide">
    <p:bg>
      <p:bgPr>
        <a:blipFill rotWithShape="0">
          <a:blip r:embed="rId2"/>
          <a:stretch/>
        </a:blipFill>
      </p:bgPr>
    </p:bg>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End Slide">
    <p:bg>
      <p:bgPr>
        <a:blipFill rotWithShape="0">
          <a:blip r:embed="rId2"/>
          <a:stretch/>
        </a:blipFill>
      </p:bgPr>
    </p:bg>
    <p:spTree>
      <p:nvGrpSpPr>
        <p:cNvPr id="1" name=""/>
        <p:cNvGrpSpPr/>
        <p:nvPr/>
      </p:nvGrpSpPr>
      <p:grpSpPr>
        <a:xfrm>
          <a:off x="0" y="0"/>
          <a:ext cx="0" cy="0"/>
          <a:chOff x="0" y="0"/>
          <a:chExt cx="0" cy="0"/>
        </a:xfrm>
      </p:grpSpPr>
      <p:pic>
        <p:nvPicPr>
          <p:cNvPr id="11" name="Picture 2"/>
          <p:cNvPicPr/>
          <p:nvPr/>
        </p:nvPicPr>
        <p:blipFill>
          <a:blip r:embed="rId3"/>
          <a:stretch/>
        </p:blipFill>
        <p:spPr>
          <a:xfrm>
            <a:off x="8522640" y="6195960"/>
            <a:ext cx="576000" cy="580320"/>
          </a:xfrm>
          <a:prstGeom prst="rect">
            <a:avLst/>
          </a:prstGeom>
          <a:noFill/>
          <a:ln w="0">
            <a:noFill/>
          </a:ln>
        </p:spPr>
      </p:pic>
      <p:sp>
        <p:nvSpPr>
          <p:cNvPr id="12" name="Rectangle 3">
            <a:hlinkClick r:id="rId4"/>
          </p:cNvPr>
          <p:cNvSpPr/>
          <p:nvPr/>
        </p:nvSpPr>
        <p:spPr>
          <a:xfrm>
            <a:off x="4137840" y="3152520"/>
            <a:ext cx="868320" cy="552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sldMaster>
</file>

<file path=ppt/slides/_rels/slide1.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hyperlink" Target="https://www.twinkl.co.uk/resources/topics/fantasy/mythical-beasts" TargetMode="External"/><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image" Target="../media/image15.tif"/><Relationship Id="rId3"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image" Target="../media/image16.tif"/><Relationship Id="rId3"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image" Target="../media/image17.tif"/><Relationship Id="rId3"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image" Target="../media/image18.png"/><Relationship Id="rId3" Type="http://schemas.openxmlformats.org/officeDocument/2006/relationships/image" Target="../media/image19.tif"/><Relationship Id="rId4" Type="http://schemas.openxmlformats.org/officeDocument/2006/relationships/image" Target="../media/image20.png"/><Relationship Id="rId5"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image" Target="../media/image21.tif"/><Relationship Id="rId3"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hyperlink" Target="https://www.twinkl.co.uk/resources/topics/fantasy/mythical-beasts" TargetMode="External"/><Relationship Id="rId3"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image" Target="../media/image5.tif"/><Relationship Id="rId3" Type="http://schemas.openxmlformats.org/officeDocument/2006/relationships/image" Target="../media/image6.png"/><Relationship Id="rId4"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image" Target="../media/image7.tif"/><Relationship Id="rId3" Type="http://schemas.openxmlformats.org/officeDocument/2006/relationships/image" Target="../media/image8.tif"/><Relationship Id="rId4" Type="http://schemas.openxmlformats.org/officeDocument/2006/relationships/image" Target="../media/image9.tif"/><Relationship Id="rId5"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image" Target="../media/image10.tif"/><Relationship Id="rId3"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image" Target="../media/image11.tif"/><Relationship Id="rId3"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image" Target="../media/image12.tif"/><Relationship Id="rId3"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image" Target="../media/image13.tif"/><Relationship Id="rId3"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hyperlink" Target="https://www.twinkl.co.uk/resources/topics/fantasy/mythical-beasts" TargetMode="External"/><Relationship Id="rId2" Type="http://schemas.openxmlformats.org/officeDocument/2006/relationships/image" Target="../media/image14.png"/><Relationship Id="rId3"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 name="Rectangle 2">
            <a:hlinkClick r:id="rId1"/>
          </p:cNvPr>
          <p:cNvSpPr/>
          <p:nvPr/>
        </p:nvSpPr>
        <p:spPr>
          <a:xfrm>
            <a:off x="3993120" y="5478120"/>
            <a:ext cx="1350360" cy="68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4" name="Rectangle 3">
            <a:hlinkClick r:id="rId2"/>
          </p:cNvPr>
          <p:cNvSpPr/>
          <p:nvPr/>
        </p:nvSpPr>
        <p:spPr>
          <a:xfrm>
            <a:off x="8489520" y="6166080"/>
            <a:ext cx="588240" cy="68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GB" sz="4000" b="1" u="none" strike="noStrike">
                <a:solidFill>
                  <a:srgbClr val="1c1c1c"/>
                </a:solidFill>
                <a:effectLst/>
                <a:uFillTx/>
                <a:latin typeface="Twinkl"/>
              </a:rPr>
              <a:t>The Abominable Snowman</a:t>
            </a:r>
            <a:endParaRPr lang="en-US" sz="4000" b="0" u="none" strike="noStrike">
              <a:solidFill>
                <a:schemeClr val="dk1"/>
              </a:solidFill>
              <a:effectLst/>
              <a:uFillTx/>
              <a:latin typeface="Twinkl"/>
            </a:endParaRPr>
          </a:p>
        </p:txBody>
      </p:sp>
      <p:sp>
        <p:nvSpPr>
          <p:cNvPr id="101" name="Rectangle 2">
            <a:hlinkClick r:id="rId1"/>
          </p:cNvPr>
          <p:cNvSpPr/>
          <p:nvPr/>
        </p:nvSpPr>
        <p:spPr>
          <a:xfrm>
            <a:off x="8539920" y="6635520"/>
            <a:ext cx="588240" cy="2178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grpSp>
        <p:nvGrpSpPr>
          <p:cNvPr id="102" name="Group 13"/>
          <p:cNvGrpSpPr/>
          <p:nvPr/>
        </p:nvGrpSpPr>
        <p:grpSpPr>
          <a:xfrm>
            <a:off x="534960" y="1463400"/>
            <a:ext cx="4960800" cy="1665720"/>
            <a:chOff x="534960" y="1463400"/>
            <a:chExt cx="4960800" cy="1665720"/>
          </a:xfrm>
        </p:grpSpPr>
        <p:sp>
          <p:nvSpPr>
            <p:cNvPr id="103" name="Rectangle: Rounded Corners 11"/>
            <p:cNvSpPr/>
            <p:nvPr/>
          </p:nvSpPr>
          <p:spPr>
            <a:xfrm>
              <a:off x="534960" y="1463400"/>
              <a:ext cx="4960800" cy="1665720"/>
            </a:xfrm>
            <a:prstGeom prst="roundRect">
              <a:avLst>
                <a:gd name="adj" fmla="val 11412"/>
              </a:avLst>
            </a:prstGeom>
            <a:solidFill>
              <a:srgbClr val="afdef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04" name="TextBox 6"/>
            <p:cNvSpPr/>
            <p:nvPr/>
          </p:nvSpPr>
          <p:spPr>
            <a:xfrm>
              <a:off x="622440" y="1562040"/>
              <a:ext cx="4571640" cy="1477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In 1921, a man named Charles Howard-Bury led an expedition to Mount Everest. On the trip, they saw huge footprints in the snow. The local guides said they belonged to the ‘wild man of the snows’. </a:t>
              </a:r>
              <a:endParaRPr lang="el-GR" sz="1800" b="0" u="none" strike="noStrike">
                <a:solidFill>
                  <a:srgbClr val="000000"/>
                </a:solidFill>
                <a:effectLst/>
                <a:uFillTx/>
                <a:latin typeface="Arial"/>
              </a:endParaRPr>
            </a:p>
          </p:txBody>
        </p:sp>
      </p:grpSp>
      <p:grpSp>
        <p:nvGrpSpPr>
          <p:cNvPr id="105" name="Group 15"/>
          <p:cNvGrpSpPr/>
          <p:nvPr/>
        </p:nvGrpSpPr>
        <p:grpSpPr>
          <a:xfrm>
            <a:off x="534960" y="3220200"/>
            <a:ext cx="5826600" cy="1311480"/>
            <a:chOff x="534960" y="3220200"/>
            <a:chExt cx="5826600" cy="1311480"/>
          </a:xfrm>
        </p:grpSpPr>
        <p:sp>
          <p:nvSpPr>
            <p:cNvPr id="106" name="Rectangle: Rounded Corners 12"/>
            <p:cNvSpPr/>
            <p:nvPr/>
          </p:nvSpPr>
          <p:spPr>
            <a:xfrm>
              <a:off x="534960" y="3220200"/>
              <a:ext cx="5826600" cy="1311480"/>
            </a:xfrm>
            <a:prstGeom prst="roundRect">
              <a:avLst>
                <a:gd name="adj" fmla="val 11412"/>
              </a:avLst>
            </a:prstGeom>
            <a:solidFill>
              <a:srgbClr val="afdef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07" name="TextBox 8"/>
            <p:cNvSpPr/>
            <p:nvPr/>
          </p:nvSpPr>
          <p:spPr>
            <a:xfrm>
              <a:off x="651600" y="3275640"/>
              <a:ext cx="4668840" cy="1199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The mysterious creature was given the name ‘Abominable Snowman’ by a journalist, who interviewed people who had been up Mount Everest.'</a:t>
              </a:r>
              <a:endParaRPr lang="el-GR" sz="1800" b="0" u="none" strike="noStrike">
                <a:solidFill>
                  <a:srgbClr val="000000"/>
                </a:solidFill>
                <a:effectLst/>
                <a:uFillTx/>
                <a:latin typeface="Arial"/>
              </a:endParaRPr>
            </a:p>
          </p:txBody>
        </p:sp>
      </p:grpSp>
      <p:grpSp>
        <p:nvGrpSpPr>
          <p:cNvPr id="108" name="Group 16"/>
          <p:cNvGrpSpPr/>
          <p:nvPr/>
        </p:nvGrpSpPr>
        <p:grpSpPr>
          <a:xfrm>
            <a:off x="534960" y="4406400"/>
            <a:ext cx="5816880" cy="1812600"/>
            <a:chOff x="534960" y="4406400"/>
            <a:chExt cx="5816880" cy="1812600"/>
          </a:xfrm>
        </p:grpSpPr>
        <p:sp>
          <p:nvSpPr>
            <p:cNvPr id="109" name="Rectangle: Rounded Corners 14"/>
            <p:cNvSpPr/>
            <p:nvPr/>
          </p:nvSpPr>
          <p:spPr>
            <a:xfrm>
              <a:off x="534960" y="4632480"/>
              <a:ext cx="5816880" cy="1586520"/>
            </a:xfrm>
            <a:prstGeom prst="roundRect">
              <a:avLst>
                <a:gd name="adj" fmla="val 11412"/>
              </a:avLst>
            </a:prstGeom>
            <a:solidFill>
              <a:srgbClr val="afdef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10" name="TextBox 10"/>
            <p:cNvSpPr/>
            <p:nvPr/>
          </p:nvSpPr>
          <p:spPr>
            <a:xfrm>
              <a:off x="622440" y="4406400"/>
              <a:ext cx="5232960" cy="17539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endParaRPr lang="el-GR" sz="1800" b="0" u="none" strike="noStrike">
                <a:solidFill>
                  <a:srgbClr val="000000"/>
                </a:solidFill>
                <a:effectLst/>
                <a:uFillTx/>
                <a:latin typeface="Arial"/>
              </a:endParaRPr>
            </a:p>
            <a:p>
              <a:pPr defTabSz="914400">
                <a:lnSpc>
                  <a:spcPct val="100000"/>
                </a:lnSpc>
              </a:pPr>
              <a:r>
                <a:rPr lang="en-GB" sz="1800" b="0" u="none" strike="noStrike">
                  <a:solidFill>
                    <a:schemeClr val="dk1"/>
                  </a:solidFill>
                  <a:effectLst/>
                  <a:uFillTx/>
                  <a:latin typeface="Twinkl"/>
                </a:rPr>
                <a:t>There have been photographs taken of the creature but they are unclear. Scientists and explorers have studied footprints and the photos but it is still unknown what the Abominable Snowman really is.</a:t>
              </a:r>
              <a:endParaRPr lang="el-GR" sz="1800" b="0" u="none" strike="noStrike">
                <a:solidFill>
                  <a:srgbClr val="000000"/>
                </a:solidFill>
                <a:effectLst/>
                <a:uFillTx/>
                <a:latin typeface="Arial"/>
              </a:endParaRPr>
            </a:p>
          </p:txBody>
        </p:sp>
      </p:grpSp>
      <p:pic>
        <p:nvPicPr>
          <p:cNvPr id="111" name="Picture 4"/>
          <p:cNvPicPr/>
          <p:nvPr/>
        </p:nvPicPr>
        <p:blipFill>
          <a:blip r:embed="rId2"/>
          <a:stretch/>
        </p:blipFill>
        <p:spPr>
          <a:xfrm>
            <a:off x="4956480" y="1313280"/>
            <a:ext cx="3583080" cy="4905720"/>
          </a:xfrm>
          <a:prstGeom prst="rect">
            <a:avLst/>
          </a:prstGeom>
          <a:noFill/>
          <a:ln w="0">
            <a:noFill/>
          </a:ln>
        </p:spPr>
      </p:pic>
    </p:spTree>
  </p:cSld>
  <mc:AlternateContent>
    <mc:Choice Requires="p14">
      <p:transition spd="slow" p14:dur="2000"/>
    </mc:Choice>
    <mc:Fallback>
      <p:transition spd="slow"/>
    </mc:Fallback>
  </mc:AlternateContent>
  <p:timing>
    <p:tnLst>
      <p:par>
        <p:cTn id="98" dur="indefinite" restart="never" nodeType="tmRoot">
          <p:childTnLst>
            <p:seq>
              <p:cTn id="99" dur="indefinite" nodeType="mainSeq">
                <p:childTnLst>
                  <p:par>
                    <p:cTn id="100" fill="hold">
                      <p:stCondLst>
                        <p:cond delay="0"/>
                      </p:stCondLst>
                      <p:childTnLst>
                        <p:par>
                          <p:cTn id="101" fill="hold">
                            <p:stCondLst>
                              <p:cond delay="0"/>
                            </p:stCondLst>
                            <p:childTnLst>
                              <p:par>
                                <p:cTn id="102" presetID="10" presetClass="entr" fill="hold" nodeType="afterEffect">
                                  <p:stCondLst>
                                    <p:cond delay="0"/>
                                  </p:stCondLst>
                                  <p:childTnLst>
                                    <p:set>
                                      <p:cBhvr>
                                        <p:cTn id="103" dur="1" fill="hold">
                                          <p:stCondLst>
                                            <p:cond delay="0"/>
                                          </p:stCondLst>
                                        </p:cTn>
                                        <p:tgtEl>
                                          <p:spTgt spid="102"/>
                                        </p:tgtEl>
                                        <p:attrNameLst>
                                          <p:attrName>style.visibility</p:attrName>
                                        </p:attrNameLst>
                                      </p:cBhvr>
                                      <p:to>
                                        <p:strVal val="visible"/>
                                      </p:to>
                                    </p:set>
                                    <p:animEffect filter="fade" transition="in">
                                      <p:cBhvr additive="repl">
                                        <p:cTn id="104" dur="150"/>
                                        <p:tgtEl>
                                          <p:spTgt spid="102"/>
                                        </p:tgtEl>
                                      </p:cBhvr>
                                    </p:animEffect>
                                  </p:childTnLst>
                                </p:cTn>
                              </p:par>
                              <p:par>
                                <p:cTn id="105" presetID="10" presetClass="entr" fill="hold" nodeType="withEffect">
                                  <p:stCondLst>
                                    <p:cond delay="0"/>
                                  </p:stCondLst>
                                  <p:childTnLst>
                                    <p:set>
                                      <p:cBhvr>
                                        <p:cTn id="106" dur="1" fill="hold">
                                          <p:stCondLst>
                                            <p:cond delay="0"/>
                                          </p:stCondLst>
                                        </p:cTn>
                                        <p:tgtEl>
                                          <p:spTgt spid="111"/>
                                        </p:tgtEl>
                                        <p:attrNameLst>
                                          <p:attrName>style.visibility</p:attrName>
                                        </p:attrNameLst>
                                      </p:cBhvr>
                                      <p:to>
                                        <p:strVal val="visible"/>
                                      </p:to>
                                    </p:set>
                                    <p:animEffect filter="fade" transition="in">
                                      <p:cBhvr additive="repl">
                                        <p:cTn id="107" dur="150"/>
                                        <p:tgtEl>
                                          <p:spTgt spid="11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fill="hold" nodeType="clickEffect">
                                  <p:stCondLst>
                                    <p:cond delay="0"/>
                                  </p:stCondLst>
                                  <p:childTnLst>
                                    <p:set>
                                      <p:cBhvr>
                                        <p:cTn id="111" dur="1" fill="hold">
                                          <p:stCondLst>
                                            <p:cond delay="0"/>
                                          </p:stCondLst>
                                        </p:cTn>
                                        <p:tgtEl>
                                          <p:spTgt spid="105"/>
                                        </p:tgtEl>
                                        <p:attrNameLst>
                                          <p:attrName>style.visibility</p:attrName>
                                        </p:attrNameLst>
                                      </p:cBhvr>
                                      <p:to>
                                        <p:strVal val="visible"/>
                                      </p:to>
                                    </p:set>
                                    <p:animEffect filter="fade" transition="in">
                                      <p:cBhvr additive="repl">
                                        <p:cTn id="112" dur="500"/>
                                        <p:tgtEl>
                                          <p:spTgt spid="10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fill="hold" nodeType="clickEffect">
                                  <p:stCondLst>
                                    <p:cond delay="0"/>
                                  </p:stCondLst>
                                  <p:childTnLst>
                                    <p:set>
                                      <p:cBhvr>
                                        <p:cTn id="116" dur="1" fill="hold">
                                          <p:stCondLst>
                                            <p:cond delay="0"/>
                                          </p:stCondLst>
                                        </p:cTn>
                                        <p:tgtEl>
                                          <p:spTgt spid="108"/>
                                        </p:tgtEl>
                                        <p:attrNameLst>
                                          <p:attrName>style.visibility</p:attrName>
                                        </p:attrNameLst>
                                      </p:cBhvr>
                                      <p:to>
                                        <p:strVal val="visible"/>
                                      </p:to>
                                    </p:set>
                                    <p:animEffect filter="fade" transition="in">
                                      <p:cBhvr additive="repl">
                                        <p:cTn id="117" dur="5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GB" sz="4000" b="1" u="none" strike="noStrike">
                <a:solidFill>
                  <a:srgbClr val="1c1c1c"/>
                </a:solidFill>
                <a:effectLst/>
                <a:uFillTx/>
                <a:latin typeface="Twinkl"/>
              </a:rPr>
              <a:t>Griffin</a:t>
            </a:r>
            <a:endParaRPr lang="en-US" sz="4000" b="0" u="none" strike="noStrike">
              <a:solidFill>
                <a:schemeClr val="dk1"/>
              </a:solidFill>
              <a:effectLst/>
              <a:uFillTx/>
              <a:latin typeface="Twinkl"/>
            </a:endParaRPr>
          </a:p>
        </p:txBody>
      </p:sp>
      <p:sp>
        <p:nvSpPr>
          <p:cNvPr id="113" name="Rectangle 2">
            <a:hlinkClick r:id="rId1"/>
          </p:cNvPr>
          <p:cNvSpPr/>
          <p:nvPr/>
        </p:nvSpPr>
        <p:spPr>
          <a:xfrm>
            <a:off x="8539920" y="6635520"/>
            <a:ext cx="588240" cy="2178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14" name="TextBox 4"/>
          <p:cNvSpPr/>
          <p:nvPr/>
        </p:nvSpPr>
        <p:spPr>
          <a:xfrm>
            <a:off x="680760" y="1366560"/>
            <a:ext cx="7645680" cy="6458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Thousands of years ago, many different groups of people told stories of a creature known as a griffin.</a:t>
            </a:r>
            <a:endParaRPr lang="el-GR" sz="1800" b="0" u="none" strike="noStrike">
              <a:solidFill>
                <a:srgbClr val="000000"/>
              </a:solidFill>
              <a:effectLst/>
              <a:uFillTx/>
              <a:latin typeface="Arial"/>
            </a:endParaRPr>
          </a:p>
        </p:txBody>
      </p:sp>
      <p:grpSp>
        <p:nvGrpSpPr>
          <p:cNvPr id="115" name="Group 19"/>
          <p:cNvGrpSpPr/>
          <p:nvPr/>
        </p:nvGrpSpPr>
        <p:grpSpPr>
          <a:xfrm>
            <a:off x="567360" y="2084400"/>
            <a:ext cx="4957560" cy="993960"/>
            <a:chOff x="567360" y="2084400"/>
            <a:chExt cx="4957560" cy="993960"/>
          </a:xfrm>
        </p:grpSpPr>
        <p:sp>
          <p:nvSpPr>
            <p:cNvPr id="116" name="Rectangle: Rounded Corners 16"/>
            <p:cNvSpPr/>
            <p:nvPr/>
          </p:nvSpPr>
          <p:spPr>
            <a:xfrm>
              <a:off x="567360" y="2084400"/>
              <a:ext cx="4957560" cy="993960"/>
            </a:xfrm>
            <a:prstGeom prst="roundRect">
              <a:avLst>
                <a:gd name="adj" fmla="val 11775"/>
              </a:avLst>
            </a:prstGeom>
            <a:solidFill>
              <a:srgbClr val="f8bd9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17" name="TextBox 8"/>
            <p:cNvSpPr/>
            <p:nvPr/>
          </p:nvSpPr>
          <p:spPr>
            <a:xfrm>
              <a:off x="641880" y="2113920"/>
              <a:ext cx="4571640" cy="92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A griffin was said to have the body, tail and back legs of a lion and the head, wings and front claws of an eagle. </a:t>
              </a:r>
              <a:endParaRPr lang="el-GR" sz="1800" b="0" u="none" strike="noStrike">
                <a:solidFill>
                  <a:srgbClr val="000000"/>
                </a:solidFill>
                <a:effectLst/>
                <a:uFillTx/>
                <a:latin typeface="Arial"/>
              </a:endParaRPr>
            </a:p>
          </p:txBody>
        </p:sp>
      </p:grpSp>
      <p:grpSp>
        <p:nvGrpSpPr>
          <p:cNvPr id="118" name="Group 20"/>
          <p:cNvGrpSpPr/>
          <p:nvPr/>
        </p:nvGrpSpPr>
        <p:grpSpPr>
          <a:xfrm>
            <a:off x="567360" y="3155040"/>
            <a:ext cx="4957560" cy="2019960"/>
            <a:chOff x="567360" y="3155040"/>
            <a:chExt cx="4957560" cy="2019960"/>
          </a:xfrm>
        </p:grpSpPr>
        <p:sp>
          <p:nvSpPr>
            <p:cNvPr id="119" name="Rectangle: Rounded Corners 17"/>
            <p:cNvSpPr/>
            <p:nvPr/>
          </p:nvSpPr>
          <p:spPr>
            <a:xfrm>
              <a:off x="567360" y="3155040"/>
              <a:ext cx="4957560" cy="2019960"/>
            </a:xfrm>
            <a:prstGeom prst="roundRect">
              <a:avLst>
                <a:gd name="adj" fmla="val 11256"/>
              </a:avLst>
            </a:prstGeom>
            <a:solidFill>
              <a:srgbClr val="ffedaa"/>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20" name="TextBox 10"/>
            <p:cNvSpPr/>
            <p:nvPr/>
          </p:nvSpPr>
          <p:spPr>
            <a:xfrm>
              <a:off x="681120" y="3221640"/>
              <a:ext cx="4497120" cy="92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Because the lion was considered the king of the beasts and the eagle the king of birds, a griffin was an important creature.</a:t>
              </a:r>
              <a:endParaRPr lang="el-GR" sz="1800" b="0" u="none" strike="noStrike">
                <a:solidFill>
                  <a:srgbClr val="000000"/>
                </a:solidFill>
                <a:effectLst/>
                <a:uFillTx/>
                <a:latin typeface="Arial"/>
              </a:endParaRPr>
            </a:p>
          </p:txBody>
        </p:sp>
        <p:sp>
          <p:nvSpPr>
            <p:cNvPr id="121" name="TextBox 12"/>
            <p:cNvSpPr/>
            <p:nvPr/>
          </p:nvSpPr>
          <p:spPr>
            <a:xfrm>
              <a:off x="681120" y="4185360"/>
              <a:ext cx="4571640" cy="92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In ancient times, it was believed that griffins laid special eggs that contained pieces of gold.</a:t>
              </a:r>
              <a:endParaRPr lang="el-GR" sz="1800" b="0" u="none" strike="noStrike">
                <a:solidFill>
                  <a:srgbClr val="000000"/>
                </a:solidFill>
                <a:effectLst/>
                <a:uFillTx/>
                <a:latin typeface="Arial"/>
              </a:endParaRPr>
            </a:p>
          </p:txBody>
        </p:sp>
      </p:grpSp>
      <p:grpSp>
        <p:nvGrpSpPr>
          <p:cNvPr id="122" name="Group 21"/>
          <p:cNvGrpSpPr/>
          <p:nvPr/>
        </p:nvGrpSpPr>
        <p:grpSpPr>
          <a:xfrm>
            <a:off x="567360" y="5241600"/>
            <a:ext cx="7817400" cy="993960"/>
            <a:chOff x="567360" y="5241600"/>
            <a:chExt cx="7817400" cy="993960"/>
          </a:xfrm>
        </p:grpSpPr>
        <p:sp>
          <p:nvSpPr>
            <p:cNvPr id="123" name="Rectangle: Rounded Corners 18"/>
            <p:cNvSpPr/>
            <p:nvPr/>
          </p:nvSpPr>
          <p:spPr>
            <a:xfrm>
              <a:off x="567360" y="5241600"/>
              <a:ext cx="6085800" cy="993960"/>
            </a:xfrm>
            <a:prstGeom prst="roundRect">
              <a:avLst>
                <a:gd name="adj" fmla="val 11775"/>
              </a:avLst>
            </a:prstGeom>
            <a:solidFill>
              <a:srgbClr val="f8bd9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24" name="TextBox 14"/>
            <p:cNvSpPr/>
            <p:nvPr/>
          </p:nvSpPr>
          <p:spPr>
            <a:xfrm>
              <a:off x="641880" y="5293440"/>
              <a:ext cx="7742880" cy="92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Some historians think stories of griffins                                                   might have started after people found dinosaur fossils                                               and didn’t know what they were.</a:t>
              </a:r>
              <a:endParaRPr lang="el-GR" sz="1800" b="0" u="none" strike="noStrike">
                <a:solidFill>
                  <a:srgbClr val="000000"/>
                </a:solidFill>
                <a:effectLst/>
                <a:uFillTx/>
                <a:latin typeface="Arial"/>
              </a:endParaRPr>
            </a:p>
          </p:txBody>
        </p:sp>
      </p:grpSp>
      <p:pic>
        <p:nvPicPr>
          <p:cNvPr id="125" name="Picture 6"/>
          <p:cNvPicPr/>
          <p:nvPr/>
        </p:nvPicPr>
        <p:blipFill>
          <a:blip r:embed="rId2"/>
          <a:stretch/>
        </p:blipFill>
        <p:spPr>
          <a:xfrm>
            <a:off x="5009040" y="2160000"/>
            <a:ext cx="3668040" cy="3637080"/>
          </a:xfrm>
          <a:prstGeom prst="rect">
            <a:avLst/>
          </a:prstGeom>
          <a:noFill/>
          <a:ln w="0">
            <a:noFill/>
          </a:ln>
        </p:spPr>
      </p:pic>
    </p:spTree>
  </p:cSld>
  <mc:AlternateContent>
    <mc:Choice Requires="p14">
      <p:transition spd="slow" p14:dur="2000"/>
    </mc:Choice>
    <mc:Fallback>
      <p:transition spd="slow"/>
    </mc:Fallback>
  </mc:AlternateContent>
  <p:timing>
    <p:tnLst>
      <p:par>
        <p:cTn id="118" dur="indefinite" restart="never" nodeType="tmRoot">
          <p:childTnLst>
            <p:seq>
              <p:cTn id="119" dur="indefinite" nodeType="mainSeq">
                <p:childTnLst>
                  <p:par>
                    <p:cTn id="120" fill="hold">
                      <p:stCondLst>
                        <p:cond delay="indefinite"/>
                      </p:stCondLst>
                      <p:childTnLst>
                        <p:par>
                          <p:cTn id="121" fill="hold">
                            <p:stCondLst>
                              <p:cond delay="0"/>
                            </p:stCondLst>
                            <p:childTnLst>
                              <p:par>
                                <p:cTn id="122" presetID="10" presetClass="entr" fill="hold" nodeType="clickEffect">
                                  <p:stCondLst>
                                    <p:cond delay="0"/>
                                  </p:stCondLst>
                                  <p:childTnLst>
                                    <p:set>
                                      <p:cBhvr>
                                        <p:cTn id="123" dur="1" fill="hold">
                                          <p:stCondLst>
                                            <p:cond delay="0"/>
                                          </p:stCondLst>
                                        </p:cTn>
                                        <p:tgtEl>
                                          <p:spTgt spid="115"/>
                                        </p:tgtEl>
                                        <p:attrNameLst>
                                          <p:attrName>style.visibility</p:attrName>
                                        </p:attrNameLst>
                                      </p:cBhvr>
                                      <p:to>
                                        <p:strVal val="visible"/>
                                      </p:to>
                                    </p:set>
                                    <p:animEffect filter="fade" transition="in">
                                      <p:cBhvr additive="repl">
                                        <p:cTn id="124" dur="500"/>
                                        <p:tgtEl>
                                          <p:spTgt spid="11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fill="hold" nodeType="clickEffect">
                                  <p:stCondLst>
                                    <p:cond delay="0"/>
                                  </p:stCondLst>
                                  <p:childTnLst>
                                    <p:set>
                                      <p:cBhvr>
                                        <p:cTn id="128" dur="1" fill="hold">
                                          <p:stCondLst>
                                            <p:cond delay="0"/>
                                          </p:stCondLst>
                                        </p:cTn>
                                        <p:tgtEl>
                                          <p:spTgt spid="118"/>
                                        </p:tgtEl>
                                        <p:attrNameLst>
                                          <p:attrName>style.visibility</p:attrName>
                                        </p:attrNameLst>
                                      </p:cBhvr>
                                      <p:to>
                                        <p:strVal val="visible"/>
                                      </p:to>
                                    </p:set>
                                    <p:animEffect filter="fade" transition="in">
                                      <p:cBhvr additive="repl">
                                        <p:cTn id="129" dur="500"/>
                                        <p:tgtEl>
                                          <p:spTgt spid="118"/>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fill="hold" nodeType="clickEffect">
                                  <p:stCondLst>
                                    <p:cond delay="0"/>
                                  </p:stCondLst>
                                  <p:childTnLst>
                                    <p:set>
                                      <p:cBhvr>
                                        <p:cTn id="133" dur="1" fill="hold">
                                          <p:stCondLst>
                                            <p:cond delay="0"/>
                                          </p:stCondLst>
                                        </p:cTn>
                                        <p:tgtEl>
                                          <p:spTgt spid="122"/>
                                        </p:tgtEl>
                                        <p:attrNameLst>
                                          <p:attrName>style.visibility</p:attrName>
                                        </p:attrNameLst>
                                      </p:cBhvr>
                                      <p:to>
                                        <p:strVal val="visible"/>
                                      </p:to>
                                    </p:set>
                                    <p:animEffect filter="fade" transition="in">
                                      <p:cBhvr additive="repl">
                                        <p:cTn id="134"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GB" sz="4000" b="1" u="none" strike="noStrike">
                <a:solidFill>
                  <a:srgbClr val="1c1c1c"/>
                </a:solidFill>
                <a:effectLst/>
                <a:uFillTx/>
                <a:latin typeface="Twinkl"/>
              </a:rPr>
              <a:t>Unicorn</a:t>
            </a:r>
            <a:endParaRPr lang="en-US" sz="4000" b="0" u="none" strike="noStrike">
              <a:solidFill>
                <a:schemeClr val="dk1"/>
              </a:solidFill>
              <a:effectLst/>
              <a:uFillTx/>
              <a:latin typeface="Twinkl"/>
            </a:endParaRPr>
          </a:p>
        </p:txBody>
      </p:sp>
      <p:sp>
        <p:nvSpPr>
          <p:cNvPr id="127" name="Rectangle 2">
            <a:hlinkClick r:id="rId1"/>
          </p:cNvPr>
          <p:cNvSpPr/>
          <p:nvPr/>
        </p:nvSpPr>
        <p:spPr>
          <a:xfrm>
            <a:off x="8539920" y="6635520"/>
            <a:ext cx="588240" cy="2178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grpSp>
        <p:nvGrpSpPr>
          <p:cNvPr id="128" name="Group 16"/>
          <p:cNvGrpSpPr/>
          <p:nvPr/>
        </p:nvGrpSpPr>
        <p:grpSpPr>
          <a:xfrm>
            <a:off x="534960" y="1698120"/>
            <a:ext cx="6799320" cy="1071720"/>
            <a:chOff x="534960" y="1698120"/>
            <a:chExt cx="6799320" cy="1071720"/>
          </a:xfrm>
        </p:grpSpPr>
        <p:sp>
          <p:nvSpPr>
            <p:cNvPr id="129" name="Rectangle: Rounded Corners 12"/>
            <p:cNvSpPr/>
            <p:nvPr/>
          </p:nvSpPr>
          <p:spPr>
            <a:xfrm>
              <a:off x="534960" y="1698120"/>
              <a:ext cx="6799320" cy="1071720"/>
            </a:xfrm>
            <a:prstGeom prst="roundRect">
              <a:avLst>
                <a:gd name="adj" fmla="val 16667"/>
              </a:avLst>
            </a:prstGeom>
            <a:solidFill>
              <a:srgbClr val="edbc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30" name="TextBox 7"/>
            <p:cNvSpPr/>
            <p:nvPr/>
          </p:nvSpPr>
          <p:spPr>
            <a:xfrm>
              <a:off x="651600" y="1775880"/>
              <a:ext cx="5554080" cy="92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A unicorn is a horse-like creature with a horn at the front of its head. Stories of unicorns have been told in many different cultures. </a:t>
              </a:r>
              <a:endParaRPr lang="el-GR" sz="1800" b="0" u="none" strike="noStrike">
                <a:solidFill>
                  <a:srgbClr val="000000"/>
                </a:solidFill>
                <a:effectLst/>
                <a:uFillTx/>
                <a:latin typeface="Arial"/>
              </a:endParaRPr>
            </a:p>
          </p:txBody>
        </p:sp>
      </p:grpSp>
      <p:grpSp>
        <p:nvGrpSpPr>
          <p:cNvPr id="131" name="Group 17"/>
          <p:cNvGrpSpPr/>
          <p:nvPr/>
        </p:nvGrpSpPr>
        <p:grpSpPr>
          <a:xfrm>
            <a:off x="534960" y="2890800"/>
            <a:ext cx="5923800" cy="2804760"/>
            <a:chOff x="534960" y="2890800"/>
            <a:chExt cx="5923800" cy="2804760"/>
          </a:xfrm>
        </p:grpSpPr>
        <p:sp>
          <p:nvSpPr>
            <p:cNvPr id="132" name="Rectangle: Rounded Corners 14"/>
            <p:cNvSpPr/>
            <p:nvPr/>
          </p:nvSpPr>
          <p:spPr>
            <a:xfrm>
              <a:off x="534960" y="3511800"/>
              <a:ext cx="4980240" cy="2183760"/>
            </a:xfrm>
            <a:prstGeom prst="roundRect">
              <a:avLst>
                <a:gd name="adj" fmla="val 10488"/>
              </a:avLst>
            </a:prstGeom>
            <a:solidFill>
              <a:srgbClr val="edbc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grpSp>
          <p:nvGrpSpPr>
            <p:cNvPr id="133" name="Group 15"/>
            <p:cNvGrpSpPr/>
            <p:nvPr/>
          </p:nvGrpSpPr>
          <p:grpSpPr>
            <a:xfrm>
              <a:off x="534960" y="2890800"/>
              <a:ext cx="5923800" cy="2725920"/>
              <a:chOff x="534960" y="2890800"/>
              <a:chExt cx="5923800" cy="2725920"/>
            </a:xfrm>
          </p:grpSpPr>
          <p:sp>
            <p:nvSpPr>
              <p:cNvPr id="134" name="Rectangle: Rounded Corners 13"/>
              <p:cNvSpPr/>
              <p:nvPr/>
            </p:nvSpPr>
            <p:spPr>
              <a:xfrm>
                <a:off x="534960" y="2890800"/>
                <a:ext cx="5923800" cy="1068480"/>
              </a:xfrm>
              <a:prstGeom prst="roundRect">
                <a:avLst>
                  <a:gd name="adj" fmla="val 10488"/>
                </a:avLst>
              </a:prstGeom>
              <a:solidFill>
                <a:srgbClr val="edbc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35" name="TextBox 9"/>
              <p:cNvSpPr/>
              <p:nvPr/>
            </p:nvSpPr>
            <p:spPr>
              <a:xfrm>
                <a:off x="651600" y="2956680"/>
                <a:ext cx="5174640" cy="92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One story that explains why there are no unicorns today comes from the Bible story of Noah’s ark. </a:t>
                </a:r>
                <a:endParaRPr lang="el-GR" sz="1800" b="0" u="none" strike="noStrike">
                  <a:solidFill>
                    <a:srgbClr val="000000"/>
                  </a:solidFill>
                  <a:effectLst/>
                  <a:uFillTx/>
                  <a:latin typeface="Arial"/>
                </a:endParaRPr>
              </a:p>
            </p:txBody>
          </p:sp>
          <p:sp>
            <p:nvSpPr>
              <p:cNvPr id="136" name="TextBox 11"/>
              <p:cNvSpPr/>
              <p:nvPr/>
            </p:nvSpPr>
            <p:spPr>
              <a:xfrm>
                <a:off x="651600" y="3862800"/>
                <a:ext cx="2919600" cy="1753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Two of every animal were supposed to be carried on the ark but in some versions, the unicorns were too busy playing and didn’t reach it in time.</a:t>
                </a:r>
                <a:endParaRPr lang="el-GR" sz="1800" b="0" u="none" strike="noStrike">
                  <a:solidFill>
                    <a:srgbClr val="000000"/>
                  </a:solidFill>
                  <a:effectLst/>
                  <a:uFillTx/>
                  <a:latin typeface="Arial"/>
                </a:endParaRPr>
              </a:p>
            </p:txBody>
          </p:sp>
        </p:grpSp>
      </p:grpSp>
      <p:pic>
        <p:nvPicPr>
          <p:cNvPr id="137" name="Picture 5"/>
          <p:cNvPicPr/>
          <p:nvPr/>
        </p:nvPicPr>
        <p:blipFill>
          <a:blip r:embed="rId2"/>
          <a:stretch/>
        </p:blipFill>
        <p:spPr>
          <a:xfrm>
            <a:off x="3412440" y="1576800"/>
            <a:ext cx="5264640" cy="4210920"/>
          </a:xfrm>
          <a:prstGeom prst="rect">
            <a:avLst/>
          </a:prstGeom>
          <a:noFill/>
          <a:ln w="0">
            <a:noFill/>
          </a:ln>
        </p:spPr>
      </p:pic>
    </p:spTree>
  </p:cSld>
  <mc:AlternateContent>
    <mc:Choice Requires="p14">
      <p:transition spd="slow" p14:dur="2000"/>
    </mc:Choice>
    <mc:Fallback>
      <p:transition spd="slow"/>
    </mc:Fallback>
  </mc:AlternateContent>
  <p:timing>
    <p:tnLst>
      <p:par>
        <p:cTn id="135" dur="indefinite" restart="never" nodeType="tmRoot">
          <p:childTnLst>
            <p:seq>
              <p:cTn id="136" dur="indefinite" nodeType="mainSeq">
                <p:childTnLst>
                  <p:par>
                    <p:cTn id="137" fill="hold">
                      <p:stCondLst>
                        <p:cond delay="0"/>
                      </p:stCondLst>
                      <p:childTnLst>
                        <p:par>
                          <p:cTn id="138" fill="hold">
                            <p:stCondLst>
                              <p:cond delay="0"/>
                            </p:stCondLst>
                            <p:childTnLst>
                              <p:par>
                                <p:cTn id="139" presetID="10" presetClass="entr" fill="hold" nodeType="afterEffect">
                                  <p:stCondLst>
                                    <p:cond delay="0"/>
                                  </p:stCondLst>
                                  <p:childTnLst>
                                    <p:set>
                                      <p:cBhvr>
                                        <p:cTn id="140" dur="1" fill="hold">
                                          <p:stCondLst>
                                            <p:cond delay="0"/>
                                          </p:stCondLst>
                                        </p:cTn>
                                        <p:tgtEl>
                                          <p:spTgt spid="128"/>
                                        </p:tgtEl>
                                        <p:attrNameLst>
                                          <p:attrName>style.visibility</p:attrName>
                                        </p:attrNameLst>
                                      </p:cBhvr>
                                      <p:to>
                                        <p:strVal val="visible"/>
                                      </p:to>
                                    </p:set>
                                    <p:animEffect filter="fade" transition="in">
                                      <p:cBhvr additive="repl">
                                        <p:cTn id="141" dur="150"/>
                                        <p:tgtEl>
                                          <p:spTgt spid="128"/>
                                        </p:tgtEl>
                                      </p:cBhvr>
                                    </p:animEffect>
                                  </p:childTnLst>
                                </p:cTn>
                              </p:par>
                              <p:par>
                                <p:cTn id="142" presetID="10" presetClass="entr" fill="hold" nodeType="withEffect">
                                  <p:stCondLst>
                                    <p:cond delay="0"/>
                                  </p:stCondLst>
                                  <p:childTnLst>
                                    <p:set>
                                      <p:cBhvr>
                                        <p:cTn id="143" dur="1" fill="hold">
                                          <p:stCondLst>
                                            <p:cond delay="0"/>
                                          </p:stCondLst>
                                        </p:cTn>
                                        <p:tgtEl>
                                          <p:spTgt spid="137"/>
                                        </p:tgtEl>
                                        <p:attrNameLst>
                                          <p:attrName>style.visibility</p:attrName>
                                        </p:attrNameLst>
                                      </p:cBhvr>
                                      <p:to>
                                        <p:strVal val="visible"/>
                                      </p:to>
                                    </p:set>
                                    <p:animEffect filter="fade" transition="in">
                                      <p:cBhvr additive="repl">
                                        <p:cTn id="144" dur="150"/>
                                        <p:tgtEl>
                                          <p:spTgt spid="137"/>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fill="hold" nodeType="clickEffect">
                                  <p:stCondLst>
                                    <p:cond delay="0"/>
                                  </p:stCondLst>
                                  <p:childTnLst>
                                    <p:set>
                                      <p:cBhvr>
                                        <p:cTn id="148" dur="1" fill="hold">
                                          <p:stCondLst>
                                            <p:cond delay="0"/>
                                          </p:stCondLst>
                                        </p:cTn>
                                        <p:tgtEl>
                                          <p:spTgt spid="131"/>
                                        </p:tgtEl>
                                        <p:attrNameLst>
                                          <p:attrName>style.visibility</p:attrName>
                                        </p:attrNameLst>
                                      </p:cBhvr>
                                      <p:to>
                                        <p:strVal val="visible"/>
                                      </p:to>
                                    </p:set>
                                    <p:animEffect filter="fade" transition="in">
                                      <p:cBhvr additive="repl">
                                        <p:cTn id="149"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GB" sz="4000" b="1" u="none" strike="noStrike">
                <a:solidFill>
                  <a:srgbClr val="1c1c1c"/>
                </a:solidFill>
                <a:effectLst/>
                <a:uFillTx/>
                <a:latin typeface="Twinkl"/>
              </a:rPr>
              <a:t>Unicorns</a:t>
            </a:r>
            <a:endParaRPr lang="en-US" sz="4000" b="0" u="none" strike="noStrike">
              <a:solidFill>
                <a:schemeClr val="dk1"/>
              </a:solidFill>
              <a:effectLst/>
              <a:uFillTx/>
              <a:latin typeface="Twinkl"/>
            </a:endParaRPr>
          </a:p>
        </p:txBody>
      </p:sp>
      <p:sp>
        <p:nvSpPr>
          <p:cNvPr id="139" name="Rectangle 2">
            <a:hlinkClick r:id="rId1"/>
          </p:cNvPr>
          <p:cNvSpPr/>
          <p:nvPr/>
        </p:nvSpPr>
        <p:spPr>
          <a:xfrm>
            <a:off x="8539920" y="6635520"/>
            <a:ext cx="588240" cy="2178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grpSp>
        <p:nvGrpSpPr>
          <p:cNvPr id="140" name="Group 13"/>
          <p:cNvGrpSpPr/>
          <p:nvPr/>
        </p:nvGrpSpPr>
        <p:grpSpPr>
          <a:xfrm>
            <a:off x="646200" y="2624040"/>
            <a:ext cx="7846200" cy="3345840"/>
            <a:chOff x="646200" y="2624040"/>
            <a:chExt cx="7846200" cy="3345840"/>
          </a:xfrm>
        </p:grpSpPr>
        <p:sp>
          <p:nvSpPr>
            <p:cNvPr id="141" name="Rectangle: Rounded Corners 6"/>
            <p:cNvSpPr/>
            <p:nvPr/>
          </p:nvSpPr>
          <p:spPr>
            <a:xfrm>
              <a:off x="2733840" y="5059800"/>
              <a:ext cx="5758560" cy="855720"/>
            </a:xfrm>
            <a:prstGeom prst="roundRect">
              <a:avLst>
                <a:gd name="adj" fmla="val 16667"/>
              </a:avLst>
            </a:prstGeom>
            <a:solidFill>
              <a:srgbClr val="cfe09b"/>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42" name="Rectangle: Rounded Corners 3"/>
            <p:cNvSpPr/>
            <p:nvPr/>
          </p:nvSpPr>
          <p:spPr>
            <a:xfrm>
              <a:off x="646200" y="2624040"/>
              <a:ext cx="2803320" cy="3345840"/>
            </a:xfrm>
            <a:prstGeom prst="roundRect">
              <a:avLst>
                <a:gd name="adj" fmla="val 16667"/>
              </a:avLst>
            </a:prstGeom>
            <a:blipFill rotWithShape="0">
              <a:blip r:embed="rId2"/>
              <a:srcRect/>
              <a:stretch/>
            </a:blip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43" name="TextBox 5"/>
            <p:cNvSpPr/>
            <p:nvPr/>
          </p:nvSpPr>
          <p:spPr>
            <a:xfrm>
              <a:off x="3726000" y="5139720"/>
              <a:ext cx="4571640" cy="6458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This photo is of the gates of Buckingham Palace. You can see a unicorn on the right.</a:t>
              </a:r>
              <a:endParaRPr lang="el-GR" sz="1800" b="0" u="none" strike="noStrike">
                <a:solidFill>
                  <a:srgbClr val="000000"/>
                </a:solidFill>
                <a:effectLst/>
                <a:uFillTx/>
                <a:latin typeface="Arial"/>
              </a:endParaRPr>
            </a:p>
          </p:txBody>
        </p:sp>
      </p:grpSp>
      <p:grpSp>
        <p:nvGrpSpPr>
          <p:cNvPr id="144" name="Group 9"/>
          <p:cNvGrpSpPr/>
          <p:nvPr/>
        </p:nvGrpSpPr>
        <p:grpSpPr>
          <a:xfrm>
            <a:off x="3527640" y="720000"/>
            <a:ext cx="5292360" cy="3482640"/>
            <a:chOff x="3527640" y="720000"/>
            <a:chExt cx="5292360" cy="3482640"/>
          </a:xfrm>
        </p:grpSpPr>
        <p:grpSp>
          <p:nvGrpSpPr>
            <p:cNvPr id="145" name="Group 12"/>
            <p:cNvGrpSpPr/>
            <p:nvPr/>
          </p:nvGrpSpPr>
          <p:grpSpPr>
            <a:xfrm>
              <a:off x="3527640" y="720000"/>
              <a:ext cx="5292360" cy="3482640"/>
              <a:chOff x="3527640" y="720000"/>
              <a:chExt cx="5292360" cy="3482640"/>
            </a:xfrm>
          </p:grpSpPr>
          <p:sp>
            <p:nvSpPr>
              <p:cNvPr id="146" name="Rectangle: Rounded Corners 11"/>
              <p:cNvSpPr/>
              <p:nvPr/>
            </p:nvSpPr>
            <p:spPr>
              <a:xfrm>
                <a:off x="3527640" y="720000"/>
                <a:ext cx="4913280" cy="3482640"/>
              </a:xfrm>
              <a:prstGeom prst="roundRect">
                <a:avLst>
                  <a:gd name="adj" fmla="val 6278"/>
                </a:avLst>
              </a:prstGeom>
              <a:solidFill>
                <a:srgbClr val="afdef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47" name="TextBox 8"/>
              <p:cNvSpPr/>
              <p:nvPr/>
            </p:nvSpPr>
            <p:spPr>
              <a:xfrm>
                <a:off x="3614760" y="857520"/>
                <a:ext cx="4951440" cy="3138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Unicorns have been used as symbols of love, marriage and religion.</a:t>
                </a:r>
                <a:endParaRPr lang="el-GR" sz="1800" b="0" u="none" strike="noStrike">
                  <a:solidFill>
                    <a:srgbClr val="000000"/>
                  </a:solidFill>
                  <a:effectLst/>
                  <a:uFillTx/>
                  <a:latin typeface="Arial"/>
                </a:endParaRPr>
              </a:p>
              <a:p>
                <a:pPr defTabSz="914400">
                  <a:lnSpc>
                    <a:spcPct val="100000"/>
                  </a:lnSpc>
                  <a:spcBef>
                    <a:spcPts val="1199"/>
                  </a:spcBef>
                </a:pPr>
                <a:r>
                  <a:rPr lang="en-GB" sz="1800" b="0" u="none" strike="noStrike">
                    <a:solidFill>
                      <a:schemeClr val="dk1"/>
                    </a:solidFill>
                    <a:effectLst/>
                    <a:uFillTx/>
                    <a:latin typeface="Twinkl"/>
                  </a:rPr>
                  <a:t>A unicorn is one of the creatures on the Queen’s coat of arms, which is one of her special symbols. </a:t>
                </a:r>
                <a:endParaRPr lang="el-GR" sz="1800" b="0" u="none" strike="noStrike">
                  <a:solidFill>
                    <a:srgbClr val="000000"/>
                  </a:solidFill>
                  <a:effectLst/>
                  <a:uFillTx/>
                  <a:latin typeface="Arial"/>
                </a:endParaRPr>
              </a:p>
              <a:p>
                <a:pPr defTabSz="914400">
                  <a:lnSpc>
                    <a:spcPct val="100000"/>
                  </a:lnSpc>
                  <a:spcBef>
                    <a:spcPts val="1199"/>
                  </a:spcBef>
                </a:pPr>
                <a:r>
                  <a:rPr lang="en-GB" sz="1800" b="0" u="none" strike="noStrike">
                    <a:solidFill>
                      <a:schemeClr val="dk1"/>
                    </a:solidFill>
                    <a:effectLst/>
                    <a:uFillTx/>
                    <a:latin typeface="Twinkl"/>
                  </a:rPr>
                  <a:t>It is thought that                                   stories of unicorns might                                have started after people                                 saw narwhals. Narwhals                                are whales with a special tusk. </a:t>
                </a:r>
                <a:endParaRPr lang="el-GR" sz="1800" b="0" u="none" strike="noStrike">
                  <a:solidFill>
                    <a:srgbClr val="000000"/>
                  </a:solidFill>
                  <a:effectLst/>
                  <a:uFillTx/>
                  <a:latin typeface="Arial"/>
                </a:endParaRPr>
              </a:p>
            </p:txBody>
          </p:sp>
          <p:pic>
            <p:nvPicPr>
              <p:cNvPr id="148" name="Picture 10"/>
              <p:cNvPicPr/>
              <p:nvPr/>
            </p:nvPicPr>
            <p:blipFill>
              <a:blip r:embed="rId3"/>
              <a:stretch/>
            </p:blipFill>
            <p:spPr>
              <a:xfrm>
                <a:off x="6090840" y="2290320"/>
                <a:ext cx="2729160" cy="1724760"/>
              </a:xfrm>
              <a:prstGeom prst="rect">
                <a:avLst/>
              </a:prstGeom>
              <a:noFill/>
              <a:ln w="0">
                <a:noFill/>
              </a:ln>
            </p:spPr>
          </p:pic>
        </p:grpSp>
        <p:pic>
          <p:nvPicPr>
            <p:cNvPr id="149" name="Picture 7"/>
            <p:cNvPicPr/>
            <p:nvPr/>
          </p:nvPicPr>
          <p:blipFill>
            <a:blip r:embed="rId4"/>
            <a:stretch/>
          </p:blipFill>
          <p:spPr>
            <a:xfrm rot="1576200">
              <a:off x="6886080" y="2994480"/>
              <a:ext cx="95040" cy="105480"/>
            </a:xfrm>
            <a:prstGeom prst="rect">
              <a:avLst/>
            </a:prstGeom>
            <a:noFill/>
            <a:ln w="0">
              <a:noFill/>
            </a:ln>
          </p:spPr>
        </p:pic>
      </p:grpSp>
    </p:spTree>
  </p:cSld>
  <mc:AlternateContent>
    <mc:Choice Requires="p14">
      <p:transition spd="slow" p14:dur="2000"/>
    </mc:Choice>
    <mc:Fallback>
      <p:transition spd="slow"/>
    </mc:Fallback>
  </mc:AlternateContent>
  <p:timing>
    <p:tnLst>
      <p:par>
        <p:cTn id="150" dur="indefinite" restart="never" nodeType="tmRoot">
          <p:childTnLst>
            <p:seq>
              <p:cTn id="151" dur="indefinite" nodeType="mainSeq">
                <p:childTnLst>
                  <p:par>
                    <p:cTn id="152" fill="hold">
                      <p:stCondLst>
                        <p:cond delay="indefinite"/>
                      </p:stCondLst>
                      <p:childTnLst>
                        <p:par>
                          <p:cTn id="153" fill="hold">
                            <p:stCondLst>
                              <p:cond delay="0"/>
                            </p:stCondLst>
                            <p:childTnLst>
                              <p:par>
                                <p:cTn id="154" presetID="10" presetClass="entr" fill="hold" nodeType="clickEffect">
                                  <p:stCondLst>
                                    <p:cond delay="0"/>
                                  </p:stCondLst>
                                  <p:childTnLst>
                                    <p:set>
                                      <p:cBhvr>
                                        <p:cTn id="155" dur="1" fill="hold">
                                          <p:stCondLst>
                                            <p:cond delay="0"/>
                                          </p:stCondLst>
                                        </p:cTn>
                                        <p:tgtEl>
                                          <p:spTgt spid="140"/>
                                        </p:tgtEl>
                                        <p:attrNameLst>
                                          <p:attrName>style.visibility</p:attrName>
                                        </p:attrNameLst>
                                      </p:cBhvr>
                                      <p:to>
                                        <p:strVal val="visible"/>
                                      </p:to>
                                    </p:set>
                                    <p:animEffect filter="fade" transition="in">
                                      <p:cBhvr additive="repl">
                                        <p:cTn id="156"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GB" sz="4000" b="1" u="none" strike="noStrike">
                <a:solidFill>
                  <a:srgbClr val="1c1c1c"/>
                </a:solidFill>
                <a:effectLst/>
                <a:uFillTx/>
                <a:latin typeface="Twinkl"/>
              </a:rPr>
              <a:t>Phoenix</a:t>
            </a:r>
            <a:endParaRPr lang="en-US" sz="4000" b="0" u="none" strike="noStrike">
              <a:solidFill>
                <a:schemeClr val="dk1"/>
              </a:solidFill>
              <a:effectLst/>
              <a:uFillTx/>
              <a:latin typeface="Twinkl"/>
            </a:endParaRPr>
          </a:p>
        </p:txBody>
      </p:sp>
      <p:sp>
        <p:nvSpPr>
          <p:cNvPr id="151" name="Rectangle 2">
            <a:hlinkClick r:id="rId1"/>
          </p:cNvPr>
          <p:cNvSpPr/>
          <p:nvPr/>
        </p:nvSpPr>
        <p:spPr>
          <a:xfrm>
            <a:off x="8539920" y="6635520"/>
            <a:ext cx="588240" cy="2178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grpSp>
        <p:nvGrpSpPr>
          <p:cNvPr id="152" name="Group 12"/>
          <p:cNvGrpSpPr/>
          <p:nvPr/>
        </p:nvGrpSpPr>
        <p:grpSpPr>
          <a:xfrm>
            <a:off x="807480" y="1653840"/>
            <a:ext cx="5087160" cy="1127880"/>
            <a:chOff x="807480" y="1653840"/>
            <a:chExt cx="5087160" cy="1127880"/>
          </a:xfrm>
        </p:grpSpPr>
        <p:sp>
          <p:nvSpPr>
            <p:cNvPr id="153" name="Rectangle: Rounded Corners 11"/>
            <p:cNvSpPr/>
            <p:nvPr/>
          </p:nvSpPr>
          <p:spPr>
            <a:xfrm>
              <a:off x="807480" y="1653840"/>
              <a:ext cx="5087160" cy="1127880"/>
            </a:xfrm>
            <a:prstGeom prst="roundRect">
              <a:avLst>
                <a:gd name="adj" fmla="val 16667"/>
              </a:avLst>
            </a:prstGeom>
            <a:solidFill>
              <a:srgbClr val="f8bd9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54" name="TextBox 6"/>
            <p:cNvSpPr/>
            <p:nvPr/>
          </p:nvSpPr>
          <p:spPr>
            <a:xfrm>
              <a:off x="956160" y="1737360"/>
              <a:ext cx="4410000" cy="92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A phoenix is a mythical bird. Stories of this bird were told in ancient Egypt and ancient Greece.</a:t>
              </a:r>
              <a:endParaRPr lang="el-GR" sz="1800" b="0" u="none" strike="noStrike">
                <a:solidFill>
                  <a:srgbClr val="000000"/>
                </a:solidFill>
                <a:effectLst/>
                <a:uFillTx/>
                <a:latin typeface="Arial"/>
              </a:endParaRPr>
            </a:p>
          </p:txBody>
        </p:sp>
      </p:grpSp>
      <p:grpSp>
        <p:nvGrpSpPr>
          <p:cNvPr id="155" name="Group 17"/>
          <p:cNvGrpSpPr/>
          <p:nvPr/>
        </p:nvGrpSpPr>
        <p:grpSpPr>
          <a:xfrm>
            <a:off x="807480" y="2855880"/>
            <a:ext cx="5670720" cy="1899720"/>
            <a:chOff x="807480" y="2855880"/>
            <a:chExt cx="5670720" cy="1899720"/>
          </a:xfrm>
        </p:grpSpPr>
        <p:sp>
          <p:nvSpPr>
            <p:cNvPr id="156" name="Rectangle: Rounded Corners 13"/>
            <p:cNvSpPr/>
            <p:nvPr/>
          </p:nvSpPr>
          <p:spPr>
            <a:xfrm>
              <a:off x="807480" y="2855880"/>
              <a:ext cx="5670720" cy="1899720"/>
            </a:xfrm>
            <a:prstGeom prst="roundRect">
              <a:avLst>
                <a:gd name="adj" fmla="val 9499"/>
              </a:avLst>
            </a:prstGeom>
            <a:solidFill>
              <a:srgbClr val="f9c4bf"/>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57" name="TextBox 8"/>
            <p:cNvSpPr/>
            <p:nvPr/>
          </p:nvSpPr>
          <p:spPr>
            <a:xfrm>
              <a:off x="956160" y="2934360"/>
              <a:ext cx="4938480" cy="1753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A phoenix was said to die in a burst of flames before coming back to life again. Because of this, a phoenix became a symbol of overcoming a difficult situation. ‘Rising        like phoenix from the flames’ is a saying             you might have heard.</a:t>
              </a:r>
              <a:endParaRPr lang="el-GR" sz="1800" b="0" u="none" strike="noStrike">
                <a:solidFill>
                  <a:srgbClr val="000000"/>
                </a:solidFill>
                <a:effectLst/>
                <a:uFillTx/>
                <a:latin typeface="Arial"/>
              </a:endParaRPr>
            </a:p>
          </p:txBody>
        </p:sp>
      </p:grpSp>
      <p:grpSp>
        <p:nvGrpSpPr>
          <p:cNvPr id="158" name="Group 18"/>
          <p:cNvGrpSpPr/>
          <p:nvPr/>
        </p:nvGrpSpPr>
        <p:grpSpPr>
          <a:xfrm>
            <a:off x="807480" y="4829760"/>
            <a:ext cx="5087160" cy="1091160"/>
            <a:chOff x="807480" y="4829760"/>
            <a:chExt cx="5087160" cy="1091160"/>
          </a:xfrm>
        </p:grpSpPr>
        <p:sp>
          <p:nvSpPr>
            <p:cNvPr id="159" name="Rectangle: Rounded Corners 16"/>
            <p:cNvSpPr/>
            <p:nvPr/>
          </p:nvSpPr>
          <p:spPr>
            <a:xfrm>
              <a:off x="807480" y="4829760"/>
              <a:ext cx="5087160" cy="1091160"/>
            </a:xfrm>
            <a:prstGeom prst="roundRect">
              <a:avLst>
                <a:gd name="adj" fmla="val 16667"/>
              </a:avLst>
            </a:prstGeom>
            <a:solidFill>
              <a:srgbClr val="f8bd95"/>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60" name="TextBox 10"/>
            <p:cNvSpPr/>
            <p:nvPr/>
          </p:nvSpPr>
          <p:spPr>
            <a:xfrm>
              <a:off x="956160" y="4894200"/>
              <a:ext cx="4481280" cy="92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The phoenix can be found in many well-known poems and films, including the Harry Potter series.</a:t>
              </a:r>
              <a:endParaRPr lang="el-GR" sz="1800" b="0" u="none" strike="noStrike">
                <a:solidFill>
                  <a:srgbClr val="000000"/>
                </a:solidFill>
                <a:effectLst/>
                <a:uFillTx/>
                <a:latin typeface="Arial"/>
              </a:endParaRPr>
            </a:p>
          </p:txBody>
        </p:sp>
      </p:grpSp>
      <p:pic>
        <p:nvPicPr>
          <p:cNvPr id="161" name="Picture 4"/>
          <p:cNvPicPr/>
          <p:nvPr/>
        </p:nvPicPr>
        <p:blipFill>
          <a:blip r:embed="rId2"/>
          <a:stretch/>
        </p:blipFill>
        <p:spPr>
          <a:xfrm>
            <a:off x="5070240" y="1375920"/>
            <a:ext cx="3392640" cy="4779360"/>
          </a:xfrm>
          <a:prstGeom prst="rect">
            <a:avLst/>
          </a:prstGeom>
          <a:noFill/>
          <a:ln w="0">
            <a:noFill/>
          </a:ln>
        </p:spPr>
      </p:pic>
    </p:spTree>
  </p:cSld>
  <mc:AlternateContent>
    <mc:Choice Requires="p14">
      <p:transition spd="slow" p14:dur="2000"/>
    </mc:Choice>
    <mc:Fallback>
      <p:transition spd="slow"/>
    </mc:Fallback>
  </mc:AlternateContent>
  <p:timing>
    <p:tnLst>
      <p:par>
        <p:cTn id="157" dur="indefinite" restart="never" nodeType="tmRoot">
          <p:childTnLst>
            <p:seq>
              <p:cTn id="158" dur="indefinite" nodeType="mainSeq">
                <p:childTnLst>
                  <p:par>
                    <p:cTn id="159" fill="hold">
                      <p:stCondLst>
                        <p:cond delay="0"/>
                      </p:stCondLst>
                      <p:childTnLst>
                        <p:par>
                          <p:cTn id="160" fill="hold">
                            <p:stCondLst>
                              <p:cond delay="0"/>
                            </p:stCondLst>
                            <p:childTnLst>
                              <p:par>
                                <p:cTn id="161" presetID="10" presetClass="entr" fill="hold" nodeType="afterEffect">
                                  <p:stCondLst>
                                    <p:cond delay="0"/>
                                  </p:stCondLst>
                                  <p:childTnLst>
                                    <p:set>
                                      <p:cBhvr>
                                        <p:cTn id="162" dur="1" fill="hold">
                                          <p:stCondLst>
                                            <p:cond delay="0"/>
                                          </p:stCondLst>
                                        </p:cTn>
                                        <p:tgtEl>
                                          <p:spTgt spid="152"/>
                                        </p:tgtEl>
                                        <p:attrNameLst>
                                          <p:attrName>style.visibility</p:attrName>
                                        </p:attrNameLst>
                                      </p:cBhvr>
                                      <p:to>
                                        <p:strVal val="visible"/>
                                      </p:to>
                                    </p:set>
                                    <p:animEffect filter="fade" transition="in">
                                      <p:cBhvr additive="repl">
                                        <p:cTn id="163" dur="150"/>
                                        <p:tgtEl>
                                          <p:spTgt spid="152"/>
                                        </p:tgtEl>
                                      </p:cBhvr>
                                    </p:animEffect>
                                  </p:childTnLst>
                                </p:cTn>
                              </p:par>
                              <p:par>
                                <p:cTn id="164" presetID="10" presetClass="entr" fill="hold" nodeType="withEffect">
                                  <p:stCondLst>
                                    <p:cond delay="0"/>
                                  </p:stCondLst>
                                  <p:childTnLst>
                                    <p:set>
                                      <p:cBhvr>
                                        <p:cTn id="165" dur="1" fill="hold">
                                          <p:stCondLst>
                                            <p:cond delay="0"/>
                                          </p:stCondLst>
                                        </p:cTn>
                                        <p:tgtEl>
                                          <p:spTgt spid="161"/>
                                        </p:tgtEl>
                                        <p:attrNameLst>
                                          <p:attrName>style.visibility</p:attrName>
                                        </p:attrNameLst>
                                      </p:cBhvr>
                                      <p:to>
                                        <p:strVal val="visible"/>
                                      </p:to>
                                    </p:set>
                                    <p:animEffect filter="fade" transition="in">
                                      <p:cBhvr additive="repl">
                                        <p:cTn id="166" dur="150"/>
                                        <p:tgtEl>
                                          <p:spTgt spid="161"/>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fill="hold" nodeType="clickEffect">
                                  <p:stCondLst>
                                    <p:cond delay="0"/>
                                  </p:stCondLst>
                                  <p:childTnLst>
                                    <p:set>
                                      <p:cBhvr>
                                        <p:cTn id="170" dur="1" fill="hold">
                                          <p:stCondLst>
                                            <p:cond delay="0"/>
                                          </p:stCondLst>
                                        </p:cTn>
                                        <p:tgtEl>
                                          <p:spTgt spid="155"/>
                                        </p:tgtEl>
                                        <p:attrNameLst>
                                          <p:attrName>style.visibility</p:attrName>
                                        </p:attrNameLst>
                                      </p:cBhvr>
                                      <p:to>
                                        <p:strVal val="visible"/>
                                      </p:to>
                                    </p:set>
                                    <p:animEffect filter="fade" transition="in">
                                      <p:cBhvr additive="repl">
                                        <p:cTn id="171" dur="500"/>
                                        <p:tgtEl>
                                          <p:spTgt spid="155"/>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fill="hold" nodeType="clickEffect">
                                  <p:stCondLst>
                                    <p:cond delay="0"/>
                                  </p:stCondLst>
                                  <p:childTnLst>
                                    <p:set>
                                      <p:cBhvr>
                                        <p:cTn id="175" dur="1" fill="hold">
                                          <p:stCondLst>
                                            <p:cond delay="0"/>
                                          </p:stCondLst>
                                        </p:cTn>
                                        <p:tgtEl>
                                          <p:spTgt spid="158"/>
                                        </p:tgtEl>
                                        <p:attrNameLst>
                                          <p:attrName>style.visibility</p:attrName>
                                        </p:attrNameLst>
                                      </p:cBhvr>
                                      <p:to>
                                        <p:strVal val="visible"/>
                                      </p:to>
                                    </p:set>
                                    <p:animEffect filter="fade" transition="in">
                                      <p:cBhvr additive="repl">
                                        <p:cTn id="176" dur="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GB" sz="4000" b="1" u="none" strike="noStrike">
                <a:solidFill>
                  <a:srgbClr val="1c1c1c"/>
                </a:solidFill>
                <a:effectLst/>
                <a:uFillTx/>
                <a:latin typeface="Twinkl"/>
              </a:rPr>
              <a:t>Think About It</a:t>
            </a:r>
            <a:endParaRPr lang="en-US" sz="4000" b="0" u="none" strike="noStrike">
              <a:solidFill>
                <a:schemeClr val="dk1"/>
              </a:solidFill>
              <a:effectLst/>
              <a:uFillTx/>
              <a:latin typeface="Twinkl"/>
            </a:endParaRPr>
          </a:p>
        </p:txBody>
      </p:sp>
      <p:sp>
        <p:nvSpPr>
          <p:cNvPr id="163" name="Rectangle 2">
            <a:hlinkClick r:id="rId1"/>
          </p:cNvPr>
          <p:cNvSpPr/>
          <p:nvPr/>
        </p:nvSpPr>
        <p:spPr>
          <a:xfrm>
            <a:off x="8539920" y="6635520"/>
            <a:ext cx="588240" cy="2178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grpSp>
        <p:nvGrpSpPr>
          <p:cNvPr id="164" name="Group 8"/>
          <p:cNvGrpSpPr/>
          <p:nvPr/>
        </p:nvGrpSpPr>
        <p:grpSpPr>
          <a:xfrm>
            <a:off x="838800" y="1753560"/>
            <a:ext cx="7466040" cy="698040"/>
            <a:chOff x="838800" y="1753560"/>
            <a:chExt cx="7466040" cy="698040"/>
          </a:xfrm>
        </p:grpSpPr>
        <p:sp>
          <p:nvSpPr>
            <p:cNvPr id="165" name="Rectangle: Rounded Corners 3"/>
            <p:cNvSpPr/>
            <p:nvPr/>
          </p:nvSpPr>
          <p:spPr>
            <a:xfrm>
              <a:off x="838800" y="1753560"/>
              <a:ext cx="7466040" cy="698040"/>
            </a:xfrm>
            <a:prstGeom prst="roundRect">
              <a:avLst>
                <a:gd name="adj" fmla="val 16667"/>
              </a:avLst>
            </a:prstGeom>
            <a:solidFill>
              <a:srgbClr val="ffedaa"/>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66" name="TextBox 5"/>
            <p:cNvSpPr/>
            <p:nvPr/>
          </p:nvSpPr>
          <p:spPr>
            <a:xfrm>
              <a:off x="992880" y="1925640"/>
              <a:ext cx="6698880" cy="39960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1c1c1c"/>
                </a:buClr>
                <a:buFont typeface="Arial"/>
                <a:buChar char="•"/>
              </a:pPr>
              <a:r>
                <a:rPr lang="en-GB" sz="2000" b="0" u="none" strike="noStrike">
                  <a:solidFill>
                    <a:schemeClr val="dk1"/>
                  </a:solidFill>
                  <a:effectLst/>
                  <a:uFillTx/>
                  <a:latin typeface="Twinkl"/>
                </a:rPr>
                <a:t>Which is your favourite mythical beast and why?</a:t>
              </a:r>
              <a:endParaRPr lang="el-GR" sz="2000" b="0" u="none" strike="noStrike">
                <a:solidFill>
                  <a:srgbClr val="000000"/>
                </a:solidFill>
                <a:effectLst/>
                <a:uFillTx/>
                <a:latin typeface="Arial"/>
              </a:endParaRPr>
            </a:p>
          </p:txBody>
        </p:sp>
      </p:grpSp>
      <p:grpSp>
        <p:nvGrpSpPr>
          <p:cNvPr id="167" name="Group 11"/>
          <p:cNvGrpSpPr/>
          <p:nvPr/>
        </p:nvGrpSpPr>
        <p:grpSpPr>
          <a:xfrm>
            <a:off x="838800" y="2679480"/>
            <a:ext cx="7466040" cy="698040"/>
            <a:chOff x="838800" y="2679480"/>
            <a:chExt cx="7466040" cy="698040"/>
          </a:xfrm>
        </p:grpSpPr>
        <p:sp>
          <p:nvSpPr>
            <p:cNvPr id="168" name="Rectangle: Rounded Corners 6"/>
            <p:cNvSpPr/>
            <p:nvPr/>
          </p:nvSpPr>
          <p:spPr>
            <a:xfrm>
              <a:off x="838800" y="2679480"/>
              <a:ext cx="7466040" cy="698040"/>
            </a:xfrm>
            <a:prstGeom prst="roundRect">
              <a:avLst>
                <a:gd name="adj" fmla="val 16667"/>
              </a:avLst>
            </a:prstGeom>
            <a:solidFill>
              <a:srgbClr val="cfe09b"/>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69" name="TextBox 7"/>
            <p:cNvSpPr/>
            <p:nvPr/>
          </p:nvSpPr>
          <p:spPr>
            <a:xfrm>
              <a:off x="984960" y="2852280"/>
              <a:ext cx="7319880" cy="39960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1c1c1c"/>
                </a:buClr>
                <a:buFont typeface="Arial"/>
                <a:buChar char="•"/>
              </a:pPr>
              <a:r>
                <a:rPr lang="en-GB" sz="2000" b="0" u="none" strike="noStrike">
                  <a:solidFill>
                    <a:schemeClr val="dk1"/>
                  </a:solidFill>
                  <a:effectLst/>
                  <a:uFillTx/>
                  <a:latin typeface="Twinkl"/>
                </a:rPr>
                <a:t>Do you believe any of these beasts exist? Why or why not?</a:t>
              </a:r>
              <a:endParaRPr lang="el-GR" sz="2000" b="0" u="none" strike="noStrike">
                <a:solidFill>
                  <a:srgbClr val="000000"/>
                </a:solidFill>
                <a:effectLst/>
                <a:uFillTx/>
                <a:latin typeface="Arial"/>
              </a:endParaRPr>
            </a:p>
          </p:txBody>
        </p:sp>
      </p:grpSp>
      <p:grpSp>
        <p:nvGrpSpPr>
          <p:cNvPr id="170" name="Group 12"/>
          <p:cNvGrpSpPr/>
          <p:nvPr/>
        </p:nvGrpSpPr>
        <p:grpSpPr>
          <a:xfrm>
            <a:off x="838800" y="3597840"/>
            <a:ext cx="7466040" cy="876600"/>
            <a:chOff x="838800" y="3597840"/>
            <a:chExt cx="7466040" cy="876600"/>
          </a:xfrm>
        </p:grpSpPr>
        <p:sp>
          <p:nvSpPr>
            <p:cNvPr id="171" name="Rectangle: Rounded Corners 9"/>
            <p:cNvSpPr/>
            <p:nvPr/>
          </p:nvSpPr>
          <p:spPr>
            <a:xfrm>
              <a:off x="838800" y="3597840"/>
              <a:ext cx="7466040" cy="876600"/>
            </a:xfrm>
            <a:prstGeom prst="roundRect">
              <a:avLst>
                <a:gd name="adj" fmla="val 16667"/>
              </a:avLst>
            </a:prstGeom>
            <a:solidFill>
              <a:srgbClr val="ffedaa"/>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72" name="TextBox 10"/>
            <p:cNvSpPr/>
            <p:nvPr/>
          </p:nvSpPr>
          <p:spPr>
            <a:xfrm>
              <a:off x="992880" y="3708000"/>
              <a:ext cx="7229160" cy="70740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1c1c1c"/>
                </a:buClr>
                <a:buFont typeface="Arial"/>
                <a:buChar char="•"/>
              </a:pPr>
              <a:r>
                <a:rPr lang="en-GB" sz="2000" b="0" u="none" strike="noStrike">
                  <a:solidFill>
                    <a:schemeClr val="dk1"/>
                  </a:solidFill>
                  <a:effectLst/>
                  <a:uFillTx/>
                  <a:latin typeface="Twinkl"/>
                </a:rPr>
                <a:t>If you could create your own mythical beast, what would it look like? What would it be able to do?</a:t>
              </a:r>
              <a:endParaRPr lang="el-GR" sz="2000" b="0" u="none" strike="noStrike">
                <a:solidFill>
                  <a:srgbClr val="000000"/>
                </a:solidFill>
                <a:effectLst/>
                <a:uFillTx/>
                <a:latin typeface="Arial"/>
              </a:endParaRPr>
            </a:p>
          </p:txBody>
        </p:sp>
      </p:grpSp>
    </p:spTree>
  </p:cSld>
  <mc:AlternateContent>
    <mc:Choice Requires="p14">
      <p:transition spd="slow" p14:dur="2000"/>
    </mc:Choice>
    <mc:Fallback>
      <p:transition spd="slow"/>
    </mc:Fallback>
  </mc:AlternateContent>
  <p:timing>
    <p:tnLst>
      <p:par>
        <p:cTn id="177" dur="indefinite" restart="never" nodeType="tmRoot">
          <p:childTnLst>
            <p:seq>
              <p:cTn id="178" dur="indefinite" nodeType="mainSeq">
                <p:childTnLst>
                  <p:par>
                    <p:cTn id="179" fill="hold">
                      <p:stCondLst>
                        <p:cond delay="0"/>
                      </p:stCondLst>
                      <p:childTnLst>
                        <p:par>
                          <p:cTn id="180" fill="hold">
                            <p:stCondLst>
                              <p:cond delay="0"/>
                            </p:stCondLst>
                            <p:childTnLst>
                              <p:par>
                                <p:cTn id="181" presetID="10" presetClass="entr" fill="hold" nodeType="afterEffect">
                                  <p:stCondLst>
                                    <p:cond delay="0"/>
                                  </p:stCondLst>
                                  <p:childTnLst>
                                    <p:set>
                                      <p:cBhvr>
                                        <p:cTn id="182" dur="1" fill="hold">
                                          <p:stCondLst>
                                            <p:cond delay="0"/>
                                          </p:stCondLst>
                                        </p:cTn>
                                        <p:tgtEl>
                                          <p:spTgt spid="164"/>
                                        </p:tgtEl>
                                        <p:attrNameLst>
                                          <p:attrName>style.visibility</p:attrName>
                                        </p:attrNameLst>
                                      </p:cBhvr>
                                      <p:to>
                                        <p:strVal val="visible"/>
                                      </p:to>
                                    </p:set>
                                    <p:animEffect filter="fade" transition="in">
                                      <p:cBhvr additive="repl">
                                        <p:cTn id="183" dur="500"/>
                                        <p:tgtEl>
                                          <p:spTgt spid="164"/>
                                        </p:tgtEl>
                                      </p:cBhvr>
                                    </p:animEffect>
                                  </p:childTnLst>
                                </p:cTn>
                              </p:par>
                            </p:childTnLst>
                          </p:cTn>
                        </p:par>
                        <p:par>
                          <p:cTn id="184" fill="hold">
                            <p:stCondLst>
                              <p:cond delay="500"/>
                            </p:stCondLst>
                            <p:childTnLst>
                              <p:par>
                                <p:cTn id="185" presetID="10" presetClass="entr" fill="hold" nodeType="afterEffect">
                                  <p:stCondLst>
                                    <p:cond delay="0"/>
                                  </p:stCondLst>
                                  <p:childTnLst>
                                    <p:set>
                                      <p:cBhvr>
                                        <p:cTn id="186" dur="1" fill="hold">
                                          <p:stCondLst>
                                            <p:cond delay="0"/>
                                          </p:stCondLst>
                                        </p:cTn>
                                        <p:tgtEl>
                                          <p:spTgt spid="167"/>
                                        </p:tgtEl>
                                        <p:attrNameLst>
                                          <p:attrName>style.visibility</p:attrName>
                                        </p:attrNameLst>
                                      </p:cBhvr>
                                      <p:to>
                                        <p:strVal val="visible"/>
                                      </p:to>
                                    </p:set>
                                    <p:animEffect filter="fade" transition="in">
                                      <p:cBhvr additive="repl">
                                        <p:cTn id="187" dur="500"/>
                                        <p:tgtEl>
                                          <p:spTgt spid="167"/>
                                        </p:tgtEl>
                                      </p:cBhvr>
                                    </p:animEffect>
                                  </p:childTnLst>
                                </p:cTn>
                              </p:par>
                            </p:childTnLst>
                          </p:cTn>
                        </p:par>
                        <p:par>
                          <p:cTn id="188" fill="hold">
                            <p:stCondLst>
                              <p:cond delay="1000"/>
                            </p:stCondLst>
                            <p:childTnLst>
                              <p:par>
                                <p:cTn id="189" presetID="10" presetClass="entr" fill="hold" nodeType="afterEffect">
                                  <p:stCondLst>
                                    <p:cond delay="0"/>
                                  </p:stCondLst>
                                  <p:childTnLst>
                                    <p:set>
                                      <p:cBhvr>
                                        <p:cTn id="190" dur="1" fill="hold">
                                          <p:stCondLst>
                                            <p:cond delay="0"/>
                                          </p:stCondLst>
                                        </p:cTn>
                                        <p:tgtEl>
                                          <p:spTgt spid="170"/>
                                        </p:tgtEl>
                                        <p:attrNameLst>
                                          <p:attrName>style.visibility</p:attrName>
                                        </p:attrNameLst>
                                      </p:cBhvr>
                                      <p:to>
                                        <p:strVal val="visible"/>
                                      </p:to>
                                    </p:set>
                                    <p:animEffect filter="fade" transition="in">
                                      <p:cBhvr additive="repl">
                                        <p:cTn id="191" dur="5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Rectangle 1">
            <a:hlinkClick r:id="rId1"/>
          </p:cNvPr>
          <p:cNvSpPr/>
          <p:nvPr/>
        </p:nvSpPr>
        <p:spPr>
          <a:xfrm>
            <a:off x="3896640" y="3085200"/>
            <a:ext cx="1350360" cy="68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74" name="Rectangle 2">
            <a:hlinkClick r:id="rId2"/>
          </p:cNvPr>
          <p:cNvSpPr/>
          <p:nvPr/>
        </p:nvSpPr>
        <p:spPr>
          <a:xfrm>
            <a:off x="8489520" y="6166080"/>
            <a:ext cx="588240" cy="6876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 name="Rectangle: Rounded Corners 5"/>
          <p:cNvSpPr/>
          <p:nvPr/>
        </p:nvSpPr>
        <p:spPr>
          <a:xfrm>
            <a:off x="2393640" y="4607640"/>
            <a:ext cx="5544720" cy="993960"/>
          </a:xfrm>
          <a:prstGeom prst="roundRect">
            <a:avLst>
              <a:gd name="adj" fmla="val 16667"/>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lang="en-GB" sz="1800" b="0" u="none" strike="noStrike">
                <a:solidFill>
                  <a:schemeClr val="dk1"/>
                </a:solidFill>
                <a:effectLst/>
                <a:uFillTx/>
                <a:latin typeface="Twinkl"/>
              </a:rPr>
              <a:t>Can you think of any mythical creatures?</a:t>
            </a:r>
            <a:endParaRPr lang="el-GR" sz="1800" b="0" u="none" strike="noStrike">
              <a:solidFill>
                <a:srgbClr val="000000"/>
              </a:solidFill>
              <a:effectLst/>
              <a:uFillTx/>
              <a:latin typeface="Arial"/>
            </a:endParaRPr>
          </a:p>
        </p:txBody>
      </p:sp>
      <p:sp>
        <p:nvSpPr>
          <p:cNvPr id="16"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GB" sz="4000" b="1" u="none" strike="noStrike">
                <a:solidFill>
                  <a:srgbClr val="1c1c1c"/>
                </a:solidFill>
                <a:effectLst/>
                <a:uFillTx/>
                <a:latin typeface="Twinkl"/>
              </a:rPr>
              <a:t>Mythical Creatures</a:t>
            </a:r>
            <a:endParaRPr lang="en-US" sz="4000" b="0" u="none" strike="noStrike">
              <a:solidFill>
                <a:schemeClr val="dk1"/>
              </a:solidFill>
              <a:effectLst/>
              <a:uFillTx/>
              <a:latin typeface="Twinkl"/>
            </a:endParaRPr>
          </a:p>
        </p:txBody>
      </p:sp>
      <p:sp>
        <p:nvSpPr>
          <p:cNvPr id="17" name="Rectangle 2">
            <a:hlinkClick r:id="rId1"/>
          </p:cNvPr>
          <p:cNvSpPr/>
          <p:nvPr/>
        </p:nvSpPr>
        <p:spPr>
          <a:xfrm>
            <a:off x="8539920" y="6635520"/>
            <a:ext cx="588240" cy="2178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18" name="Oval 4"/>
          <p:cNvSpPr/>
          <p:nvPr/>
        </p:nvSpPr>
        <p:spPr>
          <a:xfrm>
            <a:off x="1031400" y="4261680"/>
            <a:ext cx="1761480" cy="1685880"/>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lang="en-GB" sz="1800" b="1" u="none" strike="noStrike">
                <a:solidFill>
                  <a:schemeClr val="lt1"/>
                </a:solidFill>
                <a:effectLst/>
                <a:uFillTx/>
                <a:latin typeface="Twinkl"/>
              </a:rPr>
              <a:t>Talk About It…</a:t>
            </a:r>
            <a:endParaRPr lang="el-GR" sz="1800" b="0" u="none" strike="noStrike">
              <a:solidFill>
                <a:srgbClr val="000000"/>
              </a:solidFill>
              <a:effectLst/>
              <a:uFillTx/>
              <a:latin typeface="Arial"/>
            </a:endParaRPr>
          </a:p>
        </p:txBody>
      </p:sp>
      <p:sp>
        <p:nvSpPr>
          <p:cNvPr id="19" name="TextBox 7"/>
          <p:cNvSpPr/>
          <p:nvPr/>
        </p:nvSpPr>
        <p:spPr>
          <a:xfrm>
            <a:off x="649080" y="1571400"/>
            <a:ext cx="7890480" cy="23389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lang="en-GB" sz="1800" b="0" u="none" strike="noStrike">
                <a:solidFill>
                  <a:schemeClr val="dk1"/>
                </a:solidFill>
                <a:effectLst/>
                <a:uFillTx/>
                <a:latin typeface="Twinkl"/>
              </a:rPr>
              <a:t>In the past, people told stories of fantastic creatures who could do unusual things. These included monsters, animals with magical powers and creatures that are a mixture of human and animal.</a:t>
            </a:r>
            <a:endParaRPr lang="el-GR" sz="1800" b="0" u="none" strike="noStrike">
              <a:solidFill>
                <a:srgbClr val="000000"/>
              </a:solidFill>
              <a:effectLst/>
              <a:uFillTx/>
              <a:latin typeface="Arial"/>
            </a:endParaRPr>
          </a:p>
          <a:p>
            <a:pPr algn="just" defTabSz="914400">
              <a:lnSpc>
                <a:spcPct val="100000"/>
              </a:lnSpc>
              <a:spcBef>
                <a:spcPts val="1199"/>
              </a:spcBef>
            </a:pPr>
            <a:r>
              <a:rPr lang="en-GB" sz="1800" b="0" u="none" strike="noStrike">
                <a:solidFill>
                  <a:schemeClr val="dk1"/>
                </a:solidFill>
                <a:effectLst/>
                <a:uFillTx/>
                <a:latin typeface="Twinkl"/>
              </a:rPr>
              <a:t>Most of these stories started before people wrote things down so they were passed from person to person. </a:t>
            </a:r>
            <a:endParaRPr lang="el-GR" sz="1800" b="0" u="none" strike="noStrike">
              <a:solidFill>
                <a:srgbClr val="000000"/>
              </a:solidFill>
              <a:effectLst/>
              <a:uFillTx/>
              <a:latin typeface="Arial"/>
            </a:endParaRPr>
          </a:p>
          <a:p>
            <a:pPr algn="just" defTabSz="914400">
              <a:lnSpc>
                <a:spcPct val="100000"/>
              </a:lnSpc>
              <a:spcBef>
                <a:spcPts val="1199"/>
              </a:spcBef>
            </a:pPr>
            <a:r>
              <a:rPr lang="en-GB" sz="1800" b="0" u="none" strike="noStrike">
                <a:solidFill>
                  <a:schemeClr val="dk1"/>
                </a:solidFill>
                <a:effectLst/>
                <a:uFillTx/>
                <a:latin typeface="Twinkl"/>
              </a:rPr>
              <a:t>Stories like this are called myths and the creatures from them are sometimes called mythical creatures. </a:t>
            </a:r>
            <a:endParaRPr lang="el-GR" sz="1800" b="0" u="none" strike="noStrik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restart="whenNotActive" fill="hold" nodeType="interactiveSeq">
                <p:stCondLst>
                  <p:cond delay="0" evt="onClick">
                    <p:tgtEl>
                      <p:spTgt spid="18"/>
                    </p:tgtEl>
                  </p:cond>
                </p:stCondLst>
                <p:childTnLst>
                  <p:par>
                    <p:cTn id="3" fill="hold">
                      <p:stCondLst>
                        <p:cond delay="0" evt="onClick">
                          <p:tgtEl>
                            <p:spTgt spid="18"/>
                          </p:tgtEl>
                        </p:cond>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filter="fade" transition="in">
                                      <p:cBhvr additive="repl">
                                        <p:cTn id="7" dur="500"/>
                                        <p:tgtEl>
                                          <p:spTgt spid="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 name="Rectangle: Diagonal Corners Rounded 7"/>
          <p:cNvSpPr/>
          <p:nvPr/>
        </p:nvSpPr>
        <p:spPr>
          <a:xfrm>
            <a:off x="712440" y="1680480"/>
            <a:ext cx="4261680" cy="2278800"/>
          </a:xfrm>
          <a:prstGeom prst="round2DiagRect">
            <a:avLst>
              <a:gd name="adj1" fmla="val 15931"/>
              <a:gd name="adj2" fmla="val 11410"/>
            </a:avLst>
          </a:prstGeom>
          <a:solidFill>
            <a:srgbClr val="cfe09b"/>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21"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GB" sz="4000" b="1" u="none" strike="noStrike">
                <a:solidFill>
                  <a:srgbClr val="1c1c1c"/>
                </a:solidFill>
                <a:effectLst/>
                <a:uFillTx/>
                <a:latin typeface="Twinkl"/>
              </a:rPr>
              <a:t>Dragons</a:t>
            </a:r>
            <a:endParaRPr lang="en-US" sz="4000" b="0" u="none" strike="noStrike">
              <a:solidFill>
                <a:schemeClr val="dk1"/>
              </a:solidFill>
              <a:effectLst/>
              <a:uFillTx/>
              <a:latin typeface="Twinkl"/>
            </a:endParaRPr>
          </a:p>
        </p:txBody>
      </p:sp>
      <p:sp>
        <p:nvSpPr>
          <p:cNvPr id="22" name="Rectangle 2">
            <a:hlinkClick r:id="rId1"/>
          </p:cNvPr>
          <p:cNvSpPr/>
          <p:nvPr/>
        </p:nvSpPr>
        <p:spPr>
          <a:xfrm>
            <a:off x="8539920" y="6635520"/>
            <a:ext cx="588240" cy="2178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pic>
        <p:nvPicPr>
          <p:cNvPr id="23" name="Picture 4"/>
          <p:cNvPicPr/>
          <p:nvPr/>
        </p:nvPicPr>
        <p:blipFill>
          <a:blip r:embed="rId2"/>
          <a:stretch/>
        </p:blipFill>
        <p:spPr>
          <a:xfrm>
            <a:off x="4097520" y="1242720"/>
            <a:ext cx="3936600" cy="5136120"/>
          </a:xfrm>
          <a:prstGeom prst="rect">
            <a:avLst/>
          </a:prstGeom>
          <a:noFill/>
          <a:ln w="0">
            <a:noFill/>
          </a:ln>
        </p:spPr>
      </p:pic>
      <p:sp>
        <p:nvSpPr>
          <p:cNvPr id="24" name="TextBox 6"/>
          <p:cNvSpPr/>
          <p:nvPr/>
        </p:nvSpPr>
        <p:spPr>
          <a:xfrm>
            <a:off x="893880" y="1779840"/>
            <a:ext cx="3904200" cy="2031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Dragons are some of the most famous mythical creatures and                they can be found in stories throughout history and across the world. They are usually described as reptile-like creatures, able to fly and breathe fire.</a:t>
            </a:r>
            <a:endParaRPr lang="el-GR" sz="1800" b="0" u="none" strike="noStrike">
              <a:solidFill>
                <a:srgbClr val="000000"/>
              </a:solidFill>
              <a:effectLst/>
              <a:uFillTx/>
              <a:latin typeface="Arial"/>
            </a:endParaRPr>
          </a:p>
        </p:txBody>
      </p:sp>
      <p:pic>
        <p:nvPicPr>
          <p:cNvPr id="25" name="Picture 11"/>
          <p:cNvPicPr/>
          <p:nvPr/>
        </p:nvPicPr>
        <p:blipFill>
          <a:blip r:embed="rId3"/>
          <a:srcRect l="58037" t="0" r="0" b="10630"/>
          <a:stretch/>
        </p:blipFill>
        <p:spPr>
          <a:xfrm rot="17364000">
            <a:off x="6393960" y="4396320"/>
            <a:ext cx="157320" cy="8244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GB" sz="4000" b="1" u="none" strike="noStrike">
                <a:solidFill>
                  <a:srgbClr val="1c1c1c"/>
                </a:solidFill>
                <a:effectLst/>
                <a:uFillTx/>
                <a:latin typeface="Twinkl"/>
              </a:rPr>
              <a:t>Dragons Around the World</a:t>
            </a:r>
            <a:endParaRPr lang="en-US" sz="4000" b="0" u="none" strike="noStrike">
              <a:solidFill>
                <a:schemeClr val="dk1"/>
              </a:solidFill>
              <a:effectLst/>
              <a:uFillTx/>
              <a:latin typeface="Twinkl"/>
            </a:endParaRPr>
          </a:p>
        </p:txBody>
      </p:sp>
      <p:sp>
        <p:nvSpPr>
          <p:cNvPr id="27" name="Rectangle 2">
            <a:hlinkClick r:id="rId1"/>
          </p:cNvPr>
          <p:cNvSpPr/>
          <p:nvPr/>
        </p:nvSpPr>
        <p:spPr>
          <a:xfrm>
            <a:off x="8539920" y="6635520"/>
            <a:ext cx="588240" cy="2178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grpSp>
        <p:nvGrpSpPr>
          <p:cNvPr id="28" name="Group 23"/>
          <p:cNvGrpSpPr/>
          <p:nvPr/>
        </p:nvGrpSpPr>
        <p:grpSpPr>
          <a:xfrm>
            <a:off x="604080" y="1357920"/>
            <a:ext cx="7696440" cy="2001240"/>
            <a:chOff x="604080" y="1357920"/>
            <a:chExt cx="7696440" cy="2001240"/>
          </a:xfrm>
        </p:grpSpPr>
        <p:sp>
          <p:nvSpPr>
            <p:cNvPr id="29" name="Rectangle: Rounded Corners 6"/>
            <p:cNvSpPr/>
            <p:nvPr/>
          </p:nvSpPr>
          <p:spPr>
            <a:xfrm>
              <a:off x="604080" y="1744920"/>
              <a:ext cx="7121880" cy="1400760"/>
            </a:xfrm>
            <a:prstGeom prst="roundRect">
              <a:avLst>
                <a:gd name="adj" fmla="val 16667"/>
              </a:avLst>
            </a:prstGeom>
            <a:solidFill>
              <a:srgbClr val="ffedaa"/>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30" name="TextBox 4"/>
            <p:cNvSpPr/>
            <p:nvPr/>
          </p:nvSpPr>
          <p:spPr>
            <a:xfrm>
              <a:off x="763560" y="1830240"/>
              <a:ext cx="5317560" cy="1199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Dragons are an important part of Chinese celebrations, as they are believed to bring good luck. At Chinese New Year, people dress up and perform a dragon dance around the streets.</a:t>
              </a:r>
              <a:endParaRPr lang="el-GR" sz="1800" b="0" u="none" strike="noStrike">
                <a:solidFill>
                  <a:srgbClr val="000000"/>
                </a:solidFill>
                <a:effectLst/>
                <a:uFillTx/>
                <a:latin typeface="Arial"/>
              </a:endParaRPr>
            </a:p>
          </p:txBody>
        </p:sp>
        <p:pic>
          <p:nvPicPr>
            <p:cNvPr id="31" name="Picture 18"/>
            <p:cNvPicPr/>
            <p:nvPr/>
          </p:nvPicPr>
          <p:blipFill>
            <a:blip r:embed="rId2"/>
            <a:stretch/>
          </p:blipFill>
          <p:spPr>
            <a:xfrm>
              <a:off x="5842080" y="1357920"/>
              <a:ext cx="2458440" cy="2001240"/>
            </a:xfrm>
            <a:prstGeom prst="rect">
              <a:avLst/>
            </a:prstGeom>
            <a:noFill/>
            <a:ln w="0">
              <a:noFill/>
            </a:ln>
          </p:spPr>
        </p:pic>
      </p:grpSp>
      <p:grpSp>
        <p:nvGrpSpPr>
          <p:cNvPr id="32" name="Group 25"/>
          <p:cNvGrpSpPr/>
          <p:nvPr/>
        </p:nvGrpSpPr>
        <p:grpSpPr>
          <a:xfrm>
            <a:off x="604080" y="4055400"/>
            <a:ext cx="8737200" cy="2172960"/>
            <a:chOff x="604080" y="4055400"/>
            <a:chExt cx="8737200" cy="2172960"/>
          </a:xfrm>
        </p:grpSpPr>
        <p:sp>
          <p:nvSpPr>
            <p:cNvPr id="33" name="Rectangle: Rounded Corners 9"/>
            <p:cNvSpPr/>
            <p:nvPr/>
          </p:nvSpPr>
          <p:spPr>
            <a:xfrm>
              <a:off x="604080" y="4737240"/>
              <a:ext cx="7696440" cy="1400760"/>
            </a:xfrm>
            <a:prstGeom prst="roundRect">
              <a:avLst>
                <a:gd name="adj" fmla="val 16667"/>
              </a:avLst>
            </a:prstGeom>
            <a:solidFill>
              <a:srgbClr val="ffedaa"/>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34" name="TextBox 10"/>
            <p:cNvSpPr/>
            <p:nvPr/>
          </p:nvSpPr>
          <p:spPr>
            <a:xfrm>
              <a:off x="763560" y="4837680"/>
              <a:ext cx="5981040" cy="1199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Stories are told of a man called Saint George, who fought a dragon and rescued a princess. Saint George is the patron saint of England. A patron saint is someone who has been chosen to be the protector of a place.</a:t>
              </a:r>
              <a:endParaRPr lang="el-GR" sz="1800" b="0" u="none" strike="noStrike">
                <a:solidFill>
                  <a:srgbClr val="000000"/>
                </a:solidFill>
                <a:effectLst/>
                <a:uFillTx/>
                <a:latin typeface="Arial"/>
              </a:endParaRPr>
            </a:p>
          </p:txBody>
        </p:sp>
        <p:pic>
          <p:nvPicPr>
            <p:cNvPr id="35" name="Picture 20"/>
            <p:cNvPicPr/>
            <p:nvPr/>
          </p:nvPicPr>
          <p:blipFill>
            <a:blip r:embed="rId3"/>
            <a:stretch/>
          </p:blipFill>
          <p:spPr>
            <a:xfrm>
              <a:off x="5536440" y="4055400"/>
              <a:ext cx="3804840" cy="2172960"/>
            </a:xfrm>
            <a:prstGeom prst="rect">
              <a:avLst/>
            </a:prstGeom>
            <a:noFill/>
            <a:ln w="0">
              <a:noFill/>
            </a:ln>
          </p:spPr>
        </p:pic>
      </p:grpSp>
      <p:grpSp>
        <p:nvGrpSpPr>
          <p:cNvPr id="36" name="Group 24"/>
          <p:cNvGrpSpPr/>
          <p:nvPr/>
        </p:nvGrpSpPr>
        <p:grpSpPr>
          <a:xfrm>
            <a:off x="604080" y="3241080"/>
            <a:ext cx="8229960" cy="1400760"/>
            <a:chOff x="604080" y="3241080"/>
            <a:chExt cx="8229960" cy="1400760"/>
          </a:xfrm>
        </p:grpSpPr>
        <p:sp>
          <p:nvSpPr>
            <p:cNvPr id="37" name="Rectangle: Rounded Corners 7"/>
            <p:cNvSpPr/>
            <p:nvPr/>
          </p:nvSpPr>
          <p:spPr>
            <a:xfrm>
              <a:off x="604080" y="3573360"/>
              <a:ext cx="7696440" cy="618480"/>
            </a:xfrm>
            <a:prstGeom prst="roundRect">
              <a:avLst>
                <a:gd name="adj" fmla="val 16667"/>
              </a:avLst>
            </a:prstGeom>
            <a:solidFill>
              <a:srgbClr val="cfe09b"/>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38" name="TextBox 8"/>
            <p:cNvSpPr/>
            <p:nvPr/>
          </p:nvSpPr>
          <p:spPr>
            <a:xfrm>
              <a:off x="3020760" y="3681000"/>
              <a:ext cx="581328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There is a red dragon on the flag of Wales.</a:t>
              </a:r>
              <a:endParaRPr lang="el-GR" sz="1800" b="0" u="none" strike="noStrike">
                <a:solidFill>
                  <a:srgbClr val="000000"/>
                </a:solidFill>
                <a:effectLst/>
                <a:uFillTx/>
                <a:latin typeface="Arial"/>
              </a:endParaRPr>
            </a:p>
          </p:txBody>
        </p:sp>
        <p:pic>
          <p:nvPicPr>
            <p:cNvPr id="39" name="Picture 22"/>
            <p:cNvPicPr/>
            <p:nvPr/>
          </p:nvPicPr>
          <p:blipFill>
            <a:blip r:embed="rId4"/>
            <a:stretch/>
          </p:blipFill>
          <p:spPr>
            <a:xfrm>
              <a:off x="604080" y="3241080"/>
              <a:ext cx="2157840" cy="1400760"/>
            </a:xfrm>
            <a:prstGeom prst="rect">
              <a:avLst/>
            </a:prstGeom>
            <a:noFill/>
            <a:ln w="0">
              <a:noFill/>
            </a:ln>
          </p:spPr>
        </p:pic>
      </p:grpSp>
    </p:spTree>
  </p:cSld>
  <mc:AlternateContent>
    <mc:Choice Requires="p14">
      <p:transition p14:dur="50">
        <p:fade/>
      </p:transition>
    </mc:Choice>
    <mc:Fallback>
      <p:transition>
        <p:fade/>
      </p:transition>
    </mc:Fallback>
  </mc:AlternateContent>
  <p:timing>
    <p:tnLst>
      <p:par>
        <p:cTn id="8" dur="indefinite" restart="never" nodeType="tmRoot">
          <p:childTnLst>
            <p:seq>
              <p:cTn id="9" dur="indefinite" nodeType="mainSeq">
                <p:childTnLst>
                  <p:par>
                    <p:cTn id="10" fill="hold">
                      <p:stCondLst>
                        <p:cond delay="0"/>
                      </p:stCondLst>
                      <p:childTnLst>
                        <p:par>
                          <p:cTn id="11" fill="hold">
                            <p:stCondLst>
                              <p:cond delay="0"/>
                            </p:stCondLst>
                            <p:childTnLst>
                              <p:par>
                                <p:cTn id="12" presetID="10" presetClass="entr"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filter="fade" transition="in">
                                      <p:cBhvr additive="repl">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filter="fade" transition="in">
                                      <p:cBhvr additive="repl">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filter="fade" transition="in">
                                      <p:cBhvr additive="repl">
                                        <p:cTn id="24" dur="500"/>
                                        <p:tgtEl>
                                          <p:spTgt spid="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0" name="Group 16"/>
          <p:cNvGrpSpPr/>
          <p:nvPr/>
        </p:nvGrpSpPr>
        <p:grpSpPr>
          <a:xfrm>
            <a:off x="555840" y="2321640"/>
            <a:ext cx="6059880" cy="2184840"/>
            <a:chOff x="555840" y="2321640"/>
            <a:chExt cx="6059880" cy="2184840"/>
          </a:xfrm>
        </p:grpSpPr>
        <p:sp>
          <p:nvSpPr>
            <p:cNvPr id="41" name="Rectangle: Rounded Corners 10"/>
            <p:cNvSpPr/>
            <p:nvPr/>
          </p:nvSpPr>
          <p:spPr>
            <a:xfrm>
              <a:off x="555840" y="2532600"/>
              <a:ext cx="6059880" cy="1746360"/>
            </a:xfrm>
            <a:prstGeom prst="roundRect">
              <a:avLst>
                <a:gd name="adj" fmla="val 13396"/>
              </a:avLst>
            </a:prstGeom>
            <a:solidFill>
              <a:srgbClr val="ffedaa"/>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42" name="TextBox 13"/>
            <p:cNvSpPr/>
            <p:nvPr/>
          </p:nvSpPr>
          <p:spPr>
            <a:xfrm>
              <a:off x="693360" y="2321640"/>
              <a:ext cx="4413240" cy="218484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endParaRPr lang="el-GR" sz="1800" b="0" u="none" strike="noStrike">
                <a:solidFill>
                  <a:srgbClr val="000000"/>
                </a:solidFill>
                <a:effectLst/>
                <a:uFillTx/>
                <a:latin typeface="Arial"/>
              </a:endParaRPr>
            </a:p>
            <a:p>
              <a:pPr algn="just" defTabSz="914400">
                <a:lnSpc>
                  <a:spcPct val="100000"/>
                </a:lnSpc>
              </a:pPr>
              <a:r>
                <a:rPr lang="en-GB" sz="1800" b="0" u="none" strike="noStrike">
                  <a:solidFill>
                    <a:schemeClr val="dk1"/>
                  </a:solidFill>
                  <a:effectLst/>
                  <a:uFillTx/>
                  <a:latin typeface="Twinkl"/>
                </a:rPr>
                <a:t>Loch Ness is a massive lake in Scotland. ‘Loch’ is the Scottish word for lake. </a:t>
              </a:r>
              <a:endParaRPr lang="el-GR" sz="1800" b="0" u="none" strike="noStrike">
                <a:solidFill>
                  <a:srgbClr val="000000"/>
                </a:solidFill>
                <a:effectLst/>
                <a:uFillTx/>
                <a:latin typeface="Arial"/>
              </a:endParaRPr>
            </a:p>
            <a:p>
              <a:pPr algn="just" defTabSz="914400">
                <a:lnSpc>
                  <a:spcPct val="100000"/>
                </a:lnSpc>
                <a:spcBef>
                  <a:spcPts val="1199"/>
                </a:spcBef>
              </a:pPr>
              <a:r>
                <a:rPr lang="en-GB" sz="1800" b="0" u="none" strike="noStrike">
                  <a:solidFill>
                    <a:schemeClr val="dk1"/>
                  </a:solidFill>
                  <a:effectLst/>
                  <a:uFillTx/>
                  <a:latin typeface="Twinkl"/>
                </a:rPr>
                <a:t>Loch Ness is so deep you could stand nearly 50 double-decker buses one on top of the other in it!</a:t>
              </a:r>
              <a:endParaRPr lang="el-GR" sz="1800" b="0" u="none" strike="noStrike">
                <a:solidFill>
                  <a:srgbClr val="000000"/>
                </a:solidFill>
                <a:effectLst/>
                <a:uFillTx/>
                <a:latin typeface="Arial"/>
              </a:endParaRPr>
            </a:p>
            <a:p>
              <a:pPr algn="just" defTabSz="914400">
                <a:lnSpc>
                  <a:spcPct val="100000"/>
                </a:lnSpc>
              </a:pPr>
              <a:endParaRPr lang="el-GR" sz="1800" b="0" u="none" strike="noStrike">
                <a:solidFill>
                  <a:srgbClr val="000000"/>
                </a:solidFill>
                <a:effectLst/>
                <a:uFillTx/>
                <a:latin typeface="Arial"/>
              </a:endParaRPr>
            </a:p>
          </p:txBody>
        </p:sp>
      </p:grpSp>
      <p:grpSp>
        <p:nvGrpSpPr>
          <p:cNvPr id="43" name="Group 15"/>
          <p:cNvGrpSpPr/>
          <p:nvPr/>
        </p:nvGrpSpPr>
        <p:grpSpPr>
          <a:xfrm>
            <a:off x="555840" y="4151880"/>
            <a:ext cx="6059880" cy="1214640"/>
            <a:chOff x="555840" y="4151880"/>
            <a:chExt cx="6059880" cy="1214640"/>
          </a:xfrm>
        </p:grpSpPr>
        <p:sp>
          <p:nvSpPr>
            <p:cNvPr id="44" name="Rectangle: Rounded Corners 12"/>
            <p:cNvSpPr/>
            <p:nvPr/>
          </p:nvSpPr>
          <p:spPr>
            <a:xfrm>
              <a:off x="555840" y="4365000"/>
              <a:ext cx="6059880" cy="1001520"/>
            </a:xfrm>
            <a:prstGeom prst="roundRect">
              <a:avLst>
                <a:gd name="adj" fmla="val 13088"/>
              </a:avLst>
            </a:prstGeom>
            <a:solidFill>
              <a:srgbClr val="cfe09b"/>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45" name="TextBox 14"/>
            <p:cNvSpPr/>
            <p:nvPr/>
          </p:nvSpPr>
          <p:spPr>
            <a:xfrm>
              <a:off x="717120" y="4151880"/>
              <a:ext cx="4413240" cy="11998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endParaRPr lang="el-GR" sz="1800" b="0" u="none" strike="noStrike">
                <a:solidFill>
                  <a:srgbClr val="000000"/>
                </a:solidFill>
                <a:effectLst/>
                <a:uFillTx/>
                <a:latin typeface="Arial"/>
              </a:endParaRPr>
            </a:p>
            <a:p>
              <a:pPr algn="just" defTabSz="914400">
                <a:lnSpc>
                  <a:spcPct val="100000"/>
                </a:lnSpc>
              </a:pPr>
              <a:r>
                <a:rPr lang="en-GB" sz="1800" b="0" u="none" strike="noStrike">
                  <a:solidFill>
                    <a:schemeClr val="dk1"/>
                  </a:solidFill>
                  <a:effectLst/>
                  <a:uFillTx/>
                  <a:latin typeface="Twinkl"/>
                </a:rPr>
                <a:t>For over 1000 years, stories have been told about a massive monster who lives in Loch Ness…</a:t>
              </a:r>
              <a:endParaRPr lang="el-GR" sz="1800" b="0" u="none" strike="noStrike">
                <a:solidFill>
                  <a:srgbClr val="000000"/>
                </a:solidFill>
                <a:effectLst/>
                <a:uFillTx/>
                <a:latin typeface="Arial"/>
              </a:endParaRPr>
            </a:p>
          </p:txBody>
        </p:sp>
      </p:grpSp>
      <p:sp>
        <p:nvSpPr>
          <p:cNvPr id="46" name="Rectangle: Rounded Corners 11"/>
          <p:cNvSpPr/>
          <p:nvPr/>
        </p:nvSpPr>
        <p:spPr>
          <a:xfrm>
            <a:off x="555840" y="1746720"/>
            <a:ext cx="6059880" cy="696600"/>
          </a:xfrm>
          <a:prstGeom prst="roundRect">
            <a:avLst>
              <a:gd name="adj" fmla="val 16667"/>
            </a:avLst>
          </a:prstGeom>
          <a:solidFill>
            <a:srgbClr val="cfe09b"/>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47"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GB" sz="4000" b="1" u="none" strike="noStrike">
                <a:solidFill>
                  <a:srgbClr val="1c1c1c"/>
                </a:solidFill>
                <a:effectLst/>
                <a:uFillTx/>
                <a:latin typeface="Twinkl"/>
              </a:rPr>
              <a:t>The Loch Ness Monster</a:t>
            </a:r>
            <a:endParaRPr lang="en-US" sz="4000" b="0" u="none" strike="noStrike">
              <a:solidFill>
                <a:schemeClr val="dk1"/>
              </a:solidFill>
              <a:effectLst/>
              <a:uFillTx/>
              <a:latin typeface="Twinkl"/>
            </a:endParaRPr>
          </a:p>
        </p:txBody>
      </p:sp>
      <p:sp>
        <p:nvSpPr>
          <p:cNvPr id="48" name="Rectangle 2">
            <a:hlinkClick r:id="rId1"/>
          </p:cNvPr>
          <p:cNvSpPr/>
          <p:nvPr/>
        </p:nvSpPr>
        <p:spPr>
          <a:xfrm>
            <a:off x="8539920" y="6635520"/>
            <a:ext cx="588240" cy="2178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49" name="Rectangle: Rounded Corners 3"/>
          <p:cNvSpPr/>
          <p:nvPr/>
        </p:nvSpPr>
        <p:spPr>
          <a:xfrm>
            <a:off x="5244480" y="1473120"/>
            <a:ext cx="3116160" cy="4204080"/>
          </a:xfrm>
          <a:prstGeom prst="roundRect">
            <a:avLst>
              <a:gd name="adj" fmla="val 16667"/>
            </a:avLst>
          </a:prstGeom>
          <a:blipFill rotWithShape="0">
            <a:blip r:embed="rId2"/>
            <a:srcRect/>
            <a:stretch/>
          </a:blip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50" name="TextBox 5"/>
          <p:cNvSpPr/>
          <p:nvPr/>
        </p:nvSpPr>
        <p:spPr>
          <a:xfrm>
            <a:off x="6391440" y="5790240"/>
            <a:ext cx="4571640" cy="36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1" u="none" strike="noStrike">
                <a:solidFill>
                  <a:schemeClr val="dk1"/>
                </a:solidFill>
                <a:effectLst/>
                <a:uFillTx/>
                <a:latin typeface="Twinkl"/>
              </a:rPr>
              <a:t>Loch Ness</a:t>
            </a:r>
            <a:endParaRPr lang="el-GR" sz="1800" b="0" u="none" strike="noStrike">
              <a:solidFill>
                <a:srgbClr val="000000"/>
              </a:solidFill>
              <a:effectLst/>
              <a:uFillTx/>
              <a:latin typeface="Arial"/>
            </a:endParaRPr>
          </a:p>
        </p:txBody>
      </p:sp>
      <p:cxnSp>
        <p:nvCxnSpPr>
          <p:cNvPr id="51" name="Straight Arrow Connector 7"/>
          <p:cNvCxnSpPr/>
          <p:nvPr/>
        </p:nvCxnSpPr>
        <p:spPr>
          <a:xfrm flipV="1">
            <a:off x="6983280" y="2840760"/>
            <a:ext cx="360" cy="2949840"/>
          </a:xfrm>
          <a:prstGeom prst="straightConnector1">
            <a:avLst/>
          </a:prstGeom>
          <a:ln>
            <a:solidFill>
              <a:srgbClr val="1c1c1c"/>
            </a:solidFill>
            <a:tailEnd len="med" type="triangle" w="med"/>
          </a:ln>
        </p:spPr>
      </p:cxnSp>
      <p:sp>
        <p:nvSpPr>
          <p:cNvPr id="52" name="TextBox 9"/>
          <p:cNvSpPr/>
          <p:nvPr/>
        </p:nvSpPr>
        <p:spPr>
          <a:xfrm>
            <a:off x="669240" y="1755720"/>
            <a:ext cx="4413240" cy="92304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lang="en-GB" sz="1800" b="0" u="none" strike="noStrike">
                <a:solidFill>
                  <a:schemeClr val="dk1"/>
                </a:solidFill>
                <a:effectLst/>
                <a:uFillTx/>
                <a:latin typeface="Twinkl"/>
              </a:rPr>
              <a:t>The Loch Ness monster is one of the most famous mythical beasts in the world.</a:t>
            </a:r>
            <a:endParaRPr lang="el-GR" sz="1800" b="0" u="none" strike="noStrike">
              <a:solidFill>
                <a:srgbClr val="000000"/>
              </a:solidFill>
              <a:effectLst/>
              <a:uFillTx/>
              <a:latin typeface="Arial"/>
            </a:endParaRPr>
          </a:p>
          <a:p>
            <a:pPr algn="just" defTabSz="914400">
              <a:lnSpc>
                <a:spcPct val="100000"/>
              </a:lnSpc>
            </a:pPr>
            <a:endParaRPr lang="el-GR" sz="1800" b="0" u="none" strike="noStrik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childTnLst>
                  <p:par>
                    <p:cTn id="27" fill="hold">
                      <p:stCondLst>
                        <p:cond delay="indefinite"/>
                      </p:stCondLst>
                      <p:childTnLst>
                        <p:par>
                          <p:cTn id="28" fill="hold">
                            <p:stCondLst>
                              <p:cond delay="0"/>
                            </p:stCondLst>
                            <p:childTnLst>
                              <p:par>
                                <p:cTn id="29" presetID="10" presetClass="entr"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filter="fade" transition="in">
                                      <p:cBhvr additive="repl">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filter="fade" transition="in">
                                      <p:cBhvr additive="repl">
                                        <p:cTn id="36" dur="500"/>
                                        <p:tgtEl>
                                          <p:spTgt spid="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53" name="Group 5"/>
          <p:cNvGrpSpPr/>
          <p:nvPr/>
        </p:nvGrpSpPr>
        <p:grpSpPr>
          <a:xfrm>
            <a:off x="556200" y="2499840"/>
            <a:ext cx="7983360" cy="3666960"/>
            <a:chOff x="556200" y="2499840"/>
            <a:chExt cx="7983360" cy="3666960"/>
          </a:xfrm>
        </p:grpSpPr>
        <p:sp>
          <p:nvSpPr>
            <p:cNvPr id="54" name="Rectangle: Rounded Corners 9"/>
            <p:cNvSpPr/>
            <p:nvPr/>
          </p:nvSpPr>
          <p:spPr>
            <a:xfrm>
              <a:off x="556200" y="2499840"/>
              <a:ext cx="7983360" cy="3666960"/>
            </a:xfrm>
            <a:prstGeom prst="roundRect">
              <a:avLst>
                <a:gd name="adj" fmla="val 5430"/>
              </a:avLst>
            </a:prstGeom>
            <a:solidFill>
              <a:srgbClr val="afdef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55" name="TextBox 10"/>
            <p:cNvSpPr/>
            <p:nvPr/>
          </p:nvSpPr>
          <p:spPr>
            <a:xfrm>
              <a:off x="619920" y="2588040"/>
              <a:ext cx="5222880" cy="2437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spcBef>
                  <a:spcPts val="1199"/>
                </a:spcBef>
              </a:pPr>
              <a:r>
                <a:rPr lang="en-GB" sz="1800" b="0" u="none" strike="noStrike">
                  <a:solidFill>
                    <a:schemeClr val="dk1"/>
                  </a:solidFill>
                  <a:effectLst/>
                  <a:uFillTx/>
                  <a:latin typeface="Twinkl"/>
                </a:rPr>
                <a:t>Saint Columba was a man who travelled around Scotland telling people about Jesus. </a:t>
              </a:r>
              <a:endParaRPr lang="el-GR" sz="1800" b="0" u="none" strike="noStrike">
                <a:solidFill>
                  <a:srgbClr val="000000"/>
                </a:solidFill>
                <a:effectLst/>
                <a:uFillTx/>
                <a:latin typeface="Arial"/>
              </a:endParaRPr>
            </a:p>
            <a:p>
              <a:pPr defTabSz="914400">
                <a:lnSpc>
                  <a:spcPct val="100000"/>
                </a:lnSpc>
                <a:spcBef>
                  <a:spcPts val="1199"/>
                </a:spcBef>
              </a:pPr>
              <a:r>
                <a:rPr lang="en-GB" sz="1800" b="0" u="none" strike="noStrike">
                  <a:solidFill>
                    <a:schemeClr val="dk1"/>
                  </a:solidFill>
                  <a:effectLst/>
                  <a:uFillTx/>
                  <a:latin typeface="Twinkl"/>
                </a:rPr>
                <a:t>One day, Saint Columba needed a boat, which      was on the other side of Loch Ness. He asked one of his friends to swim across to get the boat. Halfway through the swim, a huge monster         with a long neck appeared from out of the           water and started roaring at the swimmer.</a:t>
              </a:r>
              <a:endParaRPr lang="el-GR" sz="1800" b="0" u="none" strike="noStrike">
                <a:solidFill>
                  <a:srgbClr val="000000"/>
                </a:solidFill>
                <a:effectLst/>
                <a:uFillTx/>
                <a:latin typeface="Arial"/>
              </a:endParaRPr>
            </a:p>
          </p:txBody>
        </p:sp>
      </p:grpSp>
      <p:sp>
        <p:nvSpPr>
          <p:cNvPr id="56"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GB" sz="4000" b="1" u="none" strike="noStrike">
                <a:solidFill>
                  <a:srgbClr val="1c1c1c"/>
                </a:solidFill>
                <a:effectLst/>
                <a:uFillTx/>
                <a:latin typeface="Twinkl"/>
              </a:rPr>
              <a:t>The Loch Ness Monster</a:t>
            </a:r>
            <a:endParaRPr lang="en-US" sz="4000" b="0" u="none" strike="noStrike">
              <a:solidFill>
                <a:schemeClr val="dk1"/>
              </a:solidFill>
              <a:effectLst/>
              <a:uFillTx/>
              <a:latin typeface="Twinkl"/>
            </a:endParaRPr>
          </a:p>
        </p:txBody>
      </p:sp>
      <p:sp>
        <p:nvSpPr>
          <p:cNvPr id="57" name="Rectangle 2">
            <a:hlinkClick r:id="rId1"/>
          </p:cNvPr>
          <p:cNvSpPr/>
          <p:nvPr/>
        </p:nvSpPr>
        <p:spPr>
          <a:xfrm>
            <a:off x="8539920" y="6635520"/>
            <a:ext cx="588240" cy="2178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58" name="TextBox 4"/>
          <p:cNvSpPr/>
          <p:nvPr/>
        </p:nvSpPr>
        <p:spPr>
          <a:xfrm>
            <a:off x="619920" y="1568880"/>
            <a:ext cx="5513040" cy="9133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The first sighting of the Loch Ness                           monster, often called ‘Nessie’, was over                                1000 years ago. </a:t>
            </a:r>
            <a:endParaRPr lang="el-GR" sz="1800" b="0" u="none" strike="noStrike">
              <a:solidFill>
                <a:srgbClr val="000000"/>
              </a:solidFill>
              <a:effectLst/>
              <a:uFillTx/>
              <a:latin typeface="Arial"/>
            </a:endParaRPr>
          </a:p>
        </p:txBody>
      </p:sp>
      <p:pic>
        <p:nvPicPr>
          <p:cNvPr id="59" name="Picture 6"/>
          <p:cNvPicPr/>
          <p:nvPr/>
        </p:nvPicPr>
        <p:blipFill>
          <a:blip r:embed="rId2"/>
          <a:stretch/>
        </p:blipFill>
        <p:spPr>
          <a:xfrm flipH="1">
            <a:off x="4697640" y="1316880"/>
            <a:ext cx="3979800" cy="3892320"/>
          </a:xfrm>
          <a:prstGeom prst="rect">
            <a:avLst/>
          </a:prstGeom>
          <a:noFill/>
          <a:ln w="0">
            <a:noFill/>
          </a:ln>
        </p:spPr>
      </p:pic>
      <p:sp>
        <p:nvSpPr>
          <p:cNvPr id="60" name="TextBox 8"/>
          <p:cNvSpPr/>
          <p:nvPr/>
        </p:nvSpPr>
        <p:spPr>
          <a:xfrm>
            <a:off x="619920" y="5052240"/>
            <a:ext cx="7919640" cy="92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Seeing what was happening, the amazed Saint                                          Columba called out to the beast and told it to leave the man alone. At Saint Columba’s command, the monster disappeared.</a:t>
            </a:r>
            <a:endParaRPr lang="el-GR" sz="1800" b="0" u="none" strike="noStrik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childTnLst>
                  <p:par>
                    <p:cTn id="39" fill="hold">
                      <p:stCondLst>
                        <p:cond delay="indefinite"/>
                      </p:stCondLst>
                      <p:childTnLst>
                        <p:par>
                          <p:cTn id="40" fill="hold">
                            <p:stCondLst>
                              <p:cond delay="0"/>
                            </p:stCondLst>
                            <p:childTnLst>
                              <p:par>
                                <p:cTn id="41" presetID="10" presetClass="entr"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filter="fade" transition="in">
                                      <p:cBhvr additive="repl">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fill="hold"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filter="fade" transition="in">
                                      <p:cBhvr additive="repl">
                                        <p:cTn id="48" dur="5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GB" sz="4000" b="1" u="none" strike="noStrike">
                <a:solidFill>
                  <a:srgbClr val="1c1c1c"/>
                </a:solidFill>
                <a:effectLst/>
                <a:uFillTx/>
                <a:latin typeface="Twinkl"/>
              </a:rPr>
              <a:t>The Loch Ness Monster</a:t>
            </a:r>
            <a:endParaRPr lang="en-US" sz="4000" b="0" u="none" strike="noStrike">
              <a:solidFill>
                <a:schemeClr val="dk1"/>
              </a:solidFill>
              <a:effectLst/>
              <a:uFillTx/>
              <a:latin typeface="Twinkl"/>
            </a:endParaRPr>
          </a:p>
        </p:txBody>
      </p:sp>
      <p:sp>
        <p:nvSpPr>
          <p:cNvPr id="62" name="Rectangle 2">
            <a:hlinkClick r:id="rId1"/>
          </p:cNvPr>
          <p:cNvSpPr/>
          <p:nvPr/>
        </p:nvSpPr>
        <p:spPr>
          <a:xfrm>
            <a:off x="8539920" y="6635520"/>
            <a:ext cx="588240" cy="2178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grpSp>
        <p:nvGrpSpPr>
          <p:cNvPr id="63" name="Group 13"/>
          <p:cNvGrpSpPr/>
          <p:nvPr/>
        </p:nvGrpSpPr>
        <p:grpSpPr>
          <a:xfrm>
            <a:off x="690480" y="1472040"/>
            <a:ext cx="5223600" cy="993960"/>
            <a:chOff x="690480" y="1472040"/>
            <a:chExt cx="5223600" cy="993960"/>
          </a:xfrm>
        </p:grpSpPr>
        <p:sp>
          <p:nvSpPr>
            <p:cNvPr id="64" name="Rectangle: Rounded Corners 4"/>
            <p:cNvSpPr/>
            <p:nvPr/>
          </p:nvSpPr>
          <p:spPr>
            <a:xfrm>
              <a:off x="690480" y="1472040"/>
              <a:ext cx="5223600" cy="993960"/>
            </a:xfrm>
            <a:prstGeom prst="roundRect">
              <a:avLst>
                <a:gd name="adj" fmla="val 13396"/>
              </a:avLst>
            </a:prstGeom>
            <a:solidFill>
              <a:srgbClr val="afdef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65" name="TextBox 6"/>
            <p:cNvSpPr/>
            <p:nvPr/>
          </p:nvSpPr>
          <p:spPr>
            <a:xfrm>
              <a:off x="807480" y="1494720"/>
              <a:ext cx="4338000" cy="92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Since then, there have been many people who say they have seen the Loch      Ness monster.</a:t>
              </a:r>
              <a:endParaRPr lang="el-GR" sz="1800" b="0" u="none" strike="noStrike">
                <a:solidFill>
                  <a:srgbClr val="000000"/>
                </a:solidFill>
                <a:effectLst/>
                <a:uFillTx/>
                <a:latin typeface="Arial"/>
              </a:endParaRPr>
            </a:p>
          </p:txBody>
        </p:sp>
      </p:grpSp>
      <p:grpSp>
        <p:nvGrpSpPr>
          <p:cNvPr id="66" name="Group 14"/>
          <p:cNvGrpSpPr/>
          <p:nvPr/>
        </p:nvGrpSpPr>
        <p:grpSpPr>
          <a:xfrm>
            <a:off x="690480" y="2518920"/>
            <a:ext cx="5330520" cy="1366200"/>
            <a:chOff x="690480" y="2518920"/>
            <a:chExt cx="5330520" cy="1366200"/>
          </a:xfrm>
        </p:grpSpPr>
        <p:sp>
          <p:nvSpPr>
            <p:cNvPr id="67" name="Rectangle: Rounded Corners 7"/>
            <p:cNvSpPr/>
            <p:nvPr/>
          </p:nvSpPr>
          <p:spPr>
            <a:xfrm>
              <a:off x="690480" y="2518920"/>
              <a:ext cx="5330520" cy="1366200"/>
            </a:xfrm>
            <a:prstGeom prst="roundRect">
              <a:avLst>
                <a:gd name="adj" fmla="val 13396"/>
              </a:avLst>
            </a:prstGeom>
            <a:solidFill>
              <a:srgbClr val="cfe09b"/>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68" name="TextBox 8"/>
            <p:cNvSpPr/>
            <p:nvPr/>
          </p:nvSpPr>
          <p:spPr>
            <a:xfrm>
              <a:off x="807480" y="2590200"/>
              <a:ext cx="3676680" cy="1199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There was once a reward of £1m offered to anyone who could catch Nessie but no one has managed it yet.</a:t>
              </a:r>
              <a:endParaRPr lang="el-GR" sz="1800" b="0" u="none" strike="noStrike">
                <a:solidFill>
                  <a:srgbClr val="000000"/>
                </a:solidFill>
                <a:effectLst/>
                <a:uFillTx/>
                <a:latin typeface="Arial"/>
              </a:endParaRPr>
            </a:p>
          </p:txBody>
        </p:sp>
      </p:grpSp>
      <p:grpSp>
        <p:nvGrpSpPr>
          <p:cNvPr id="69" name="Group 15"/>
          <p:cNvGrpSpPr/>
          <p:nvPr/>
        </p:nvGrpSpPr>
        <p:grpSpPr>
          <a:xfrm>
            <a:off x="690480" y="3938040"/>
            <a:ext cx="4678920" cy="1294920"/>
            <a:chOff x="690480" y="3938040"/>
            <a:chExt cx="4678920" cy="1294920"/>
          </a:xfrm>
        </p:grpSpPr>
        <p:sp>
          <p:nvSpPr>
            <p:cNvPr id="70" name="Rectangle: Rounded Corners 9"/>
            <p:cNvSpPr/>
            <p:nvPr/>
          </p:nvSpPr>
          <p:spPr>
            <a:xfrm>
              <a:off x="690480" y="3938040"/>
              <a:ext cx="4678920" cy="1294920"/>
            </a:xfrm>
            <a:prstGeom prst="roundRect">
              <a:avLst>
                <a:gd name="adj" fmla="val 13396"/>
              </a:avLst>
            </a:prstGeom>
            <a:solidFill>
              <a:srgbClr val="afdef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71" name="TextBox 10"/>
            <p:cNvSpPr/>
            <p:nvPr/>
          </p:nvSpPr>
          <p:spPr>
            <a:xfrm>
              <a:off x="807480" y="3970080"/>
              <a:ext cx="4133880" cy="1199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In recent years, people have taken photos of what they say is Nessie but other people say the photographs     are fake. </a:t>
              </a:r>
              <a:endParaRPr lang="el-GR" sz="1800" b="0" u="none" strike="noStrike">
                <a:solidFill>
                  <a:srgbClr val="000000"/>
                </a:solidFill>
                <a:effectLst/>
                <a:uFillTx/>
                <a:latin typeface="Arial"/>
              </a:endParaRPr>
            </a:p>
          </p:txBody>
        </p:sp>
      </p:grpSp>
      <p:grpSp>
        <p:nvGrpSpPr>
          <p:cNvPr id="72" name="Group 16"/>
          <p:cNvGrpSpPr/>
          <p:nvPr/>
        </p:nvGrpSpPr>
        <p:grpSpPr>
          <a:xfrm>
            <a:off x="690480" y="5297760"/>
            <a:ext cx="6478560" cy="993960"/>
            <a:chOff x="690480" y="5297760"/>
            <a:chExt cx="6478560" cy="993960"/>
          </a:xfrm>
        </p:grpSpPr>
        <p:sp>
          <p:nvSpPr>
            <p:cNvPr id="73" name="Rectangle: Rounded Corners 11"/>
            <p:cNvSpPr/>
            <p:nvPr/>
          </p:nvSpPr>
          <p:spPr>
            <a:xfrm>
              <a:off x="690480" y="5297760"/>
              <a:ext cx="6478560" cy="993960"/>
            </a:xfrm>
            <a:prstGeom prst="roundRect">
              <a:avLst>
                <a:gd name="adj" fmla="val 13396"/>
              </a:avLst>
            </a:prstGeom>
            <a:solidFill>
              <a:srgbClr val="cfe09b"/>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74" name="TextBox 12"/>
            <p:cNvSpPr/>
            <p:nvPr/>
          </p:nvSpPr>
          <p:spPr>
            <a:xfrm>
              <a:off x="807480" y="5310720"/>
              <a:ext cx="6249240" cy="92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Special submarines have been sent to find the                               Loch Ness monster. Once, a huge underwater cave was found. Could this be Nessie’s home?</a:t>
              </a:r>
              <a:endParaRPr lang="el-GR" sz="1800" b="0" u="none" strike="noStrike">
                <a:solidFill>
                  <a:srgbClr val="000000"/>
                </a:solidFill>
                <a:effectLst/>
                <a:uFillTx/>
                <a:latin typeface="Arial"/>
              </a:endParaRPr>
            </a:p>
          </p:txBody>
        </p:sp>
      </p:grpSp>
      <p:pic>
        <p:nvPicPr>
          <p:cNvPr id="75" name="Picture 3"/>
          <p:cNvPicPr/>
          <p:nvPr/>
        </p:nvPicPr>
        <p:blipFill>
          <a:blip r:embed="rId2"/>
          <a:stretch/>
        </p:blipFill>
        <p:spPr>
          <a:xfrm>
            <a:off x="4680000" y="1260000"/>
            <a:ext cx="3813120" cy="3924360"/>
          </a:xfrm>
          <a:prstGeom prst="rect">
            <a:avLst/>
          </a:prstGeom>
          <a:noFill/>
          <a:ln w="0">
            <a:noFill/>
          </a:ln>
        </p:spPr>
      </p:pic>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childTnLst>
                  <p:par>
                    <p:cTn id="51" fill="hold">
                      <p:stCondLst>
                        <p:cond delay="0"/>
                      </p:stCondLst>
                      <p:childTnLst>
                        <p:par>
                          <p:cTn id="52" fill="hold">
                            <p:stCondLst>
                              <p:cond delay="0"/>
                            </p:stCondLst>
                            <p:childTnLst>
                              <p:par>
                                <p:cTn id="53" presetID="10" presetClass="entr"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filter="fade" transition="in">
                                      <p:cBhvr additive="repl">
                                        <p:cTn id="55" dur="100"/>
                                        <p:tgtEl>
                                          <p:spTgt spid="63"/>
                                        </p:tgtEl>
                                      </p:cBhvr>
                                    </p:animEffect>
                                  </p:childTnLst>
                                </p:cTn>
                              </p:par>
                              <p:par>
                                <p:cTn id="56" presetID="10" presetClass="entr" fill="hold"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filter="fade" transition="in">
                                      <p:cBhvr additive="repl">
                                        <p:cTn id="58" dur="100"/>
                                        <p:tgtEl>
                                          <p:spTgt spid="7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fill="hold" nodeType="clickEffect">
                                  <p:stCondLst>
                                    <p:cond delay="0"/>
                                  </p:stCondLst>
                                  <p:childTnLst>
                                    <p:set>
                                      <p:cBhvr>
                                        <p:cTn id="62" dur="1" fill="hold">
                                          <p:stCondLst>
                                            <p:cond delay="0"/>
                                          </p:stCondLst>
                                        </p:cTn>
                                        <p:tgtEl>
                                          <p:spTgt spid="66"/>
                                        </p:tgtEl>
                                        <p:attrNameLst>
                                          <p:attrName>style.visibility</p:attrName>
                                        </p:attrNameLst>
                                      </p:cBhvr>
                                      <p:to>
                                        <p:strVal val="visible"/>
                                      </p:to>
                                    </p:set>
                                    <p:animEffect filter="fade" transition="in">
                                      <p:cBhvr additive="repl">
                                        <p:cTn id="63" dur="500"/>
                                        <p:tgtEl>
                                          <p:spTgt spid="6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fill="hold" nodeType="clickEffect">
                                  <p:stCondLst>
                                    <p:cond delay="0"/>
                                  </p:stCondLst>
                                  <p:childTnLst>
                                    <p:set>
                                      <p:cBhvr>
                                        <p:cTn id="67" dur="1" fill="hold">
                                          <p:stCondLst>
                                            <p:cond delay="0"/>
                                          </p:stCondLst>
                                        </p:cTn>
                                        <p:tgtEl>
                                          <p:spTgt spid="69"/>
                                        </p:tgtEl>
                                        <p:attrNameLst>
                                          <p:attrName>style.visibility</p:attrName>
                                        </p:attrNameLst>
                                      </p:cBhvr>
                                      <p:to>
                                        <p:strVal val="visible"/>
                                      </p:to>
                                    </p:set>
                                    <p:animEffect filter="fade" transition="in">
                                      <p:cBhvr additive="repl">
                                        <p:cTn id="68" dur="500"/>
                                        <p:tgtEl>
                                          <p:spTgt spid="6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fill="hold" nodeType="clickEffect">
                                  <p:stCondLst>
                                    <p:cond delay="0"/>
                                  </p:stCondLst>
                                  <p:childTnLst>
                                    <p:set>
                                      <p:cBhvr>
                                        <p:cTn id="72" dur="1" fill="hold">
                                          <p:stCondLst>
                                            <p:cond delay="0"/>
                                          </p:stCondLst>
                                        </p:cTn>
                                        <p:tgtEl>
                                          <p:spTgt spid="72"/>
                                        </p:tgtEl>
                                        <p:attrNameLst>
                                          <p:attrName>style.visibility</p:attrName>
                                        </p:attrNameLst>
                                      </p:cBhvr>
                                      <p:to>
                                        <p:strVal val="visible"/>
                                      </p:to>
                                    </p:set>
                                    <p:animEffect filter="fade" transition="in">
                                      <p:cBhvr additive="repl">
                                        <p:cTn id="73" dur="5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GB" sz="4000" b="1" u="none" strike="noStrike">
                <a:solidFill>
                  <a:srgbClr val="1c1c1c"/>
                </a:solidFill>
                <a:effectLst/>
                <a:uFillTx/>
                <a:latin typeface="Twinkl"/>
              </a:rPr>
              <a:t>Mermaids</a:t>
            </a:r>
            <a:endParaRPr lang="en-US" sz="4000" b="0" u="none" strike="noStrike">
              <a:solidFill>
                <a:schemeClr val="dk1"/>
              </a:solidFill>
              <a:effectLst/>
              <a:uFillTx/>
              <a:latin typeface="Twinkl"/>
            </a:endParaRPr>
          </a:p>
        </p:txBody>
      </p:sp>
      <p:sp>
        <p:nvSpPr>
          <p:cNvPr id="77" name="Rectangle 2">
            <a:hlinkClick r:id="rId1"/>
          </p:cNvPr>
          <p:cNvSpPr/>
          <p:nvPr/>
        </p:nvSpPr>
        <p:spPr>
          <a:xfrm>
            <a:off x="8539920" y="6635520"/>
            <a:ext cx="588240" cy="2178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grpSp>
        <p:nvGrpSpPr>
          <p:cNvPr id="78" name="Group 19"/>
          <p:cNvGrpSpPr/>
          <p:nvPr/>
        </p:nvGrpSpPr>
        <p:grpSpPr>
          <a:xfrm>
            <a:off x="573840" y="3258720"/>
            <a:ext cx="4581360" cy="993960"/>
            <a:chOff x="573840" y="3258720"/>
            <a:chExt cx="4581360" cy="993960"/>
          </a:xfrm>
        </p:grpSpPr>
        <p:sp>
          <p:nvSpPr>
            <p:cNvPr id="79" name="Rectangle: Rounded Corners 13"/>
            <p:cNvSpPr/>
            <p:nvPr/>
          </p:nvSpPr>
          <p:spPr>
            <a:xfrm>
              <a:off x="573840" y="3258720"/>
              <a:ext cx="4581360" cy="993960"/>
            </a:xfrm>
            <a:prstGeom prst="roundRect">
              <a:avLst>
                <a:gd name="adj" fmla="val 12754"/>
              </a:avLst>
            </a:prstGeom>
            <a:solidFill>
              <a:srgbClr val="ffedaa"/>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80" name="TextBox 10"/>
            <p:cNvSpPr/>
            <p:nvPr/>
          </p:nvSpPr>
          <p:spPr>
            <a:xfrm>
              <a:off x="653040" y="3299760"/>
              <a:ext cx="3821760" cy="92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A carving of a mermaid, almost 1000 years old, can be seen in Durham Castle.</a:t>
              </a:r>
              <a:endParaRPr lang="el-GR" sz="1800" b="0" u="none" strike="noStrike">
                <a:solidFill>
                  <a:srgbClr val="000000"/>
                </a:solidFill>
                <a:effectLst/>
                <a:uFillTx/>
                <a:latin typeface="Arial"/>
              </a:endParaRPr>
            </a:p>
          </p:txBody>
        </p:sp>
      </p:grpSp>
      <p:grpSp>
        <p:nvGrpSpPr>
          <p:cNvPr id="81" name="Group 20"/>
          <p:cNvGrpSpPr/>
          <p:nvPr/>
        </p:nvGrpSpPr>
        <p:grpSpPr>
          <a:xfrm>
            <a:off x="573840" y="4341240"/>
            <a:ext cx="4581360" cy="1338480"/>
            <a:chOff x="573840" y="4341240"/>
            <a:chExt cx="4581360" cy="1338480"/>
          </a:xfrm>
        </p:grpSpPr>
        <p:sp>
          <p:nvSpPr>
            <p:cNvPr id="82" name="Rectangle: Rounded Corners 16"/>
            <p:cNvSpPr/>
            <p:nvPr/>
          </p:nvSpPr>
          <p:spPr>
            <a:xfrm>
              <a:off x="573840" y="4341240"/>
              <a:ext cx="4581360" cy="1338480"/>
            </a:xfrm>
            <a:prstGeom prst="roundRect">
              <a:avLst>
                <a:gd name="adj" fmla="val 12754"/>
              </a:avLst>
            </a:prstGeom>
            <a:solidFill>
              <a:srgbClr val="edbc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83" name="TextBox 12"/>
            <p:cNvSpPr/>
            <p:nvPr/>
          </p:nvSpPr>
          <p:spPr>
            <a:xfrm>
              <a:off x="653040" y="4410360"/>
              <a:ext cx="3714120" cy="1199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Mermaids have been in stories and films. Lots of them are based on Hans Christian Andersen’s fairy tale ‘The Little Mermaid’. </a:t>
              </a:r>
              <a:endParaRPr lang="el-GR" sz="1800" b="0" u="none" strike="noStrike">
                <a:solidFill>
                  <a:srgbClr val="000000"/>
                </a:solidFill>
                <a:effectLst/>
                <a:uFillTx/>
                <a:latin typeface="Arial"/>
              </a:endParaRPr>
            </a:p>
          </p:txBody>
        </p:sp>
      </p:grpSp>
      <p:grpSp>
        <p:nvGrpSpPr>
          <p:cNvPr id="84" name="Group 21"/>
          <p:cNvGrpSpPr/>
          <p:nvPr/>
        </p:nvGrpSpPr>
        <p:grpSpPr>
          <a:xfrm>
            <a:off x="573840" y="1359360"/>
            <a:ext cx="8024040" cy="4767120"/>
            <a:chOff x="573840" y="1359360"/>
            <a:chExt cx="8024040" cy="4767120"/>
          </a:xfrm>
        </p:grpSpPr>
        <p:grpSp>
          <p:nvGrpSpPr>
            <p:cNvPr id="85" name="Group 18"/>
            <p:cNvGrpSpPr/>
            <p:nvPr/>
          </p:nvGrpSpPr>
          <p:grpSpPr>
            <a:xfrm>
              <a:off x="573840" y="1359360"/>
              <a:ext cx="8024040" cy="1810800"/>
              <a:chOff x="573840" y="1359360"/>
              <a:chExt cx="8024040" cy="1810800"/>
            </a:xfrm>
          </p:grpSpPr>
          <p:sp>
            <p:nvSpPr>
              <p:cNvPr id="86" name="Rectangle: Rounded Corners 17"/>
              <p:cNvSpPr/>
              <p:nvPr/>
            </p:nvSpPr>
            <p:spPr>
              <a:xfrm>
                <a:off x="573840" y="1359360"/>
                <a:ext cx="7916760" cy="1810800"/>
              </a:xfrm>
              <a:prstGeom prst="roundRect">
                <a:avLst>
                  <a:gd name="adj" fmla="val 8457"/>
                </a:avLst>
              </a:prstGeom>
              <a:solidFill>
                <a:srgbClr val="edbcd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87" name="TextBox 6"/>
              <p:cNvSpPr/>
              <p:nvPr/>
            </p:nvSpPr>
            <p:spPr>
              <a:xfrm>
                <a:off x="653040" y="1413360"/>
                <a:ext cx="7944840" cy="923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Mermaids are mythical creatures who have the body of a human and the tail of a fish. Stories of mermaids were told from different groups of people all around the world.</a:t>
                </a:r>
                <a:endParaRPr lang="el-GR" sz="1800" b="0" u="none" strike="noStrike">
                  <a:solidFill>
                    <a:srgbClr val="000000"/>
                  </a:solidFill>
                  <a:effectLst/>
                  <a:uFillTx/>
                  <a:latin typeface="Arial"/>
                </a:endParaRPr>
              </a:p>
            </p:txBody>
          </p:sp>
          <p:sp>
            <p:nvSpPr>
              <p:cNvPr id="88" name="TextBox 8"/>
              <p:cNvSpPr/>
              <p:nvPr/>
            </p:nvSpPr>
            <p:spPr>
              <a:xfrm>
                <a:off x="653040" y="2417760"/>
                <a:ext cx="7634520" cy="6458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800" b="0" u="none" strike="noStrike">
                    <a:solidFill>
                      <a:schemeClr val="dk1"/>
                    </a:solidFill>
                    <a:effectLst/>
                    <a:uFillTx/>
                    <a:latin typeface="Twinkl"/>
                  </a:rPr>
                  <a:t>Sailors often believed that mermaids were unlucky and were signs that a voyage was doomed.</a:t>
                </a:r>
                <a:endParaRPr lang="el-GR" sz="1800" b="0" u="none" strike="noStrike">
                  <a:solidFill>
                    <a:srgbClr val="000000"/>
                  </a:solidFill>
                  <a:effectLst/>
                  <a:uFillTx/>
                  <a:latin typeface="Arial"/>
                </a:endParaRPr>
              </a:p>
            </p:txBody>
          </p:sp>
        </p:grpSp>
        <p:pic>
          <p:nvPicPr>
            <p:cNvPr id="89" name="Picture 4"/>
            <p:cNvPicPr/>
            <p:nvPr/>
          </p:nvPicPr>
          <p:blipFill>
            <a:blip r:embed="rId2"/>
            <a:stretch/>
          </p:blipFill>
          <p:spPr>
            <a:xfrm>
              <a:off x="3375360" y="2802960"/>
              <a:ext cx="5202720" cy="3323520"/>
            </a:xfrm>
            <a:prstGeom prst="rect">
              <a:avLst/>
            </a:prstGeom>
            <a:noFill/>
            <a:ln w="0">
              <a:noFill/>
            </a:ln>
          </p:spPr>
        </p:pic>
      </p:grpSp>
    </p:spTree>
  </p:cSld>
  <mc:AlternateContent>
    <mc:Choice Requires="p14">
      <p:transition spd="slow" p14:dur="2000"/>
    </mc:Choice>
    <mc:Fallback>
      <p:transition spd="slow"/>
    </mc:Fallback>
  </mc:AlternateContent>
  <p:timing>
    <p:tnLst>
      <p:par>
        <p:cTn id="74" dur="indefinite" restart="never" nodeType="tmRoot">
          <p:childTnLst>
            <p:seq>
              <p:cTn id="75" dur="indefinite" nodeType="mainSeq">
                <p:childTnLst>
                  <p:par>
                    <p:cTn id="76" fill="hold">
                      <p:stCondLst>
                        <p:cond delay="0"/>
                      </p:stCondLst>
                      <p:childTnLst>
                        <p:par>
                          <p:cTn id="77" fill="hold">
                            <p:stCondLst>
                              <p:cond delay="0"/>
                            </p:stCondLst>
                            <p:childTnLst>
                              <p:par>
                                <p:cTn id="78" presetID="10" presetClass="entr" fill="hold" nodeType="afterEffect">
                                  <p:stCondLst>
                                    <p:cond delay="0"/>
                                  </p:stCondLst>
                                  <p:childTnLst>
                                    <p:set>
                                      <p:cBhvr>
                                        <p:cTn id="79" dur="1" fill="hold">
                                          <p:stCondLst>
                                            <p:cond delay="0"/>
                                          </p:stCondLst>
                                        </p:cTn>
                                        <p:tgtEl>
                                          <p:spTgt spid="84"/>
                                        </p:tgtEl>
                                        <p:attrNameLst>
                                          <p:attrName>style.visibility</p:attrName>
                                        </p:attrNameLst>
                                      </p:cBhvr>
                                      <p:to>
                                        <p:strVal val="visible"/>
                                      </p:to>
                                    </p:set>
                                    <p:animEffect filter="fade" transition="in">
                                      <p:cBhvr additive="repl">
                                        <p:cTn id="80" dur="150"/>
                                        <p:tgtEl>
                                          <p:spTgt spid="8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fill="hold" nodeType="clickEffect">
                                  <p:stCondLst>
                                    <p:cond delay="0"/>
                                  </p:stCondLst>
                                  <p:childTnLst>
                                    <p:set>
                                      <p:cBhvr>
                                        <p:cTn id="84" dur="1" fill="hold">
                                          <p:stCondLst>
                                            <p:cond delay="0"/>
                                          </p:stCondLst>
                                        </p:cTn>
                                        <p:tgtEl>
                                          <p:spTgt spid="78"/>
                                        </p:tgtEl>
                                        <p:attrNameLst>
                                          <p:attrName>style.visibility</p:attrName>
                                        </p:attrNameLst>
                                      </p:cBhvr>
                                      <p:to>
                                        <p:strVal val="visible"/>
                                      </p:to>
                                    </p:set>
                                    <p:animEffect filter="fade" transition="in">
                                      <p:cBhvr additive="repl">
                                        <p:cTn id="85" dur="500"/>
                                        <p:tgtEl>
                                          <p:spTgt spid="7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fill="hold" nodeType="clickEffect">
                                  <p:stCondLst>
                                    <p:cond delay="0"/>
                                  </p:stCondLst>
                                  <p:childTnLst>
                                    <p:set>
                                      <p:cBhvr>
                                        <p:cTn id="89" dur="1" fill="hold">
                                          <p:stCondLst>
                                            <p:cond delay="0"/>
                                          </p:stCondLst>
                                        </p:cTn>
                                        <p:tgtEl>
                                          <p:spTgt spid="81"/>
                                        </p:tgtEl>
                                        <p:attrNameLst>
                                          <p:attrName>style.visibility</p:attrName>
                                        </p:attrNameLst>
                                      </p:cBhvr>
                                      <p:to>
                                        <p:strVal val="visible"/>
                                      </p:to>
                                    </p:set>
                                    <p:animEffect filter="fade" transition="in">
                                      <p:cBhvr additive="repl">
                                        <p:cTn id="90" dur="5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478800"/>
            <a:ext cx="8219880" cy="993960"/>
          </a:xfrm>
          <a:prstGeom prst="rect">
            <a:avLst/>
          </a:prstGeom>
          <a:noFill/>
          <a:ln w="25560">
            <a:noFill/>
          </a:ln>
        </p:spPr>
        <p:txBody>
          <a:bodyPr lIns="252000" rIns="252000" tIns="252000" bIns="252000" anchor="ctr">
            <a:noAutofit/>
          </a:bodyPr>
          <a:p>
            <a:pPr indent="0" defTabSz="914400">
              <a:lnSpc>
                <a:spcPct val="90000"/>
              </a:lnSpc>
              <a:buNone/>
            </a:pPr>
            <a:r>
              <a:rPr lang="en-GB" sz="4000" b="1" u="none" strike="noStrike">
                <a:solidFill>
                  <a:srgbClr val="1c1c1c"/>
                </a:solidFill>
                <a:effectLst/>
                <a:uFillTx/>
                <a:latin typeface="Twinkl"/>
              </a:rPr>
              <a:t>The Abominable Snowman</a:t>
            </a:r>
            <a:endParaRPr lang="en-US" sz="4000" b="0" u="none" strike="noStrike">
              <a:solidFill>
                <a:schemeClr val="dk1"/>
              </a:solidFill>
              <a:effectLst/>
              <a:uFillTx/>
              <a:latin typeface="Twinkl"/>
            </a:endParaRPr>
          </a:p>
        </p:txBody>
      </p:sp>
      <p:sp>
        <p:nvSpPr>
          <p:cNvPr id="91" name="Rectangle 2">
            <a:hlinkClick r:id="rId1"/>
          </p:cNvPr>
          <p:cNvSpPr/>
          <p:nvPr/>
        </p:nvSpPr>
        <p:spPr>
          <a:xfrm>
            <a:off x="8539920" y="6635520"/>
            <a:ext cx="588240" cy="2178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92" name="TextBox 8"/>
          <p:cNvSpPr/>
          <p:nvPr/>
        </p:nvSpPr>
        <p:spPr>
          <a:xfrm>
            <a:off x="618120" y="1376640"/>
            <a:ext cx="7897680" cy="92304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lang="en-GB" sz="1800" b="0" u="none" strike="noStrike">
                <a:solidFill>
                  <a:schemeClr val="dk1"/>
                </a:solidFill>
                <a:effectLst/>
                <a:uFillTx/>
                <a:latin typeface="Twinkl"/>
              </a:rPr>
              <a:t>The Himalayas are a group of mountains that span across lots of countries, including Nepal, China and Bhutan. Mount Everest, the word’s tallest mountain, is in the Himalayas.</a:t>
            </a:r>
            <a:endParaRPr lang="el-GR" sz="1800" b="0" u="none" strike="noStrike">
              <a:solidFill>
                <a:srgbClr val="000000"/>
              </a:solidFill>
              <a:effectLst/>
              <a:uFillTx/>
              <a:latin typeface="Arial"/>
            </a:endParaRPr>
          </a:p>
        </p:txBody>
      </p:sp>
      <p:grpSp>
        <p:nvGrpSpPr>
          <p:cNvPr id="93" name="Group 14"/>
          <p:cNvGrpSpPr/>
          <p:nvPr/>
        </p:nvGrpSpPr>
        <p:grpSpPr>
          <a:xfrm>
            <a:off x="618120" y="2428200"/>
            <a:ext cx="5574600" cy="3301200"/>
            <a:chOff x="618120" y="2428200"/>
            <a:chExt cx="5574600" cy="3301200"/>
          </a:xfrm>
        </p:grpSpPr>
        <p:sp>
          <p:nvSpPr>
            <p:cNvPr id="94" name="Rectangle: Rounded Corners 13"/>
            <p:cNvSpPr/>
            <p:nvPr/>
          </p:nvSpPr>
          <p:spPr>
            <a:xfrm>
              <a:off x="618120" y="2428200"/>
              <a:ext cx="5574600" cy="3301200"/>
            </a:xfrm>
            <a:prstGeom prst="roundRect">
              <a:avLst>
                <a:gd name="adj" fmla="val 9450"/>
              </a:avLst>
            </a:prstGeom>
            <a:solidFill>
              <a:srgbClr val="afdef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95" name="TextBox 10"/>
            <p:cNvSpPr/>
            <p:nvPr/>
          </p:nvSpPr>
          <p:spPr>
            <a:xfrm>
              <a:off x="729720" y="2621160"/>
              <a:ext cx="4449600" cy="17539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lang="en-GB" sz="1800" b="0" u="none" strike="noStrike">
                  <a:solidFill>
                    <a:schemeClr val="dk1"/>
                  </a:solidFill>
                  <a:effectLst/>
                  <a:uFillTx/>
                  <a:latin typeface="Twinkl"/>
                </a:rPr>
                <a:t>For many years, stories have been told about a huge ape-like creature that lives in the Himalayas. Locals call this creature ‘yeti’ or ‘Meh-Teh’. It was said that a long time ago, people in the area worshipped this creature as a god.</a:t>
              </a:r>
              <a:endParaRPr lang="el-GR" sz="1800" b="0" u="none" strike="noStrike">
                <a:solidFill>
                  <a:srgbClr val="000000"/>
                </a:solidFill>
                <a:effectLst/>
                <a:uFillTx/>
                <a:latin typeface="Arial"/>
              </a:endParaRPr>
            </a:p>
          </p:txBody>
        </p:sp>
        <p:sp>
          <p:nvSpPr>
            <p:cNvPr id="96" name="TextBox 12"/>
            <p:cNvSpPr/>
            <p:nvPr/>
          </p:nvSpPr>
          <p:spPr>
            <a:xfrm>
              <a:off x="729720" y="4375800"/>
              <a:ext cx="4363920" cy="11998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lang="en-GB" sz="1800" b="0" u="none" strike="noStrike">
                  <a:solidFill>
                    <a:schemeClr val="dk1"/>
                  </a:solidFill>
                  <a:effectLst/>
                  <a:uFillTx/>
                  <a:latin typeface="Twinkl"/>
                </a:rPr>
                <a:t>As more people began to explore the Himalayas, stories were told of a huge creature leaving massive footprints in the snow. </a:t>
              </a:r>
              <a:endParaRPr lang="el-GR" sz="1800" b="0" u="none" strike="noStrike">
                <a:solidFill>
                  <a:srgbClr val="000000"/>
                </a:solidFill>
                <a:effectLst/>
                <a:uFillTx/>
                <a:latin typeface="Arial"/>
              </a:endParaRPr>
            </a:p>
          </p:txBody>
        </p:sp>
      </p:grpSp>
      <p:sp>
        <p:nvSpPr>
          <p:cNvPr id="97" name="Rectangle: Rounded Corners 3"/>
          <p:cNvSpPr/>
          <p:nvPr/>
        </p:nvSpPr>
        <p:spPr>
          <a:xfrm>
            <a:off x="5244120" y="2212560"/>
            <a:ext cx="3238200" cy="3939480"/>
          </a:xfrm>
          <a:prstGeom prst="roundRect">
            <a:avLst>
              <a:gd name="adj" fmla="val 16667"/>
            </a:avLst>
          </a:prstGeom>
          <a:blipFill rotWithShape="0">
            <a:blip r:embed="rId2"/>
            <a:srcRect/>
            <a:stretch/>
          </a:blip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lang="en-GB" sz="1800" b="0" u="none" strike="noStrike">
              <a:solidFill>
                <a:schemeClr val="lt1"/>
              </a:solidFill>
              <a:effectLst/>
              <a:uFillTx/>
              <a:latin typeface="Twinkl"/>
            </a:endParaRPr>
          </a:p>
        </p:txBody>
      </p:sp>
      <p:sp>
        <p:nvSpPr>
          <p:cNvPr id="98" name="TextBox 4"/>
          <p:cNvSpPr/>
          <p:nvPr/>
        </p:nvSpPr>
        <p:spPr>
          <a:xfrm>
            <a:off x="6664680" y="4994640"/>
            <a:ext cx="1361520" cy="276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lang="en-GB" sz="1200" b="1" u="none" strike="noStrike">
                <a:solidFill>
                  <a:schemeClr val="dk1"/>
                </a:solidFill>
                <a:effectLst/>
                <a:uFillTx/>
                <a:latin typeface="Twinkl"/>
              </a:rPr>
              <a:t>Himalayas</a:t>
            </a:r>
            <a:endParaRPr lang="el-GR" sz="1200" b="0" u="none" strike="noStrike">
              <a:solidFill>
                <a:srgbClr val="000000"/>
              </a:solidFill>
              <a:effectLst/>
              <a:uFillTx/>
              <a:latin typeface="Arial"/>
            </a:endParaRPr>
          </a:p>
        </p:txBody>
      </p:sp>
      <p:cxnSp>
        <p:nvCxnSpPr>
          <p:cNvPr id="99" name="Straight Arrow Connector 6"/>
          <p:cNvCxnSpPr/>
          <p:nvPr/>
        </p:nvCxnSpPr>
        <p:spPr>
          <a:xfrm flipH="1">
            <a:off x="6499080" y="5247360"/>
            <a:ext cx="438120" cy="214200"/>
          </a:xfrm>
          <a:prstGeom prst="straightConnector1">
            <a:avLst/>
          </a:prstGeom>
          <a:ln>
            <a:solidFill>
              <a:srgbClr val="1c1c1c"/>
            </a:solidFill>
            <a:tailEnd len="med" type="triangle" w="med"/>
          </a:ln>
        </p:spPr>
      </p:cxnSp>
    </p:spTree>
  </p:cSld>
  <mc:AlternateContent>
    <mc:Choice Requires="p14">
      <p:transition spd="slow" p14:dur="2000"/>
    </mc:Choice>
    <mc:Fallback>
      <p:transition spd="slow"/>
    </mc:Fallback>
  </mc:AlternateContent>
  <p:timing>
    <p:tnLst>
      <p:par>
        <p:cTn id="91" dur="indefinite" restart="never" nodeType="tmRoot">
          <p:childTnLst>
            <p:seq>
              <p:cTn id="92" dur="indefinite" nodeType="mainSeq">
                <p:childTnLst>
                  <p:par>
                    <p:cTn id="93" fill="hold">
                      <p:stCondLst>
                        <p:cond delay="indefinite"/>
                      </p:stCondLst>
                      <p:childTnLst>
                        <p:par>
                          <p:cTn id="94" fill="hold">
                            <p:stCondLst>
                              <p:cond delay="0"/>
                            </p:stCondLst>
                            <p:childTnLst>
                              <p:par>
                                <p:cTn id="95" presetID="10" presetClass="entr" fill="hold" nodeType="clickEffect">
                                  <p:stCondLst>
                                    <p:cond delay="0"/>
                                  </p:stCondLst>
                                  <p:childTnLst>
                                    <p:set>
                                      <p:cBhvr>
                                        <p:cTn id="96" dur="1" fill="hold">
                                          <p:stCondLst>
                                            <p:cond delay="0"/>
                                          </p:stCondLst>
                                        </p:cTn>
                                        <p:tgtEl>
                                          <p:spTgt spid="93"/>
                                        </p:tgtEl>
                                        <p:attrNameLst>
                                          <p:attrName>style.visibility</p:attrName>
                                        </p:attrNameLst>
                                      </p:cBhvr>
                                      <p:to>
                                        <p:strVal val="visible"/>
                                      </p:to>
                                    </p:set>
                                    <p:animEffect filter="fade" transition="in">
                                      <p:cBhvr additive="repl">
                                        <p:cTn id="97"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pitchFamily="0" charset="1"/>
        <a:ea typeface=""/>
        <a:cs typeface=""/>
      </a:majorFont>
      <a:minorFont>
        <a:latin typeface="Twink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PowerPoint Template</Template>
  <TotalTime>214</TotalTime>
  <Application>LibreOffice/25.8.4.2$Windows_X86_64 LibreOffice_project/290daaa01b999472f0c7a3890eb6a550fd74c6df</Application>
  <AppVersion>15.0000</AppVersion>
  <Words>1235</Words>
  <Paragraphs>68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2020-07-17T09:40:53Z</dcterms:created>
  <dc:creator>Shannon Andrews</dc:creator>
  <dc:description/>
  <dc:language>el-GR</dc:language>
  <cp:lastModifiedBy/>
  <dcterms:modified xsi:type="dcterms:W3CDTF">2026-01-11T23:13:36Z</dcterms:modified>
  <cp:revision>26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y fmtid="{D5CDD505-2E9C-101B-9397-08002B2CF9AE}" pid="3" name="Slides">
    <vt:i4>16</vt:i4>
  </property>
</Properties>
</file>