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0" r:id="rId13"/>
    <p:sldId id="271" r:id="rId14"/>
    <p:sldId id="269" r:id="rId15"/>
    <p:sldId id="266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B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29395-983F-4394-A43B-3FB892048EA6}" type="datetimeFigureOut">
              <a:rPr lang="el-GR" smtClean="0"/>
              <a:t>2/4/2020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06E2A-BDA2-441A-83B4-166B7079CFC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64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85D5-02CB-4D45-A14B-2CD2DA9080EA}" type="datetime1">
              <a:rPr lang="el-GR" smtClean="0"/>
              <a:t>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ΠΑΠΟΥΛΙΑ ΦΑΝΗ_ΠΕ04.05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670-12C0-4AAA-9201-F3542473BF46}" type="slidenum">
              <a:rPr lang="el-GR" smtClean="0"/>
              <a:t>‹#›</a:t>
            </a:fld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BBCD-5F37-4798-B7EC-3B066DC59E6C}" type="datetime1">
              <a:rPr lang="el-GR" smtClean="0"/>
              <a:t>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ΠΑΠΟΥΛΙΑ ΦΑΝΗ_ΠΕ04.05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670-12C0-4AAA-9201-F3542473BF4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6D57B-6B56-4001-B8CD-A1EA6C2C5561}" type="datetime1">
              <a:rPr lang="el-GR" smtClean="0"/>
              <a:t>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ΠΑΠΟΥΛΙΑ ΦΑΝΗ_ΠΕ04.05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670-12C0-4AAA-9201-F3542473BF4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A81D-C4D8-4E0B-9A7A-D4362BA5FE24}" type="datetime1">
              <a:rPr lang="el-GR" smtClean="0"/>
              <a:t>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ΠΑΠΟΥΛΙΑ ΦΑΝΗ_ΠΕ04.05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670-12C0-4AAA-9201-F3542473BF46}" type="slidenum">
              <a:rPr lang="el-GR" smtClean="0"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C334-01AB-4D48-B525-59E3B9378DDE}" type="datetime1">
              <a:rPr lang="el-GR" smtClean="0"/>
              <a:t>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ΠΑΠΟΥΛΙΑ ΦΑΝΗ_ΠΕ04.05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670-12C0-4AAA-9201-F3542473BF4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D8B3-4B11-470E-834B-3AF16302B98F}" type="datetime1">
              <a:rPr lang="el-GR" smtClean="0"/>
              <a:t>2/4/2020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ΠΑΠΟΥΛΙΑ ΦΑΝΗ_ΠΕ04.05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670-12C0-4AAA-9201-F3542473BF4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C341-149E-4F46-934D-EE9711D7186F}" type="datetime1">
              <a:rPr lang="el-GR" smtClean="0"/>
              <a:t>2/4/2020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ΠΑΠΟΥΛΙΑ ΦΑΝΗ_ΠΕ04.05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670-12C0-4AAA-9201-F3542473BF4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5FED-9CD8-4440-997F-3E2E0290EA42}" type="datetime1">
              <a:rPr lang="el-GR" smtClean="0"/>
              <a:t>2/4/2020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ΠΑΠΟΥΛΙΑ ΦΑΝΗ_ΠΕ04.05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670-12C0-4AAA-9201-F3542473BF4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7C9-F191-41E6-955D-79DD6A3A9DD8}" type="datetime1">
              <a:rPr lang="el-GR" smtClean="0"/>
              <a:t>2/4/2020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ΠΑΠΟΥΛΙΑ ΦΑΝΗ_ΠΕ04.05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670-12C0-4AAA-9201-F3542473BF4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D4D0-79AD-4354-BBA4-512D4DF06170}" type="datetime1">
              <a:rPr lang="el-GR" smtClean="0"/>
              <a:t>2/4/2020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ΠΑΠΟΥΛΙΑ ΦΑΝΗ_ΠΕ04.05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670-12C0-4AAA-9201-F3542473BF4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6924-298C-47CB-A7E9-C7D1661DCAF2}" type="datetime1">
              <a:rPr lang="el-GR" smtClean="0"/>
              <a:t>2/4/2020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ΠΑΠΟΥΛΙΑ ΦΑΝΗ_ΠΕ04.05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670-12C0-4AAA-9201-F3542473BF4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C6BE316-D6BE-4845-9159-B0515EF29BFD}" type="datetime1">
              <a:rPr lang="el-GR" smtClean="0"/>
              <a:t>2/4/2020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ΠΑΠΟΥΛΙΑ ΦΑΝΗ_ΠΕ04.05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2EB3C670-12C0-4AAA-9201-F3542473BF46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90066"/>
          </a:xfrm>
        </p:spPr>
        <p:txBody>
          <a:bodyPr/>
          <a:lstStyle/>
          <a:p>
            <a:r>
              <a:rPr lang="el-GR" sz="28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</a:t>
            </a:r>
            <a:r>
              <a:rPr lang="el-GR" sz="28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οργΑνωση</a:t>
            </a:r>
            <a:r>
              <a:rPr lang="el-GR" sz="28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των </a:t>
            </a:r>
            <a:r>
              <a:rPr lang="el-GR" sz="28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πολυκυτταρων</a:t>
            </a:r>
            <a:r>
              <a:rPr lang="el-GR" sz="28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οργανισμων</a:t>
            </a:r>
            <a:endParaRPr lang="el-GR" sz="28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2966070" cy="38199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ΠΑΠΟΥΛΙΑ ΦΑΝΗ_ΠΕ04.05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670-12C0-4AAA-9201-F3542473BF4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11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ΠΑΠΟΥΛΙΑ ΦΑΝΗ_ΠΕ04.05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670-12C0-4AAA-9201-F3542473BF46}" type="slidenum">
              <a:rPr lang="el-GR" smtClean="0"/>
              <a:t>10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90066"/>
          </a:xfrm>
        </p:spPr>
        <p:txBody>
          <a:bodyPr/>
          <a:lstStyle/>
          <a:p>
            <a:r>
              <a:rPr lang="el-GR" sz="28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ΠΟΙΚΙΛΟΜΟΡΦΙΑ  ΚΑΙ  ΤΑΞΙΝΟΜΗΣΗ  ΟΡΓΑΝΙΣΜΩΝ</a:t>
            </a:r>
            <a:endParaRPr lang="el-GR" sz="28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55567"/>
            <a:ext cx="4176463" cy="30330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4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ΠΑΠΟΥΛΙΑ ΦΑΝΗ_ΠΕ04.05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670-12C0-4AAA-9201-F3542473BF46}" type="slidenum">
              <a:rPr lang="el-GR" smtClean="0"/>
              <a:t>11</a:t>
            </a:fld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13"/>
          </p:nvPr>
        </p:nvSpPr>
        <p:spPr>
          <a:xfrm>
            <a:off x="609600" y="332656"/>
            <a:ext cx="7924800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ΒΙΟΣΦΑΙΡΑ</a:t>
            </a:r>
          </a:p>
          <a:p>
            <a:pPr marL="0" indent="0" algn="ctr">
              <a:buNone/>
            </a:pPr>
            <a:endParaRPr lang="el-GR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l-GR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οι περιοχές της Γης όπου οι συνθήκες επιτρέπουν την ύπαρξη ζωής</a:t>
            </a:r>
          </a:p>
          <a:p>
            <a:pPr marL="0" indent="0" algn="ctr">
              <a:buNone/>
            </a:pPr>
            <a:endParaRPr lang="el-GR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Συναντάμε εκατομμύρια διαφορετικούς οργανισμούς</a:t>
            </a:r>
          </a:p>
          <a:p>
            <a:pPr marL="0" indent="0" algn="ctr">
              <a:buNone/>
            </a:pPr>
            <a:endParaRPr lang="el-GR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el-GR" dirty="0" smtClean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el-GR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el-GR" dirty="0" smtClean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el-GR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el-GR" dirty="0" smtClean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el-GR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el-GR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l-GR" sz="2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Π Ο Ι Κ Ι Λ Ο Μ Ο Ρ Φ Ι Α</a:t>
            </a:r>
          </a:p>
          <a:p>
            <a:pPr marL="0" indent="0" algn="ctr">
              <a:buNone/>
            </a:pPr>
            <a:r>
              <a:rPr lang="el-GR" sz="16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Οργανισμοί που διαφέρουν στην εμφάνιση, στη συμπεριφορά ή στον τόπο που ζουν</a:t>
            </a:r>
          </a:p>
          <a:p>
            <a:pPr marL="0" indent="0" algn="ctr">
              <a:buNone/>
            </a:pPr>
            <a:endParaRPr lang="el-GR" sz="16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Βέλος προς τα κάτω 5"/>
          <p:cNvSpPr/>
          <p:nvPr/>
        </p:nvSpPr>
        <p:spPr>
          <a:xfrm>
            <a:off x="4283968" y="764704"/>
            <a:ext cx="504056" cy="360040"/>
          </a:xfrm>
          <a:prstGeom prst="downArrow">
            <a:avLst/>
          </a:prstGeom>
          <a:solidFill>
            <a:schemeClr val="bg1">
              <a:lumMod val="65000"/>
              <a:lumOff val="35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371" y="1556792"/>
            <a:ext cx="6032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271" y="2420888"/>
            <a:ext cx="2457450" cy="25622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29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ΠΑΠΟΥΛΙΑ ΦΑΝΗ_ΠΕ04.05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670-12C0-4AAA-9201-F3542473BF46}" type="slidenum">
              <a:rPr lang="el-GR" smtClean="0"/>
              <a:t>12</a:t>
            </a:fld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7924800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Παρά την τεράστια ποικιλομορφία κάποιοι οργανισμοί παρουσιάζουν μεταξύ τους 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ομοιότητες</a:t>
            </a: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ctr">
              <a:buNone/>
            </a:pPr>
            <a:r>
              <a:rPr lang="el-GR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Γι΄αυτό</a:t>
            </a: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τους κατατάσσουμε σε 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ΟΜΑΔΕΣ</a:t>
            </a: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(πχ. Ζώα, φυτά…)</a:t>
            </a:r>
          </a:p>
          <a:p>
            <a:pPr marL="0" indent="0" algn="ctr">
              <a:buNone/>
            </a:pP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Οργανισμοί όμως που ανήκουν στην ίδια ομάδα παρουσιάζουν και πολλές 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διαφορές</a:t>
            </a:r>
          </a:p>
          <a:p>
            <a:pPr marL="0" indent="0" algn="ctr">
              <a:buNone/>
            </a:pP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Για παράδειγμα κάποια ζώα γεννούν αυγά ενώ κάποια άλλα γεννούν μικρά.</a:t>
            </a:r>
          </a:p>
          <a:p>
            <a:pPr marL="0" indent="0" algn="ctr">
              <a:buNone/>
            </a:pP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Έτσι κάθε ομάδα χωρίζεται σε μικρότερες.</a:t>
            </a:r>
          </a:p>
          <a:p>
            <a:pPr marL="0" indent="0" algn="ctr">
              <a:buNone/>
            </a:pPr>
            <a:endParaRPr lang="el-GR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Το </a:t>
            </a:r>
            <a:r>
              <a:rPr lang="el-GR" sz="20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ΕΙΔΟΣ</a:t>
            </a: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χαρακτηρίζει μια ομάδα οργανισμών που μπορούν να ζευγαρώσουν και να δώσουν απογόνους, οι οποίοι με τη σειρά τους να δώσουν και αυτοί απογόνους, δηλαδή να είναι 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γόνιμοι</a:t>
            </a: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Για παράδειγμα: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Όλα τα σκυλιά ανήκουν στο ίδιο είδος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επίσης όλες οι γάτες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όχι όμως όλα τα πουλιά!</a:t>
            </a:r>
            <a:endParaRPr lang="el-GR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26448"/>
            <a:ext cx="6032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9080"/>
            <a:ext cx="2138933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31873"/>
            <a:ext cx="2143125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4149080"/>
            <a:ext cx="4663404" cy="2304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02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ΠΑΠΟΥΛΙΑ ΦΑΝΗ_ΠΕ04.05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670-12C0-4AAA-9201-F3542473BF46}" type="slidenum">
              <a:rPr lang="el-GR" smtClean="0"/>
              <a:t>13</a:t>
            </a:fld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7924800" cy="7200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Ο Κάρολος </a:t>
            </a:r>
            <a:r>
              <a:rPr lang="el-GR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Λινναίος</a:t>
            </a: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ταξινόμησε τα ζώα και τα φυτά </a:t>
            </a:r>
          </a:p>
          <a:p>
            <a:pPr marL="0" indent="0" algn="ctr">
              <a:buNone/>
            </a:pP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και δημιούργησε τις ακόλουθες ταξινομικές ομάδες.</a:t>
            </a:r>
            <a:endParaRPr lang="el-GR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6374409" cy="4329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Ομάδα 6"/>
          <p:cNvGrpSpPr/>
          <p:nvPr/>
        </p:nvGrpSpPr>
        <p:grpSpPr>
          <a:xfrm>
            <a:off x="453533" y="1196752"/>
            <a:ext cx="1785937" cy="4103687"/>
            <a:chOff x="453533" y="1196752"/>
            <a:chExt cx="1785937" cy="4103687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33" y="1196752"/>
              <a:ext cx="1785937" cy="410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Στρογγυλεμένο ορθογώνιο 5"/>
            <p:cNvSpPr/>
            <p:nvPr/>
          </p:nvSpPr>
          <p:spPr>
            <a:xfrm>
              <a:off x="1187624" y="3573016"/>
              <a:ext cx="1051846" cy="288032"/>
            </a:xfrm>
            <a:prstGeom prst="roundRect">
              <a:avLst/>
            </a:prstGeom>
            <a:solidFill>
              <a:srgbClr val="4FB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Φύλο</a:t>
              </a:r>
              <a:endParaRPr lang="el-G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19872" y="119675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Δείτε και μερικά παραδείγματα…</a:t>
            </a:r>
            <a:endParaRPr lang="el-GR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5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ΠΑΠΟΥΛΙΑ ΦΑΝΗ_ΠΕ04.05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670-12C0-4AAA-9201-F3542473BF46}" type="slidenum">
              <a:rPr lang="el-GR" smtClean="0"/>
              <a:t>14</a:t>
            </a:fld>
            <a:endParaRPr lang="el-GR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4794"/>
            <a:ext cx="5328593" cy="656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91" y="1052736"/>
            <a:ext cx="19442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ΠΕΝΤΕ </a:t>
            </a:r>
            <a:r>
              <a:rPr lang="el-G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ΒΑΣΙΛΕΙΑ</a:t>
            </a:r>
          </a:p>
          <a:p>
            <a:endParaRPr lang="el-GR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ΖΩΑ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ΦΥΤΑ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ΜΥΚΗΤΕΣ</a:t>
            </a:r>
          </a:p>
          <a:p>
            <a:pPr>
              <a:lnSpc>
                <a:spcPct val="200000"/>
              </a:lnSpc>
            </a:pPr>
            <a:endParaRPr lang="el-GR" dirty="0" smtClean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ΠΡΩΤΙΣΤΑ ή ΠΡΩΤΟΖΩΑ</a:t>
            </a:r>
          </a:p>
          <a:p>
            <a:endParaRPr lang="el-GR" dirty="0" smtClean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ΜΟΝΗΡΗ ή ΒΑΚΤΗΡΙΑ</a:t>
            </a:r>
          </a:p>
          <a:p>
            <a:pPr marL="285750" indent="-285750">
              <a:buFont typeface="Arial" pitchFamily="34" charset="0"/>
              <a:buChar char="•"/>
            </a:pPr>
            <a:endParaRPr lang="el-GR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2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ΠΑΠΟΥΛΙΑ ΦΑΝΗ_ΠΕ04.05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670-12C0-4AAA-9201-F3542473BF46}" type="slidenum">
              <a:rPr lang="el-GR" smtClean="0"/>
              <a:t>15</a:t>
            </a:fld>
            <a:endParaRPr lang="el-GR"/>
          </a:p>
        </p:txBody>
      </p:sp>
      <p:pic>
        <p:nvPicPr>
          <p:cNvPr id="10242" name="Picture 2" descr="F:\SOS\ΦΑΝΗ\ΑΝΝΑ\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0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251520" y="2348880"/>
            <a:ext cx="4106416" cy="194421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l-GR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Οι πολυκύτταροι οργανισμοί αποτελούνται από μεγάλο αριθμό κυττάρων!</a:t>
            </a:r>
          </a:p>
          <a:p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  <a:p>
            <a:endParaRPr lang="el-G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7617"/>
            <a:ext cx="1848097" cy="179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509" y="1772816"/>
            <a:ext cx="2607171" cy="173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4124697" cy="155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ΠΑΠΟΥΛΙΑ ΦΑΝΗ_ΠΕ04.05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670-12C0-4AAA-9201-F3542473BF4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79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 txBox="1">
            <a:spLocks noGrp="1"/>
          </p:cNvSpPr>
          <p:nvPr>
            <p:ph sz="quarter" idx="13"/>
          </p:nvPr>
        </p:nvSpPr>
        <p:spPr>
          <a:xfrm>
            <a:off x="1547664" y="260648"/>
            <a:ext cx="5906616" cy="309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None/>
            </a:pPr>
            <a:r>
              <a:rPr lang="el-GR" sz="1700" spc="3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el-GR" sz="1700" spc="3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Άλλα κύτταρα μοιάζουν </a:t>
            </a:r>
            <a:r>
              <a:rPr lang="el-GR" sz="1700" spc="3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μεταξύ τους και άλλα διαφέρουν:</a:t>
            </a:r>
          </a:p>
          <a:p>
            <a:pPr marL="342900" lvl="0" indent="19050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Font typeface="Wingdings" pitchFamily="2" charset="2"/>
              <a:buChar char="v"/>
            </a:pPr>
            <a:r>
              <a:rPr lang="el-GR" sz="1700" spc="30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700" spc="3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στο μέγεθος</a:t>
            </a:r>
          </a:p>
          <a:p>
            <a:pPr marL="342900" lvl="0" indent="19050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Font typeface="Wingdings" pitchFamily="2" charset="2"/>
              <a:buChar char="v"/>
            </a:pPr>
            <a:r>
              <a:rPr lang="el-GR" sz="1700" spc="3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στο σχήμα</a:t>
            </a:r>
          </a:p>
          <a:p>
            <a:pPr marL="342900" lvl="0" indent="19050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Font typeface="Wingdings" pitchFamily="2" charset="2"/>
              <a:buChar char="v"/>
            </a:pPr>
            <a:r>
              <a:rPr lang="el-GR" sz="1700" spc="3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στις λειτουργίες που </a:t>
            </a:r>
            <a:r>
              <a:rPr lang="el-GR" sz="1700" spc="3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επιτελούν</a:t>
            </a:r>
          </a:p>
          <a:p>
            <a:pPr lvl="0" indent="0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None/>
            </a:pP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Για παράδειγμα στον άνθρωπο…</a:t>
            </a:r>
          </a:p>
          <a:p>
            <a:pPr marL="685800" lvl="0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AutoNum type="arabicPeriod"/>
            </a:pPr>
            <a:r>
              <a:rPr lang="el-GR" sz="1700" spc="3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Ερυθρά αιμοσφαίρια</a:t>
            </a:r>
          </a:p>
          <a:p>
            <a:pPr marL="685800" lvl="0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AutoNum type="arabicPeriod"/>
            </a:pP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Ωάριο και σπερματοζωάρια</a:t>
            </a:r>
          </a:p>
          <a:p>
            <a:pPr marL="685800" lvl="0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AutoNum type="arabicPeriod"/>
            </a:pPr>
            <a:r>
              <a:rPr lang="el-GR" sz="1700" spc="3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Νευρικά κύτταρα</a:t>
            </a:r>
            <a:endParaRPr lang="el-GR" sz="1700" spc="30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03078"/>
            <a:ext cx="2705100" cy="16859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349" y="3356992"/>
            <a:ext cx="2733675" cy="1676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04864"/>
            <a:ext cx="2762250" cy="16573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02128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Παρατηρήστε πόσο διαφορετικά είναι τα σχήματά, το μέγεθος και φυσικά και οι λειτουργίες τους!</a:t>
            </a:r>
            <a:endParaRPr lang="el-G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405670">
            <a:off x="620153" y="536212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C00000"/>
                </a:solidFill>
              </a:rPr>
              <a:t>Μεταφέρουν οξυγόνο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1405670">
            <a:off x="3612057" y="501148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C00000"/>
                </a:solidFill>
              </a:rPr>
              <a:t>Είναι υπεύθυνα για την αναπαραγωγή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1600" y="406986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7030A0"/>
                </a:solidFill>
              </a:rPr>
              <a:t>Μεταφέρουν μηνύματα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ΠΑΠΟΥΛΙΑ ΦΑΝΗ_ΠΕ04.05</a:t>
            </a:r>
            <a:endParaRPr 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670-12C0-4AAA-9201-F3542473BF4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217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83568" y="332656"/>
            <a:ext cx="7924800" cy="86409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ΚΥΤΤΑΡΑ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τα οποία έχουν παρόμοια μορφή και λειτουργία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    συνδέονται μεταξύ τους     και αποτελούν έναν 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ΙΣΤΟ</a:t>
            </a:r>
            <a:endParaRPr lang="el-GR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63183"/>
            <a:ext cx="2952328" cy="2251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89246"/>
            <a:ext cx="2880320" cy="2157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Ομάδα 4"/>
          <p:cNvGrpSpPr/>
          <p:nvPr/>
        </p:nvGrpSpPr>
        <p:grpSpPr>
          <a:xfrm>
            <a:off x="3347864" y="2132856"/>
            <a:ext cx="2520280" cy="2256411"/>
            <a:chOff x="3429000" y="1123485"/>
            <a:chExt cx="2367136" cy="2071244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123485"/>
              <a:ext cx="2367136" cy="20712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Ορθογώνιο 3"/>
            <p:cNvSpPr/>
            <p:nvPr/>
          </p:nvSpPr>
          <p:spPr>
            <a:xfrm>
              <a:off x="4036504" y="1179281"/>
              <a:ext cx="1152128" cy="3481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400" dirty="0" smtClean="0">
                  <a:solidFill>
                    <a:schemeClr val="bg1"/>
                  </a:solidFill>
                </a:rPr>
                <a:t>Μυικός ιστός</a:t>
              </a:r>
              <a:endParaRPr lang="el-GR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ΠΑΠΟΥΛΙΑ ΦΑΝΗ_ΠΕ04.05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670-12C0-4AAA-9201-F3542473BF4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541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11560" y="116632"/>
            <a:ext cx="7924800" cy="2376264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Οι 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ΙΣΤΟΙ</a:t>
            </a: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συνεργάζονται </a:t>
            </a: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και δίνουν τα 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ΟΡΓΑΝΑ</a:t>
            </a:r>
          </a:p>
          <a:p>
            <a:pPr marL="0" indent="0" algn="ctr">
              <a:buNone/>
            </a:pPr>
            <a:r>
              <a:rPr lang="el-GR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Στα φυτά πχ  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φύλλα, άνθη, ρίζες, βλαστός</a:t>
            </a:r>
          </a:p>
          <a:p>
            <a:pPr marL="0" indent="0" algn="ctr">
              <a:buNone/>
            </a:pP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Στον άνθρωπο  </a:t>
            </a:r>
            <a:r>
              <a:rPr lang="el-GR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καρδία, εγκέφαλος, στομάχι, πνεύμονες, ουροδόχος κύστη, νεφροί κ.ο.κ.</a:t>
            </a:r>
          </a:p>
          <a:p>
            <a:pPr marL="0" indent="0" algn="ctr">
              <a:buNone/>
            </a:pP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Κάθε όργανο αποτελείται από πολλούς ιστούς που συνεργάζονται μεταξύ τους</a:t>
            </a:r>
          </a:p>
          <a:p>
            <a:pPr marL="0" indent="0" algn="ctr">
              <a:buNone/>
            </a:pPr>
            <a:r>
              <a:rPr lang="el-GR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Πχ η καρδιά αποτελείται κυρίως από νευρικό άλλα και μυικό ιστό</a:t>
            </a:r>
          </a:p>
          <a:p>
            <a:pPr marL="0" indent="0" algn="ctr">
              <a:buNone/>
            </a:pPr>
            <a:endParaRPr lang="el-GR" b="1" dirty="0">
              <a:solidFill>
                <a:srgbClr val="FFC00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0" indent="0" algn="ctr">
              <a:buNone/>
            </a:pPr>
            <a:endParaRPr lang="el-GR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88306"/>
            <a:ext cx="1952253" cy="1271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88306"/>
            <a:ext cx="2127409" cy="1325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00883"/>
            <a:ext cx="1872208" cy="1379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00677"/>
            <a:ext cx="1751352" cy="1313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7" y="3933056"/>
            <a:ext cx="2057666" cy="1305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66" y="3933056"/>
            <a:ext cx="1963710" cy="1262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481" y="4005064"/>
            <a:ext cx="1389310" cy="1734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80029"/>
            <a:ext cx="1776983" cy="1817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64621"/>
            <a:ext cx="2023245" cy="1260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48" y="5464621"/>
            <a:ext cx="1877160" cy="1171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ΠΑΠΟΥΛΙΑ ΦΑΝΗ_ΠΕ04.05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670-12C0-4AAA-9201-F3542473BF4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35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83568" y="332656"/>
            <a:ext cx="7924800" cy="28083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Κανένα όργανο δεν μπορεί να ολοκληρώσει μόνο του μια λειτουργία.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l-GR" u="sng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Στα ζώα </a:t>
            </a: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τα 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ΟΡΓΑΝΑ</a:t>
            </a: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συνεργάζονται μεταξύ τους για την πραγματοποίηση μιας λειτουργίας και έτσι  </a:t>
            </a: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προκύπτουν τα 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ΣΥΣΤΗΜΑΤΑ ΟΡΓΑΝΩΝ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Για παράδειγμα: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Κυκλοφορικό</a:t>
            </a: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(καρδιά, φλέβες, αρτηρίες…)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Πεπτικό</a:t>
            </a: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(στόμα, φάρυγγας, οισοφάγος, στομάχι, έντερο….)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Αναπνευστικό</a:t>
            </a: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(πνεύμονες, λάρυγγας, </a:t>
            </a: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δ</a:t>
            </a: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ιάφραγμα…)</a:t>
            </a:r>
          </a:p>
          <a:p>
            <a:pPr marL="0" indent="0">
              <a:lnSpc>
                <a:spcPct val="150000"/>
              </a:lnSpc>
              <a:buNone/>
            </a:pPr>
            <a:endParaRPr lang="el-GR" dirty="0" smtClean="0">
              <a:sym typeface="Wingdings" pitchFamily="2" charset="2"/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2600325" cy="17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847" y="3339455"/>
            <a:ext cx="2674116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916" y="3573016"/>
            <a:ext cx="2980166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ΠΑΠΟΥΛΙΑ ΦΑΝΗ_ΠΕ04.05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670-12C0-4AAA-9201-F3542473BF4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797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09600" y="260648"/>
            <a:ext cx="7924800" cy="545435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Και φυσικά από τα 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ΣΥΣΤΗΜΑΤΑ ΟΡΓΑΝΩΝ </a:t>
            </a:r>
            <a:r>
              <a:rPr lang="el-GR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όταν συνεργάζονται μεταξύ τους και λειτουργούν σωστά, προκύπτει  </a:t>
            </a: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ένας υγιής 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ΟΡΓΑΝΙΣΜΟΣ</a:t>
            </a:r>
            <a:endParaRPr lang="el-GR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1543845" y="1412776"/>
            <a:ext cx="5716100" cy="4641597"/>
            <a:chOff x="1543845" y="1412776"/>
            <a:chExt cx="5716100" cy="4641597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845" y="1772816"/>
              <a:ext cx="5716100" cy="42815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9665" y="1412776"/>
              <a:ext cx="2520280" cy="324581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Ορθογώνιο 3"/>
            <p:cNvSpPr/>
            <p:nvPr/>
          </p:nvSpPr>
          <p:spPr>
            <a:xfrm>
              <a:off x="3430935" y="1844824"/>
              <a:ext cx="1308730" cy="3600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" name="Ορθογώνιο 4"/>
            <p:cNvSpPr/>
            <p:nvPr/>
          </p:nvSpPr>
          <p:spPr>
            <a:xfrm>
              <a:off x="3779912" y="2204864"/>
              <a:ext cx="1080120" cy="144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4401895" y="2348880"/>
              <a:ext cx="458137" cy="9361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ΠΑΠΟΥΛΙΑ ΦΑΝΗ_ΠΕ04.05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670-12C0-4AAA-9201-F3542473BF4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0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7924800" cy="1584176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Στα φυτά η οργάνωση είναι απλούστερη</a:t>
            </a:r>
          </a:p>
          <a:p>
            <a:pPr marL="0" indent="0" algn="ctr">
              <a:buNone/>
            </a:pPr>
            <a:r>
              <a:rPr lang="el-G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ΔΕΝ</a:t>
            </a: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  έχουν καθόλου συστήματα οργάνων…!</a:t>
            </a:r>
          </a:p>
          <a:p>
            <a:pPr marL="0" indent="0" algn="ctr">
              <a:buNone/>
            </a:pP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Διαφορετικοί 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ιστοί</a:t>
            </a: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ενώνονται και δίνουν τα 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όργανα</a:t>
            </a: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(φύλλα, βλαστός, ρίζα…)</a:t>
            </a:r>
          </a:p>
          <a:p>
            <a:pPr marL="0" indent="0" algn="ctr">
              <a:buNone/>
            </a:pP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Τα 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φυτικά όργανα </a:t>
            </a: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δίνουν τον 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φυτικό οργανισμό</a:t>
            </a:r>
            <a:endParaRPr lang="el-GR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52724"/>
            <a:ext cx="6048672" cy="154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443711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Κύτταρο </a:t>
            </a:r>
            <a:r>
              <a:rPr lang="el-GR" dirty="0">
                <a:sym typeface="Wingdings" pitchFamily="2" charset="2"/>
              </a:rPr>
              <a:t> </a:t>
            </a:r>
            <a:r>
              <a:rPr lang="el-GR" dirty="0" smtClean="0">
                <a:sym typeface="Wingdings" pitchFamily="2" charset="2"/>
              </a:rPr>
              <a:t>              Ιστός                  Όργανο        Οργανισμός</a:t>
            </a:r>
            <a:endParaRPr lang="el-GR" dirty="0"/>
          </a:p>
        </p:txBody>
      </p:sp>
      <p:sp>
        <p:nvSpPr>
          <p:cNvPr id="5" name="Έλλειψη 4"/>
          <p:cNvSpPr/>
          <p:nvPr/>
        </p:nvSpPr>
        <p:spPr>
          <a:xfrm>
            <a:off x="2411760" y="690067"/>
            <a:ext cx="648072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ΠΑΠΟΥΛΙΑ ΦΑΝΗ_ΠΕ04.05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670-12C0-4AAA-9201-F3542473BF4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507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ΠΡΟΣΟΧΗ !!!</a:t>
            </a:r>
            <a:endParaRPr lang="el-GR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2260848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Στους </a:t>
            </a:r>
            <a:r>
              <a:rPr lang="el-GR" b="1" u="sng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ΠΟΛΥΚΥΤΤΑΡΟΥΣ ΟΡΓΑΝΙΣΜΟΥΣ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μέσα από τη συνεργασία των κυττάρων</a:t>
            </a:r>
          </a:p>
          <a:p>
            <a:pPr marL="0" indent="0" algn="ctr">
              <a:buNone/>
            </a:pP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εξυπηρετείται το σύνολο των λειτουργιών του οργανισμού.</a:t>
            </a:r>
          </a:p>
          <a:p>
            <a:pPr marL="0" indent="0" algn="ctr">
              <a:buNone/>
            </a:pPr>
            <a:endParaRPr lang="el-GR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Αντίθετα το 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ένα</a:t>
            </a: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και </a:t>
            </a: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μοναδικό</a:t>
            </a: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κύτταρο ενός </a:t>
            </a:r>
            <a:r>
              <a:rPr lang="el-GR" b="1" u="sng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ΜΟΝΟΚΥΤΤΑΡΟΥ ΟΡΓΑΝΙΣΜΟΥ</a:t>
            </a:r>
          </a:p>
          <a:p>
            <a:pPr marL="0" indent="0" algn="ctr">
              <a:buNone/>
            </a:pPr>
            <a:r>
              <a:rPr lang="el-GR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ε</a:t>
            </a:r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πιτελεί όλες τις απαραίτητες για την επιβίωσή του λειτουργίες!</a:t>
            </a:r>
            <a:endParaRPr lang="el-GR" dirty="0">
              <a:solidFill>
                <a:schemeClr val="tx2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ΠΑΠΟΥΛΙΑ ΦΑΝΗ_ΠΕ04.05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3C670-12C0-4AAA-9201-F3542473BF46}" type="slidenum">
              <a:rPr lang="el-GR" smtClean="0"/>
              <a:t>9</a:t>
            </a:fld>
            <a:endParaRPr lang="el-G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2762250" cy="1657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74144"/>
            <a:ext cx="2143125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1048"/>
            <a:ext cx="2657475" cy="1724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5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Ορίζοντας">
  <a:themeElements>
    <a:clrScheme name="Ορίζοντα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Ορίζοντα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Ορίζοντα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349</TotalTime>
  <Words>540</Words>
  <Application>Microsoft Office PowerPoint</Application>
  <PresentationFormat>Προβολή στην οθόνη (4:3)</PresentationFormat>
  <Paragraphs>111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Ορίζοντας</vt:lpstr>
      <vt:lpstr>Η οργΑνωση των πολυκυτταρων οργανισμων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ΠΡΟΣΟΧΗ !!!</vt:lpstr>
      <vt:lpstr>ΠΟΙΚΙΛΟΜΟΡΦΙΑ  ΚΑΙ  ΤΑΞΙΝΟΜΗΣΗ  ΟΡΓΑΝΙΣΜΩΝ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YianFan</dc:creator>
  <cp:lastModifiedBy>YianFan</cp:lastModifiedBy>
  <cp:revision>35</cp:revision>
  <dcterms:created xsi:type="dcterms:W3CDTF">2020-04-02T10:23:07Z</dcterms:created>
  <dcterms:modified xsi:type="dcterms:W3CDTF">2020-04-02T16:12:21Z</dcterms:modified>
</cp:coreProperties>
</file>