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2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2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BD41B-A067-4078-BA1B-E659E1AD63B0}" type="datetimeFigureOut">
              <a:rPr lang="el-GR" smtClean="0"/>
              <a:pPr/>
              <a:t>21/11/2020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4166B-D009-40BF-85C2-0828B2F412B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ΣΥΝΤΑΚΤΙΚΟ</a:t>
            </a:r>
            <a:endParaRPr lang="el-G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Απρόσωπα ρήματα</a:t>
            </a:r>
          </a:p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Και</a:t>
            </a:r>
          </a:p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εκφράσεις</a:t>
            </a:r>
            <a:endParaRPr lang="el-G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Tm="6843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Απρόσωπα ρήματα</a:t>
            </a:r>
            <a:endParaRPr lang="el-G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l-GR" b="1" dirty="0"/>
              <a:t>Απρόσωπα</a:t>
            </a:r>
            <a:r>
              <a:rPr lang="el-GR" dirty="0"/>
              <a:t> ονομάζονται τα ρήματα που χρησιμοποιούνται στο γ' ενικό πρόσωπο και δε δέχονται ως υποκείμενο πρόσωπο ή πράγμα</a:t>
            </a:r>
            <a:r>
              <a:rPr lang="el-GR" dirty="0" smtClean="0"/>
              <a:t>.</a:t>
            </a:r>
          </a:p>
          <a:p>
            <a:r>
              <a:rPr lang="el-GR" dirty="0"/>
              <a:t>Από αυτά μερικά τα συναντάμε </a:t>
            </a:r>
            <a:r>
              <a:rPr lang="el-GR" b="1" dirty="0"/>
              <a:t>μόνο ως απρόσωπα</a:t>
            </a:r>
            <a:r>
              <a:rPr lang="el-GR" dirty="0"/>
              <a:t>:</a:t>
            </a:r>
          </a:p>
          <a:p>
            <a:r>
              <a:rPr lang="el-GR" b="1" dirty="0" err="1"/>
              <a:t>χρή</a:t>
            </a:r>
            <a:r>
              <a:rPr lang="el-GR" dirty="0"/>
              <a:t>[(= πρέπει, είναι αναγκαίο, χρειάζεται, είναι δυνατό - πιθανό) πρτ. </a:t>
            </a:r>
            <a:r>
              <a:rPr lang="el-GR" b="1" dirty="0" err="1"/>
              <a:t>ἐχρῆν</a:t>
            </a:r>
            <a:r>
              <a:rPr lang="el-GR" dirty="0"/>
              <a:t> και </a:t>
            </a:r>
            <a:r>
              <a:rPr lang="el-GR" b="1" dirty="0" err="1"/>
              <a:t>χρῆν</a:t>
            </a:r>
            <a:r>
              <a:rPr lang="el-GR" dirty="0"/>
              <a:t>, </a:t>
            </a:r>
            <a:r>
              <a:rPr lang="el-GR" dirty="0" err="1"/>
              <a:t>μελ</a:t>
            </a:r>
            <a:r>
              <a:rPr lang="el-GR" dirty="0"/>
              <a:t>. </a:t>
            </a:r>
            <a:r>
              <a:rPr lang="el-GR" b="1" dirty="0"/>
              <a:t>χρήσει</a:t>
            </a:r>
            <a:r>
              <a:rPr lang="el-GR" dirty="0"/>
              <a:t>, αόρ. </a:t>
            </a:r>
            <a:r>
              <a:rPr lang="el-GR" b="1" dirty="0" err="1"/>
              <a:t>ἔχρησε</a:t>
            </a:r>
            <a:r>
              <a:rPr lang="el-GR" dirty="0"/>
              <a:t>], </a:t>
            </a:r>
            <a:r>
              <a:rPr lang="el-GR" b="1" dirty="0" err="1"/>
              <a:t>δεῖ</a:t>
            </a:r>
            <a:r>
              <a:rPr lang="el-GR" dirty="0"/>
              <a:t>(= πρέπει, είναι ανάγκη, αρμόζει), </a:t>
            </a:r>
            <a:r>
              <a:rPr lang="el-GR" b="1" dirty="0"/>
              <a:t>μέλλει</a:t>
            </a:r>
            <a:r>
              <a:rPr lang="el-GR" dirty="0"/>
              <a:t> (= πρόκειται, είναι πιθανό, είναι ορισμένο), </a:t>
            </a:r>
            <a:r>
              <a:rPr lang="el-GR" b="1" dirty="0" err="1"/>
              <a:t>ἔξεστι</a:t>
            </a:r>
            <a:r>
              <a:rPr lang="el-GR" dirty="0"/>
              <a:t> (= είναι δυνατό, επιτρέπεται, μπορεί)</a:t>
            </a:r>
          </a:p>
          <a:p>
            <a:endParaRPr lang="el-GR" dirty="0"/>
          </a:p>
        </p:txBody>
      </p:sp>
    </p:spTree>
  </p:cSld>
  <p:clrMapOvr>
    <a:masterClrMapping/>
  </p:clrMapOvr>
  <p:transition advTm="13719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/>
              <a:t>σ</a:t>
            </a:r>
            <a:r>
              <a:rPr lang="el-GR" dirty="0" smtClean="0"/>
              <a:t>υνέχεια…..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/>
              <a:t>ενώ τα περισσότερα </a:t>
            </a:r>
            <a:r>
              <a:rPr lang="el-GR" b="1" dirty="0"/>
              <a:t>προέρχονται από προσωπικά ρήματα, ενεργητικά ή παθητικά</a:t>
            </a:r>
            <a:r>
              <a:rPr lang="el-GR" dirty="0"/>
              <a:t>:</a:t>
            </a:r>
          </a:p>
          <a:p>
            <a:r>
              <a:rPr lang="el-GR" b="1" dirty="0" err="1"/>
              <a:t>ἀγγέλλεται</a:t>
            </a:r>
            <a:r>
              <a:rPr lang="el-GR" dirty="0"/>
              <a:t>, </a:t>
            </a:r>
            <a:r>
              <a:rPr lang="el-GR" b="1" dirty="0" err="1"/>
              <a:t>ἀρκεῖ</a:t>
            </a:r>
            <a:r>
              <a:rPr lang="el-GR" dirty="0"/>
              <a:t> (= είναι αρκετό), </a:t>
            </a:r>
            <a:r>
              <a:rPr lang="el-GR" b="1" dirty="0" err="1"/>
              <a:t>δοκεῖ</a:t>
            </a:r>
            <a:r>
              <a:rPr lang="el-GR" dirty="0"/>
              <a:t> (= φαίνεται καλό, αποφασίζεται), </a:t>
            </a:r>
            <a:r>
              <a:rPr lang="el-GR" b="1" dirty="0" err="1"/>
              <a:t>ἔστι</a:t>
            </a:r>
            <a:r>
              <a:rPr lang="el-GR" b="1" dirty="0"/>
              <a:t> - </a:t>
            </a:r>
            <a:r>
              <a:rPr lang="el-GR" b="1" dirty="0" err="1"/>
              <a:t>ἔνεστι</a:t>
            </a:r>
            <a:r>
              <a:rPr lang="el-GR" b="1" dirty="0"/>
              <a:t> - </a:t>
            </a:r>
            <a:r>
              <a:rPr lang="el-GR" b="1" dirty="0" err="1"/>
              <a:t>πάρεστι</a:t>
            </a:r>
            <a:r>
              <a:rPr lang="el-GR" dirty="0"/>
              <a:t>(= είναι δυνατό), </a:t>
            </a:r>
            <a:r>
              <a:rPr lang="el-GR" b="1" dirty="0" err="1"/>
              <a:t>ἐγχωρεῖ</a:t>
            </a:r>
            <a:r>
              <a:rPr lang="el-GR" dirty="0"/>
              <a:t> (= επιτρέπεται), </a:t>
            </a:r>
            <a:r>
              <a:rPr lang="el-GR" b="1" dirty="0" err="1"/>
              <a:t>ἐνδέχεται</a:t>
            </a:r>
            <a:r>
              <a:rPr lang="el-GR" dirty="0"/>
              <a:t>, </a:t>
            </a:r>
            <a:r>
              <a:rPr lang="el-GR" b="1" dirty="0"/>
              <a:t>λέγεται</a:t>
            </a:r>
            <a:r>
              <a:rPr lang="el-GR" dirty="0"/>
              <a:t>, </a:t>
            </a:r>
            <a:r>
              <a:rPr lang="el-GR" b="1" dirty="0"/>
              <a:t>νομίζεται</a:t>
            </a:r>
            <a:r>
              <a:rPr lang="el-GR" dirty="0"/>
              <a:t>, </a:t>
            </a:r>
            <a:r>
              <a:rPr lang="el-GR" b="1" dirty="0" err="1"/>
              <a:t>ὁμολογεῖται</a:t>
            </a:r>
            <a:r>
              <a:rPr lang="el-GR" dirty="0"/>
              <a:t>, </a:t>
            </a:r>
            <a:r>
              <a:rPr lang="el-GR" b="1" dirty="0"/>
              <a:t>πρέπει</a:t>
            </a:r>
            <a:r>
              <a:rPr lang="el-GR" dirty="0"/>
              <a:t>, </a:t>
            </a:r>
            <a:r>
              <a:rPr lang="el-GR" b="1" dirty="0"/>
              <a:t>προσήκει</a:t>
            </a:r>
            <a:r>
              <a:rPr lang="el-GR" dirty="0"/>
              <a:t> (= αρμόζει, ταιριάζει), </a:t>
            </a:r>
            <a:r>
              <a:rPr lang="el-GR" b="1" dirty="0"/>
              <a:t>συμβαίνει</a:t>
            </a:r>
            <a:r>
              <a:rPr lang="el-GR" dirty="0"/>
              <a:t>, </a:t>
            </a:r>
            <a:r>
              <a:rPr lang="el-GR" b="1" dirty="0"/>
              <a:t>συμφέρει</a:t>
            </a:r>
            <a:r>
              <a:rPr lang="el-GR" dirty="0"/>
              <a:t>, </a:t>
            </a:r>
            <a:r>
              <a:rPr lang="el-GR" b="1" dirty="0"/>
              <a:t>φαίνεται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2050" name="Litebulb"/>
          <p:cNvSpPr>
            <a:spLocks noEditPoints="1" noChangeArrowheads="1"/>
          </p:cNvSpPr>
          <p:nvPr/>
        </p:nvSpPr>
        <p:spPr bwMode="auto">
          <a:xfrm>
            <a:off x="1500166" y="428604"/>
            <a:ext cx="1143008" cy="1000132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  <p:transition advTm="12875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/>
              <a:t>Απρόσωπες εκφράσεις !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4525963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l-GR" sz="2000" dirty="0"/>
              <a:t>Απρόσωπες εκφράσεις είναι οι περιφράσεις που σχηματίζονται:</a:t>
            </a:r>
          </a:p>
          <a:p>
            <a:pPr>
              <a:buNone/>
            </a:pPr>
            <a:r>
              <a:rPr lang="el-GR" sz="2000" dirty="0"/>
              <a:t> </a:t>
            </a:r>
          </a:p>
          <a:p>
            <a:r>
              <a:rPr lang="el-GR" sz="2000" b="1" dirty="0"/>
              <a:t>α) από το ρήμα </a:t>
            </a:r>
            <a:r>
              <a:rPr lang="el-GR" sz="2000" b="1" dirty="0" err="1"/>
              <a:t>ἐστὶ</a:t>
            </a:r>
            <a:r>
              <a:rPr lang="el-GR" sz="2000" b="1" dirty="0"/>
              <a:t> και ένα αφηρημένο ουσιαστικό ή το ουδέτερο ενός επιθέτου ή μιας μετοχής:</a:t>
            </a:r>
            <a:endParaRPr lang="el-GR" sz="2000" dirty="0"/>
          </a:p>
          <a:p>
            <a:pPr>
              <a:buNone/>
            </a:pPr>
            <a:r>
              <a:rPr lang="el-GR" sz="2000" dirty="0"/>
              <a:t> </a:t>
            </a:r>
          </a:p>
          <a:p>
            <a:r>
              <a:rPr lang="el-GR" sz="2000" b="1" dirty="0" err="1"/>
              <a:t>ἀγαθόν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b="1" dirty="0"/>
              <a:t> </a:t>
            </a:r>
            <a:r>
              <a:rPr lang="el-GR" sz="2000" dirty="0"/>
              <a:t>(= είναι καλό), </a:t>
            </a:r>
            <a:r>
              <a:rPr lang="el-GR" sz="2000" b="1" dirty="0" err="1"/>
              <a:t>ἄδηλόν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b="1" dirty="0"/>
              <a:t> </a:t>
            </a:r>
            <a:r>
              <a:rPr lang="el-GR" sz="2000" dirty="0"/>
              <a:t>(= δεν είναι φανερό), </a:t>
            </a:r>
            <a:r>
              <a:rPr lang="el-GR" sz="2000" b="1" dirty="0" err="1"/>
              <a:t>ἀναγκαῖον</a:t>
            </a:r>
            <a:r>
              <a:rPr lang="el-GR" sz="2000" b="1" dirty="0"/>
              <a:t> </a:t>
            </a:r>
            <a:r>
              <a:rPr lang="el-GR" sz="2000" b="1" dirty="0" err="1"/>
              <a:t>ἐστί</a:t>
            </a:r>
            <a:r>
              <a:rPr lang="el-GR" sz="2000" dirty="0"/>
              <a:t>, </a:t>
            </a:r>
            <a:r>
              <a:rPr lang="el-GR" sz="2000" b="1" dirty="0" err="1"/>
              <a:t>ἀνάγκη</a:t>
            </a:r>
            <a:r>
              <a:rPr lang="el-GR" sz="2000" b="1" dirty="0"/>
              <a:t> </a:t>
            </a:r>
            <a:r>
              <a:rPr lang="el-GR" sz="2000" b="1" dirty="0" err="1"/>
              <a:t>ἐστὶ</a:t>
            </a:r>
            <a:r>
              <a:rPr lang="el-GR" sz="2000" dirty="0"/>
              <a:t>, </a:t>
            </a:r>
            <a:r>
              <a:rPr lang="el-GR" sz="2000" b="1" dirty="0" err="1"/>
              <a:t>θαυμαστόν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dirty="0"/>
              <a:t>, </a:t>
            </a:r>
            <a:r>
              <a:rPr lang="el-GR" sz="2000" b="1" dirty="0"/>
              <a:t>καλόν </a:t>
            </a:r>
            <a:r>
              <a:rPr lang="el-GR" sz="2000" b="1" dirty="0" err="1"/>
              <a:t>ἐστι</a:t>
            </a:r>
            <a:r>
              <a:rPr lang="el-GR" sz="2000" dirty="0"/>
              <a:t>, </a:t>
            </a:r>
            <a:r>
              <a:rPr lang="el-GR" sz="2000" b="1" dirty="0"/>
              <a:t>κίνδυνός </a:t>
            </a:r>
            <a:r>
              <a:rPr lang="el-GR" sz="2000" b="1" dirty="0" err="1"/>
              <a:t>ἐστι</a:t>
            </a:r>
            <a:r>
              <a:rPr lang="el-GR" sz="2000" dirty="0"/>
              <a:t>, </a:t>
            </a:r>
            <a:r>
              <a:rPr lang="el-GR" sz="2000" b="1" dirty="0"/>
              <a:t>λόγος </a:t>
            </a:r>
            <a:r>
              <a:rPr lang="el-GR" sz="2000" b="1" dirty="0" err="1"/>
              <a:t>ἐστὶ</a:t>
            </a:r>
            <a:r>
              <a:rPr lang="el-GR" sz="2000" b="1" dirty="0"/>
              <a:t> </a:t>
            </a:r>
            <a:r>
              <a:rPr lang="el-GR" sz="2000" dirty="0"/>
              <a:t>(= λέγεται, υπάρχει φήμη), </a:t>
            </a:r>
            <a:r>
              <a:rPr lang="el-GR" sz="2000" b="1" dirty="0" err="1"/>
              <a:t>ἄξιόν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b="1" dirty="0"/>
              <a:t> </a:t>
            </a:r>
            <a:r>
              <a:rPr lang="el-GR" sz="2000" dirty="0"/>
              <a:t>(= αξίζει), </a:t>
            </a:r>
            <a:r>
              <a:rPr lang="el-GR" sz="2000" b="1" dirty="0" err="1"/>
              <a:t>δεινόν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b="1" dirty="0"/>
              <a:t> </a:t>
            </a:r>
            <a:r>
              <a:rPr lang="el-GR" sz="2000" dirty="0"/>
              <a:t>(= είναι φοβερό, παράλογο), </a:t>
            </a:r>
            <a:r>
              <a:rPr lang="el-GR" sz="2000" b="1" dirty="0"/>
              <a:t>δέον </a:t>
            </a:r>
            <a:r>
              <a:rPr lang="el-GR" sz="2000" b="1" dirty="0" err="1"/>
              <a:t>ἐστὶ</a:t>
            </a:r>
            <a:r>
              <a:rPr lang="el-GR" sz="2000" b="1" dirty="0"/>
              <a:t> </a:t>
            </a:r>
            <a:r>
              <a:rPr lang="el-GR" sz="2000" dirty="0"/>
              <a:t>(= πρέπει), </a:t>
            </a:r>
            <a:r>
              <a:rPr lang="el-GR" sz="2000" b="1" dirty="0"/>
              <a:t>δέος </a:t>
            </a:r>
            <a:r>
              <a:rPr lang="el-GR" sz="2000" b="1" dirty="0" err="1"/>
              <a:t>ἐστὶ</a:t>
            </a:r>
            <a:r>
              <a:rPr lang="el-GR" sz="2000" b="1" dirty="0"/>
              <a:t> </a:t>
            </a:r>
            <a:r>
              <a:rPr lang="el-GR" sz="2000" dirty="0"/>
              <a:t>(= υπάρχει φόβος), </a:t>
            </a:r>
            <a:r>
              <a:rPr lang="el-GR" sz="2000" b="1" dirty="0" err="1"/>
              <a:t>δῆλον</a:t>
            </a:r>
            <a:r>
              <a:rPr lang="el-GR" sz="2000" b="1" dirty="0"/>
              <a:t> </a:t>
            </a:r>
            <a:r>
              <a:rPr lang="el-GR" sz="2000" b="1" dirty="0" err="1"/>
              <a:t>ἐστὶ</a:t>
            </a:r>
            <a:r>
              <a:rPr lang="el-GR" sz="2000" dirty="0"/>
              <a:t>, </a:t>
            </a:r>
            <a:r>
              <a:rPr lang="el-GR" sz="2000" b="1" dirty="0" err="1"/>
              <a:t>δίκαιόν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dirty="0"/>
              <a:t>, </a:t>
            </a:r>
            <a:r>
              <a:rPr lang="el-GR" sz="2000" b="1" dirty="0" err="1"/>
              <a:t>εἰκός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b="1" dirty="0"/>
              <a:t> </a:t>
            </a:r>
            <a:r>
              <a:rPr lang="el-GR" sz="2000" dirty="0"/>
              <a:t>(= είναι φυσικό), </a:t>
            </a:r>
            <a:r>
              <a:rPr lang="el-GR" sz="2000" b="1" dirty="0"/>
              <a:t>νόμος </a:t>
            </a:r>
            <a:r>
              <a:rPr lang="el-GR" sz="2000" b="1" dirty="0" err="1"/>
              <a:t>ἐστὶ</a:t>
            </a:r>
            <a:r>
              <a:rPr lang="el-GR" sz="2000" dirty="0"/>
              <a:t>, </a:t>
            </a:r>
            <a:r>
              <a:rPr lang="el-GR" sz="2000" b="1" dirty="0" err="1"/>
              <a:t>ῥᾴδιόν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dirty="0"/>
              <a:t> (= είναι εύκολο), </a:t>
            </a:r>
            <a:r>
              <a:rPr lang="el-GR" sz="2000" b="1" dirty="0"/>
              <a:t>σαφές </a:t>
            </a:r>
            <a:r>
              <a:rPr lang="el-GR" sz="2000" b="1" dirty="0" err="1"/>
              <a:t>ἐστι</a:t>
            </a:r>
            <a:r>
              <a:rPr lang="el-GR" sz="2000" dirty="0"/>
              <a:t>, </a:t>
            </a:r>
            <a:r>
              <a:rPr lang="el-GR" sz="2000" b="1" dirty="0" err="1"/>
              <a:t>φανερόν</a:t>
            </a:r>
            <a:r>
              <a:rPr lang="el-GR" sz="2000" b="1" dirty="0"/>
              <a:t> </a:t>
            </a:r>
            <a:r>
              <a:rPr lang="el-GR" sz="2000" b="1" dirty="0" err="1"/>
              <a:t>έστι</a:t>
            </a:r>
            <a:r>
              <a:rPr lang="el-GR" sz="2000" dirty="0"/>
              <a:t>, </a:t>
            </a:r>
            <a:r>
              <a:rPr lang="el-GR" sz="2000" b="1" dirty="0" err="1"/>
              <a:t>χρήσιμόν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dirty="0"/>
              <a:t> </a:t>
            </a:r>
            <a:r>
              <a:rPr lang="el-GR" sz="2000" b="1" dirty="0" err="1"/>
              <a:t>χαλεπόν</a:t>
            </a:r>
            <a:r>
              <a:rPr lang="el-GR" sz="2000" b="1" dirty="0"/>
              <a:t> </a:t>
            </a:r>
            <a:r>
              <a:rPr lang="el-GR" sz="2000" b="1" dirty="0" err="1"/>
              <a:t>ἐστι</a:t>
            </a:r>
            <a:r>
              <a:rPr lang="el-GR" sz="2000" b="1" dirty="0"/>
              <a:t> </a:t>
            </a:r>
            <a:r>
              <a:rPr lang="el-GR" sz="2000" dirty="0"/>
              <a:t>(= είναι δύσκολο), </a:t>
            </a:r>
            <a:r>
              <a:rPr lang="el-GR" sz="2000" b="1" dirty="0"/>
              <a:t>χρεών </a:t>
            </a:r>
            <a:r>
              <a:rPr lang="el-GR" sz="2000" b="1" dirty="0" err="1"/>
              <a:t>ἐστι</a:t>
            </a:r>
            <a:r>
              <a:rPr lang="el-GR" sz="2000" b="1" dirty="0"/>
              <a:t> </a:t>
            </a:r>
            <a:r>
              <a:rPr lang="el-GR" sz="2000" dirty="0"/>
              <a:t>(= είναι αναγκαίο, μοιραίο) κ.ά.</a:t>
            </a:r>
          </a:p>
          <a:p>
            <a:pPr>
              <a:buNone/>
            </a:pPr>
            <a:r>
              <a:rPr lang="el-GR" sz="2000" dirty="0"/>
              <a:t> </a:t>
            </a:r>
          </a:p>
          <a:p>
            <a:endParaRPr lang="el-GR" sz="2000" dirty="0"/>
          </a:p>
        </p:txBody>
      </p:sp>
      <p:sp>
        <p:nvSpPr>
          <p:cNvPr id="4" name="3 - Γελαστό πρόσωπο"/>
          <p:cNvSpPr/>
          <p:nvPr/>
        </p:nvSpPr>
        <p:spPr>
          <a:xfrm>
            <a:off x="857224" y="428604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ransition advTm="6578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b="1" dirty="0"/>
              <a:t>β) από το ρήμα 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ἔχει</a:t>
            </a:r>
            <a:r>
              <a:rPr lang="el-GR" b="1" dirty="0"/>
              <a:t> και ένα 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τροπικό επίρρημα</a:t>
            </a:r>
            <a:r>
              <a:rPr lang="el-GR" b="1" dirty="0"/>
              <a:t>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ἀναγκαίως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ἔχει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(= είναι αναγκαίο), 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ἀρκούντως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ἔχει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(= αρκεί), 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δεινῶς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ἔχει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(= είναι φοβερό),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εὖ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ἔχει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(= είναι καλό), 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κακῶς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ἔχει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(= είναι κακό), 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καλῶς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ἔχει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(= είναι καλό, σωστό), 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ὀρθῶς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ἔχει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(= είναι σωστό, ορθό) 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ῥᾳδίως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ἔχει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(= είναι εύκολο) κ.ά.</a:t>
            </a:r>
          </a:p>
        </p:txBody>
      </p:sp>
    </p:spTree>
  </p:cSld>
  <p:clrMapOvr>
    <a:masterClrMapping/>
  </p:clrMapOvr>
  <p:transition advTm="609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Πηγή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el-GR" dirty="0" smtClean="0"/>
          </a:p>
          <a:p>
            <a:r>
              <a:rPr lang="el-GR" dirty="0" smtClean="0"/>
              <a:t>Ελληνικός Πολιτισμός</a:t>
            </a:r>
          </a:p>
          <a:p>
            <a:r>
              <a:rPr lang="en-US" dirty="0" smtClean="0"/>
              <a:t>http://users.sch.gr/ipap/Ellinikos%20Politismos/Yliko/Theoria%20arxaia/aprosopi%20sintaxi.htm</a:t>
            </a:r>
            <a:endParaRPr lang="el-GR" dirty="0"/>
          </a:p>
        </p:txBody>
      </p:sp>
    </p:spTree>
  </p:cSld>
  <p:clrMapOvr>
    <a:masterClrMapping/>
  </p:clrMapOvr>
  <p:transition advTm="3781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43</Words>
  <Application>Microsoft Office PowerPoint</Application>
  <PresentationFormat>Προβολή στην οθόνη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ΣΥΝΤΑΚΤΙΚΟ</vt:lpstr>
      <vt:lpstr>Απρόσωπα ρήματα</vt:lpstr>
      <vt:lpstr>συνέχεια…..</vt:lpstr>
      <vt:lpstr>Απρόσωπες εκφράσεις !</vt:lpstr>
      <vt:lpstr>β) από το ρήμα ἔχει και ένα τροπικό επίρρημα:</vt:lpstr>
      <vt:lpstr>Πηγή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3</cp:revision>
  <dcterms:created xsi:type="dcterms:W3CDTF">2020-11-21T14:46:26Z</dcterms:created>
  <dcterms:modified xsi:type="dcterms:W3CDTF">2020-11-21T15:20:31Z</dcterms:modified>
</cp:coreProperties>
</file>