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91" r:id="rId3"/>
    <p:sldId id="266" r:id="rId4"/>
    <p:sldId id="267" r:id="rId5"/>
    <p:sldId id="268" r:id="rId6"/>
    <p:sldId id="269" r:id="rId7"/>
    <p:sldId id="270" r:id="rId8"/>
    <p:sldId id="295" r:id="rId9"/>
    <p:sldId id="297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99" d="100"/>
          <a:sy n="99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F4F33-3B3A-495A-BC12-89D6C9194E5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568CC-C3AD-4C36-992E-B7DBDE7A02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7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55FEAE-1553-4866-8EEA-8F269CA1FA44}" type="slidenum">
              <a:rPr lang="el-GR" altLang="el-GR">
                <a:solidFill>
                  <a:prstClr val="black"/>
                </a:solidFill>
              </a:rPr>
              <a:pPr/>
              <a:t>2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FC0D61D-88B9-4620-8CE6-82D6A7D70741}" type="slidenum">
              <a:rPr lang="el-GR" altLang="el-GR">
                <a:solidFill>
                  <a:prstClr val="black"/>
                </a:solidFill>
              </a:rPr>
              <a:pPr/>
              <a:t>5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BB61E68-E837-43E5-AE18-CC26DBA5DE8A}" type="slidenum">
              <a:rPr lang="el-GR" altLang="el-GR">
                <a:solidFill>
                  <a:prstClr val="black"/>
                </a:solidFill>
              </a:rPr>
              <a:pPr/>
              <a:t>7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0998DE-B606-4AE7-98BE-2C20F16F8F30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7C12D88-3712-4880-813E-66FB4917A415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43800" cy="2975248"/>
          </a:xfrm>
        </p:spPr>
        <p:txBody>
          <a:bodyPr/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ΜΕΤΑΦΟΡΑ </a:t>
            </a:r>
            <a:br>
              <a:rPr lang="el-GR" sz="4000" dirty="0" smtClean="0">
                <a:solidFill>
                  <a:srgbClr val="00B0F0"/>
                </a:solidFill>
              </a:rPr>
            </a:br>
            <a:r>
              <a:rPr lang="el-GR" sz="4000" dirty="0" smtClean="0">
                <a:solidFill>
                  <a:srgbClr val="00B0F0"/>
                </a:solidFill>
              </a:rPr>
              <a:t>&amp; </a:t>
            </a:r>
            <a:br>
              <a:rPr lang="el-GR" sz="4000" dirty="0" smtClean="0">
                <a:solidFill>
                  <a:srgbClr val="00B0F0"/>
                </a:solidFill>
              </a:rPr>
            </a:br>
            <a:r>
              <a:rPr lang="el-GR" sz="4000" dirty="0" smtClean="0">
                <a:solidFill>
                  <a:srgbClr val="00B0F0"/>
                </a:solidFill>
              </a:rPr>
              <a:t>ΑΠΟΒΟΛΗ ΟΥΣΙΩΝ</a:t>
            </a:r>
            <a:br>
              <a:rPr lang="el-GR" sz="4000" dirty="0" smtClean="0">
                <a:solidFill>
                  <a:srgbClr val="00B0F0"/>
                </a:solidFill>
              </a:rPr>
            </a:br>
            <a:r>
              <a:rPr lang="el-GR" sz="4000" dirty="0" smtClean="0">
                <a:solidFill>
                  <a:srgbClr val="00B0F0"/>
                </a:solidFill>
              </a:rPr>
              <a:t>ΣΤΟΝ </a:t>
            </a:r>
            <a:r>
              <a:rPr lang="el-GR" sz="4000" dirty="0" smtClean="0">
                <a:solidFill>
                  <a:srgbClr val="00B0F0"/>
                </a:solidFill>
              </a:rPr>
              <a:t>ΑΝΘΡΩΠΟ </a:t>
            </a:r>
            <a:br>
              <a:rPr lang="el-GR" sz="4000" dirty="0" smtClean="0">
                <a:solidFill>
                  <a:srgbClr val="00B0F0"/>
                </a:solidFill>
              </a:rPr>
            </a:br>
            <a:r>
              <a:rPr lang="el-GR" sz="4000" dirty="0" smtClean="0">
                <a:solidFill>
                  <a:srgbClr val="00B0F0"/>
                </a:solidFill>
              </a:rPr>
              <a:t>2</a:t>
            </a:r>
            <a:r>
              <a:rPr lang="el-GR" sz="4000" baseline="30000" dirty="0" smtClean="0">
                <a:solidFill>
                  <a:srgbClr val="00B0F0"/>
                </a:solidFill>
              </a:rPr>
              <a:t>ο</a:t>
            </a:r>
            <a:r>
              <a:rPr lang="el-GR" sz="4000" dirty="0" smtClean="0">
                <a:solidFill>
                  <a:srgbClr val="00B0F0"/>
                </a:solidFill>
              </a:rPr>
              <a:t> Μέρος</a:t>
            </a:r>
            <a:endParaRPr lang="el-GR" sz="4000" dirty="0">
              <a:solidFill>
                <a:srgbClr val="00B0F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2520414" cy="31505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323652" y="548680"/>
            <a:ext cx="830500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Το </a:t>
            </a: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αίμα αποτελείται  από</a:t>
            </a:r>
            <a:r>
              <a:rPr lang="en-US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:</a:t>
            </a:r>
            <a:endParaRPr lang="el-GR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  <a:p>
            <a:pPr marL="804863" lvl="1" indent="-457200">
              <a:spcBef>
                <a:spcPct val="20000"/>
              </a:spcBef>
              <a:buFontTx/>
              <a:buAutoNum type="arabicPeriod"/>
              <a:tabLst>
                <a:tab pos="365125" algn="l"/>
              </a:tabLst>
              <a:defRPr/>
            </a:pPr>
            <a:r>
              <a:rPr lang="el-GR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Κύτταρα</a:t>
            </a:r>
            <a:r>
              <a:rPr lang="en-US" sz="2000" dirty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 </a:t>
            </a:r>
            <a:endParaRPr lang="el-GR" sz="2000" dirty="0" smtClean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  <a:p>
            <a:pPr marL="804863" lvl="1" indent="-457200">
              <a:spcBef>
                <a:spcPct val="20000"/>
              </a:spcBef>
              <a:buFontTx/>
              <a:buAutoNum type="arabicPeriod"/>
              <a:tabLst>
                <a:tab pos="365125" algn="l"/>
              </a:tabLst>
              <a:defRPr/>
            </a:pPr>
            <a:r>
              <a:rPr lang="el-GR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Πλάσμα </a:t>
            </a:r>
          </a:p>
          <a:p>
            <a:pPr marL="347663" lvl="1">
              <a:spcBef>
                <a:spcPct val="20000"/>
              </a:spcBef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charset="0"/>
              </a:rPr>
              <a:t>Αυτά βέβαια τα συστατικά του αίματος δε διακρίνονται με γυμνό μάτι</a:t>
            </a:r>
            <a:endParaRPr lang="el-GR" sz="2000" dirty="0">
              <a:solidFill>
                <a:srgbClr val="00B0F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1397993" y="116632"/>
            <a:ext cx="615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800" b="1" dirty="0" smtClean="0">
                <a:solidFill>
                  <a:srgbClr val="FFC000"/>
                </a:solidFill>
                <a:latin typeface="Cambria" panose="02040503050406030204" pitchFamily="18" charset="0"/>
                <a:cs typeface="Arial" charset="0"/>
              </a:rPr>
              <a:t>Α Ι Μ Α</a:t>
            </a:r>
            <a:endParaRPr lang="el-GR" sz="2800" b="1" dirty="0">
              <a:solidFill>
                <a:srgbClr val="FFC000"/>
              </a:solidFill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19361"/>
            <a:ext cx="5039416" cy="3645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60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7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2" y="3063133"/>
            <a:ext cx="8001000" cy="3484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4198" y="5815617"/>
            <a:ext cx="1785937" cy="547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>
                <a:solidFill>
                  <a:srgbClr val="FFC000"/>
                </a:solidFill>
                <a:latin typeface="Cambria" panose="02040503050406030204" pitchFamily="18" charset="0"/>
              </a:rPr>
              <a:t>Λήψη αίματος </a:t>
            </a:r>
            <a:endParaRPr lang="en-US" sz="16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71800" y="5761884"/>
            <a:ext cx="2736304" cy="57164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1600" b="1" dirty="0" err="1" smtClean="0">
                <a:solidFill>
                  <a:srgbClr val="FFC000"/>
                </a:solidFill>
                <a:latin typeface="Cambria" panose="02040503050406030204" pitchFamily="18" charset="0"/>
              </a:rPr>
              <a:t>Φυγοκέντρηση</a:t>
            </a:r>
            <a:endParaRPr lang="en-US" sz="16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7112000" y="3717032"/>
            <a:ext cx="171450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1600" b="1" dirty="0">
                <a:solidFill>
                  <a:srgbClr val="FFC000"/>
                </a:solidFill>
                <a:latin typeface="Cambria" panose="02040503050406030204" pitchFamily="18" charset="0"/>
              </a:rPr>
              <a:t>Πλάσμα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1600" b="1" dirty="0">
                <a:solidFill>
                  <a:srgbClr val="FFC000"/>
                </a:solidFill>
                <a:latin typeface="Cambria" panose="02040503050406030204" pitchFamily="18" charset="0"/>
              </a:rPr>
              <a:t>55% του αίματος</a:t>
            </a:r>
            <a:endParaRPr lang="en-US" sz="16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 rot="10800000" flipV="1">
            <a:off x="7147871" y="4653136"/>
            <a:ext cx="167862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1600" b="1" dirty="0">
                <a:solidFill>
                  <a:srgbClr val="FFC000"/>
                </a:solidFill>
                <a:latin typeface="Cambria" panose="02040503050406030204" pitchFamily="18" charset="0"/>
              </a:rPr>
              <a:t>Λευκά αιμοσφαίρια, αιμοπετάλια</a:t>
            </a:r>
            <a:endParaRPr lang="en-US" sz="16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 rot="10800000" flipV="1">
            <a:off x="7112000" y="5517232"/>
            <a:ext cx="1857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1600" b="1" dirty="0">
                <a:solidFill>
                  <a:srgbClr val="FFC000"/>
                </a:solidFill>
                <a:latin typeface="Cambria" panose="02040503050406030204" pitchFamily="18" charset="0"/>
              </a:rPr>
              <a:t>Ερυθρά αιμοσφαίρια</a:t>
            </a:r>
            <a:endParaRPr lang="en-US" sz="16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pic>
        <p:nvPicPr>
          <p:cNvPr id="6152" name="Picture 2" descr="http://www.nuaire.com/company/news/wp-content/uploads/2012/10/nuaire-bench-top-centrifuge-blood-ba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70300"/>
            <a:ext cx="2928938" cy="221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97625" y="1628800"/>
            <a:ext cx="24288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>
                <a:solidFill>
                  <a:srgbClr val="FFC000"/>
                </a:solidFill>
                <a:latin typeface="Cambria" panose="02040503050406030204" pitchFamily="18" charset="0"/>
              </a:rPr>
              <a:t>Φυγόκεντρος</a:t>
            </a:r>
            <a:endParaRPr lang="en-US" sz="16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1385" y="0"/>
            <a:ext cx="650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Στο  μικροβιολογικό  εργαστήριο</a:t>
            </a:r>
            <a:endParaRPr lang="el-G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8600" y="570143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200" dirty="0">
                <a:solidFill>
                  <a:srgbClr val="FFC000"/>
                </a:solidFill>
              </a:rPr>
              <a:t>Όταν </a:t>
            </a:r>
            <a:r>
              <a:rPr lang="el-GR" sz="1200" dirty="0" err="1">
                <a:solidFill>
                  <a:srgbClr val="FFC000"/>
                </a:solidFill>
              </a:rPr>
              <a:t>φυγοκεντρήσουμε</a:t>
            </a:r>
            <a:r>
              <a:rPr lang="el-GR" sz="1200" dirty="0">
                <a:solidFill>
                  <a:srgbClr val="FFC000"/>
                </a:solidFill>
              </a:rPr>
              <a:t> ολικό αίμα </a:t>
            </a:r>
            <a:endParaRPr lang="el-GR" sz="1200" dirty="0" smtClean="0">
              <a:solidFill>
                <a:srgbClr val="FFC000"/>
              </a:solidFill>
            </a:endParaRP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σε </a:t>
            </a:r>
            <a:r>
              <a:rPr lang="el-GR" sz="1200" dirty="0">
                <a:solidFill>
                  <a:srgbClr val="FFC000"/>
                </a:solidFill>
              </a:rPr>
              <a:t>σωληνάκι με αντιπηκτικό </a:t>
            </a:r>
            <a:r>
              <a:rPr lang="el-GR" sz="1200" dirty="0" smtClean="0">
                <a:solidFill>
                  <a:srgbClr val="FFC000"/>
                </a:solidFill>
              </a:rPr>
              <a:t>τότε</a:t>
            </a: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θα </a:t>
            </a:r>
            <a:r>
              <a:rPr lang="el-GR" sz="1200" dirty="0">
                <a:solidFill>
                  <a:srgbClr val="FFC000"/>
                </a:solidFill>
              </a:rPr>
              <a:t>πάρουμε ένα κόκκινο</a:t>
            </a:r>
          </a:p>
          <a:p>
            <a:pPr algn="just"/>
            <a:r>
              <a:rPr lang="el-GR" sz="1200" dirty="0">
                <a:solidFill>
                  <a:srgbClr val="FFC000"/>
                </a:solidFill>
              </a:rPr>
              <a:t>ίζημα από ερυθρά αιμοσφαίρια </a:t>
            </a:r>
            <a:endParaRPr lang="el-GR" sz="1200" dirty="0" smtClean="0">
              <a:solidFill>
                <a:srgbClr val="FFC000"/>
              </a:solidFill>
            </a:endParaRP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και </a:t>
            </a:r>
            <a:r>
              <a:rPr lang="el-GR" sz="1200" dirty="0">
                <a:solidFill>
                  <a:srgbClr val="FFC000"/>
                </a:solidFill>
              </a:rPr>
              <a:t>ένα διαυγές κιτρινωπό </a:t>
            </a:r>
            <a:r>
              <a:rPr lang="el-GR" sz="1200" dirty="0" smtClean="0">
                <a:solidFill>
                  <a:srgbClr val="FFC000"/>
                </a:solidFill>
              </a:rPr>
              <a:t>υπερκείμενο</a:t>
            </a: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που </a:t>
            </a:r>
            <a:r>
              <a:rPr lang="el-GR" sz="1200" dirty="0">
                <a:solidFill>
                  <a:srgbClr val="FFC000"/>
                </a:solidFill>
              </a:rPr>
              <a:t>είναι το πλάσμα. </a:t>
            </a:r>
            <a:endParaRPr lang="el-GR" sz="1200" dirty="0" smtClean="0">
              <a:solidFill>
                <a:srgbClr val="FFC000"/>
              </a:solidFill>
            </a:endParaRP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Το ίζημα </a:t>
            </a:r>
            <a:r>
              <a:rPr lang="el-GR" sz="1200" dirty="0">
                <a:solidFill>
                  <a:srgbClr val="FFC000"/>
                </a:solidFill>
              </a:rPr>
              <a:t>των ερυθρών </a:t>
            </a:r>
            <a:r>
              <a:rPr lang="el-GR" sz="1200" dirty="0" smtClean="0">
                <a:solidFill>
                  <a:srgbClr val="FFC000"/>
                </a:solidFill>
              </a:rPr>
              <a:t>αιμοσφαιρίων</a:t>
            </a: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καταλαμβάνει </a:t>
            </a:r>
            <a:r>
              <a:rPr lang="el-GR" sz="1200" dirty="0">
                <a:solidFill>
                  <a:srgbClr val="FFC000"/>
                </a:solidFill>
              </a:rPr>
              <a:t>περίπου το μισό όγκο του </a:t>
            </a:r>
            <a:endParaRPr lang="el-GR" sz="1200" dirty="0" smtClean="0">
              <a:solidFill>
                <a:srgbClr val="FFC000"/>
              </a:solidFill>
            </a:endParaRP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ολικού </a:t>
            </a:r>
            <a:r>
              <a:rPr lang="el-GR" sz="1200" dirty="0">
                <a:solidFill>
                  <a:srgbClr val="FFC000"/>
                </a:solidFill>
              </a:rPr>
              <a:t>αίματος.</a:t>
            </a:r>
          </a:p>
          <a:p>
            <a:pPr algn="just"/>
            <a:r>
              <a:rPr lang="el-GR" sz="1200" dirty="0">
                <a:solidFill>
                  <a:srgbClr val="FFC000"/>
                </a:solidFill>
              </a:rPr>
              <a:t>Επάνω στο ίζημα των ερυθρών </a:t>
            </a:r>
            <a:r>
              <a:rPr lang="el-GR" sz="1200" dirty="0" smtClean="0">
                <a:solidFill>
                  <a:srgbClr val="FFC000"/>
                </a:solidFill>
              </a:rPr>
              <a:t>κυττάρων</a:t>
            </a: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εμφανίζεται </a:t>
            </a:r>
            <a:r>
              <a:rPr lang="el-GR" sz="1200" dirty="0">
                <a:solidFill>
                  <a:srgbClr val="FFC000"/>
                </a:solidFill>
              </a:rPr>
              <a:t>ένα πολύ λεπτό λευκό </a:t>
            </a:r>
            <a:r>
              <a:rPr lang="el-GR" sz="1200" dirty="0" smtClean="0">
                <a:solidFill>
                  <a:srgbClr val="FFC000"/>
                </a:solidFill>
              </a:rPr>
              <a:t>στρώμα</a:t>
            </a: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 που αποτελείται </a:t>
            </a:r>
            <a:r>
              <a:rPr lang="el-GR" sz="1200" dirty="0">
                <a:solidFill>
                  <a:srgbClr val="FFC000"/>
                </a:solidFill>
              </a:rPr>
              <a:t>από τα λευκά </a:t>
            </a:r>
            <a:endParaRPr lang="el-GR" sz="1200" dirty="0" smtClean="0">
              <a:solidFill>
                <a:srgbClr val="FFC000"/>
              </a:solidFill>
            </a:endParaRPr>
          </a:p>
          <a:p>
            <a:pPr algn="just"/>
            <a:r>
              <a:rPr lang="el-GR" sz="1200" dirty="0" smtClean="0">
                <a:solidFill>
                  <a:srgbClr val="FFC000"/>
                </a:solidFill>
              </a:rPr>
              <a:t>αιμοσφαίρια </a:t>
            </a:r>
            <a:r>
              <a:rPr lang="el-GR" sz="1200" dirty="0">
                <a:solidFill>
                  <a:srgbClr val="FFC000"/>
                </a:solidFill>
              </a:rPr>
              <a:t>και τα αιμοπετάλια. </a:t>
            </a:r>
          </a:p>
        </p:txBody>
      </p:sp>
    </p:spTree>
    <p:extLst>
      <p:ext uri="{BB962C8B-B14F-4D97-AF65-F5344CB8AC3E}">
        <p14:creationId xmlns:p14="http://schemas.microsoft.com/office/powerpoint/2010/main" val="15435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0375" y="836713"/>
            <a:ext cx="8229600" cy="2160239"/>
          </a:xfrm>
        </p:spPr>
        <p:txBody>
          <a:bodyPr/>
          <a:lstStyle/>
          <a:p>
            <a:pPr marL="298450" lvl="1" indent="0" eaLnBrk="1" hangingPunct="1">
              <a:buFont typeface="Courier New" pitchFamily="49" charset="0"/>
              <a:buNone/>
              <a:tabLst>
                <a:tab pos="365125" algn="l"/>
              </a:tabLs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Είναι ένα </a:t>
            </a:r>
            <a:r>
              <a:rPr lang="el-GR" altLang="en-US" sz="2000" b="1" u="sng" dirty="0" smtClean="0">
                <a:solidFill>
                  <a:srgbClr val="00B0F0"/>
                </a:solidFill>
                <a:latin typeface="Cambria" pitchFamily="18" charset="0"/>
              </a:rPr>
              <a:t>υποκίτρινο υγρό </a:t>
            </a: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που αποτελείται</a:t>
            </a:r>
            <a:r>
              <a:rPr lang="en-US" altLang="en-US" sz="2000" dirty="0" smtClean="0">
                <a:solidFill>
                  <a:srgbClr val="00B0F0"/>
                </a:solidFill>
                <a:latin typeface="Cambria" pitchFamily="18" charset="0"/>
              </a:rPr>
              <a:t>:</a:t>
            </a:r>
            <a:endParaRPr lang="el-GR" altLang="en-US" sz="2000" dirty="0" smtClean="0">
              <a:solidFill>
                <a:srgbClr val="00B0F0"/>
              </a:solidFill>
              <a:latin typeface="Cambria" pitchFamily="18" charset="0"/>
            </a:endParaRPr>
          </a:p>
          <a:p>
            <a:pPr marL="1025525" lvl="2" indent="-342900" eaLnBrk="1" hangingPunct="1">
              <a:lnSpc>
                <a:spcPct val="120000"/>
              </a:lnSpc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Κυρίως από </a:t>
            </a:r>
            <a:r>
              <a:rPr lang="el-GR" altLang="en-US" sz="2000" b="1" u="sng" dirty="0" smtClean="0">
                <a:solidFill>
                  <a:srgbClr val="00B0F0"/>
                </a:solidFill>
                <a:latin typeface="Cambria" pitchFamily="18" charset="0"/>
              </a:rPr>
              <a:t>νερό</a:t>
            </a:r>
          </a:p>
          <a:p>
            <a:pPr marL="1025525" lvl="2" indent="-342900" eaLnBrk="1" hangingPunct="1">
              <a:lnSpc>
                <a:spcPct val="120000"/>
              </a:lnSpc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Ουσίες που βοηθούν στην άμυνα του οργανισμού (πρωτεΐνες)</a:t>
            </a:r>
          </a:p>
          <a:p>
            <a:pPr marL="1025525" lvl="2" indent="-342900" eaLnBrk="1" hangingPunct="1">
              <a:lnSpc>
                <a:spcPct val="120000"/>
              </a:lnSpc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</a:rPr>
              <a:t>Άχρηστες ουσίες που έχουν αποβληθεί από τα κύτταρα</a:t>
            </a:r>
          </a:p>
          <a:p>
            <a:pPr marL="18288" indent="0" eaLnBrk="1" hangingPunct="1">
              <a:buNone/>
              <a:tabLst>
                <a:tab pos="365125" algn="l"/>
              </a:tabLst>
            </a:pPr>
            <a:endParaRPr lang="el-GR" altLang="en-US" dirty="0" smtClean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258888" y="231775"/>
            <a:ext cx="5743575" cy="53292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rgbClr val="FFC000"/>
                </a:solidFill>
                <a:latin typeface="Cambria" pitchFamily="18" charset="0"/>
              </a:rPr>
              <a:t>ΠΛΑΣΜΑ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240360" cy="3346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4" descr="http://emed.med.uoa.gr/application/syllabus_i/aimopiisi/aima/images/big/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602787" y="692696"/>
            <a:ext cx="843370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038" indent="-204788">
              <a:tabLst>
                <a:tab pos="365125" algn="l"/>
              </a:tabLs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4025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033463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tabLst>
                <a:tab pos="365125" algn="l"/>
              </a:tabLs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lvl="2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altLang="en-US" sz="2000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AutoNum type="arabicPeriod"/>
              <a:defRPr/>
            </a:pPr>
            <a:r>
              <a:rPr lang="el-GR" altLang="en-US" sz="2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Λευκά αιμοσφαίρια 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altLang="en-US" sz="20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5425" lvl="1"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l-GR" altLang="en-US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Είναι υπεύθυνα για την προστασία του οργανισμού από τους εισβολείς</a:t>
            </a:r>
          </a:p>
          <a:p>
            <a:pPr marL="225425" lvl="1" indent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l-GR" altLang="en-US" sz="2000" dirty="0" smtClean="0">
                <a:solidFill>
                  <a:srgbClr val="00B0F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(όπως για παράδειγμα από μικροοργανισμούς που προκαλούν ασθένειες.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el-GR" altLang="en-US" sz="2000" dirty="0" smtClean="0">
              <a:solidFill>
                <a:srgbClr val="00B0F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 bwMode="auto">
          <a:xfrm>
            <a:off x="484188" y="85725"/>
            <a:ext cx="8229600" cy="60697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l-GR" sz="2400" b="1" dirty="0" smtClean="0">
                <a:solidFill>
                  <a:srgbClr val="FFC000"/>
                </a:solidFill>
                <a:latin typeface="Cambria" pitchFamily="18" charset="0"/>
              </a:rPr>
              <a:t>ΚΥΤΤΑΡΑ</a:t>
            </a:r>
          </a:p>
        </p:txBody>
      </p:sp>
      <p:sp>
        <p:nvSpPr>
          <p:cNvPr id="8197" name="AutoShape 6" descr="http://stream1.gifsoup.com/view5/2305747/phagocytosis-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8" name="AutoShape 8" descr="http://stream1.gifsoup.com/view5/2305747/phagocytosis-o.gif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1" y="3272362"/>
            <a:ext cx="3880110" cy="2172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83268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5714" y="566124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Λευκά αιμοσφαίρια στο μικροσκόπιο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219615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 autoUpdateAnimBg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259181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365125" algn="l"/>
              </a:tabLst>
              <a:defRPr/>
            </a:pPr>
            <a:r>
              <a:rPr lang="el-GR" sz="2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2. </a:t>
            </a:r>
            <a:r>
              <a:rPr lang="el-GR" sz="2000" b="1" u="sng" dirty="0" smtClean="0">
                <a:solidFill>
                  <a:srgbClr val="FFC000"/>
                </a:solidFill>
                <a:latin typeface="Cambria" panose="02040503050406030204" pitchFamily="18" charset="0"/>
              </a:rPr>
              <a:t>Ερυθρά αιμοσφαίρια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365125" algn="l"/>
              </a:tabLst>
              <a:defRPr/>
            </a:pPr>
            <a:endParaRPr lang="el-GR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</a:rPr>
              <a:t>Μεταφέρουν </a:t>
            </a: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</a:rPr>
              <a:t>το οξυγόνο στα κύτταρα και </a:t>
            </a:r>
            <a:endParaRPr lang="el-GR" sz="2000" dirty="0" smtClean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65125" algn="l"/>
              </a:tabLst>
              <a:defRPr/>
            </a:pP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</a:rPr>
              <a:t>απομακρύνουν </a:t>
            </a:r>
            <a:r>
              <a:rPr lang="el-GR" sz="2000" dirty="0">
                <a:solidFill>
                  <a:srgbClr val="00B0F0"/>
                </a:solidFill>
                <a:latin typeface="Cambria" panose="02040503050406030204" pitchFamily="18" charset="0"/>
              </a:rPr>
              <a:t>το διοξείδιο του </a:t>
            </a:r>
            <a:r>
              <a:rPr lang="el-GR" sz="2000" dirty="0" smtClean="0">
                <a:solidFill>
                  <a:srgbClr val="00B0F0"/>
                </a:solidFill>
                <a:latin typeface="Cambria" panose="02040503050406030204" pitchFamily="18" charset="0"/>
              </a:rPr>
              <a:t>άνθρακα από αυτά.</a:t>
            </a:r>
            <a:endParaRPr lang="el-GR" sz="2000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98328"/>
            <a:ext cx="3168352" cy="217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4068" y="552820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Ερυθρά αιμοσφαίρια στο μικροσκόπιο</a:t>
            </a:r>
            <a:endParaRPr lang="el-GR" sz="1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6" y="3068960"/>
            <a:ext cx="3498762" cy="262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538163" y="541338"/>
            <a:ext cx="8640762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el-GR" alt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3. </a:t>
            </a:r>
            <a:r>
              <a:rPr lang="el-GR" altLang="en-US" sz="2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rPr>
              <a:t>Αιμοπετάλια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365125" algn="l"/>
              </a:tabLst>
            </a:pPr>
            <a:endParaRPr lang="el-GR" altLang="en-US" sz="20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el-GR" altLang="en-US" sz="2000" dirty="0" smtClean="0">
                <a:solidFill>
                  <a:srgbClr val="00B0F0"/>
                </a:solidFill>
                <a:latin typeface="Cambria" pitchFamily="18" charset="0"/>
                <a:cs typeface="Arial" charset="0"/>
              </a:rPr>
              <a:t>Συμβάλουν στη πήξη του αίματος σε περίπτωση τραυματισμού ώστε να σταματήσει η αιμορραγία </a:t>
            </a: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7882"/>
            <a:ext cx="3586509" cy="3166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4666" y="547658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Αιμοπετάλια στο μικροσκόπιο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996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5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5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69" y="1268760"/>
            <a:ext cx="6481567" cy="4052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0" y="-5041"/>
            <a:ext cx="8181975" cy="3533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00735" y="371703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Το </a:t>
            </a:r>
            <a:r>
              <a:rPr lang="el-GR" sz="14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φάσμα του φωτός</a:t>
            </a:r>
            <a:r>
              <a:rPr lang="el-GR" sz="1400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 που είναι ορατό στο μάτι μας </a:t>
            </a:r>
            <a:r>
              <a:rPr lang="el-GR" sz="14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αποτελείται από πολλές συχνότητες</a:t>
            </a:r>
            <a:r>
              <a:rPr lang="el-GR" sz="1400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 και </a:t>
            </a:r>
            <a:r>
              <a:rPr lang="el-GR" sz="14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κάθε μια αντιστοιχεί σε διαφορετικό χρώμα</a:t>
            </a:r>
            <a:r>
              <a:rPr lang="el-GR" sz="1400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. Όταν το οπτικό φως πέσει σε οποιοδήποτε αντικείμενο, κάποιες συχνότητες απορροφούνται από την ύλη και δεν γίνονται ορατές στο μάτι μας, ενώ </a:t>
            </a:r>
            <a:r>
              <a:rPr lang="el-GR" sz="14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οι συχνότητες που δεν απορροφούνται και ανακλώνται</a:t>
            </a:r>
            <a:r>
              <a:rPr lang="el-GR" sz="1400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 πίσω σε εμάς είναι αυτές που </a:t>
            </a:r>
            <a:r>
              <a:rPr lang="el-GR" sz="14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προσδίδουν το χρώμα στο </a:t>
            </a:r>
            <a:r>
              <a:rPr lang="el-GR" sz="1400" b="1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αντικείμενο.</a:t>
            </a:r>
          </a:p>
          <a:p>
            <a:pPr algn="just"/>
            <a:endParaRPr lang="el-GR" sz="1400" b="1" dirty="0">
              <a:solidFill>
                <a:srgbClr val="00B0F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l-GR" sz="1400" b="1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Οι </a:t>
            </a:r>
            <a:r>
              <a:rPr lang="el-GR" sz="1400" b="1" dirty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φλέβες φαίνονται μπλε </a:t>
            </a:r>
            <a:r>
              <a:rPr lang="el-GR" sz="14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επειδή απορροφούν φως χαμηλής συχνότητας</a:t>
            </a:r>
            <a:r>
              <a:rPr lang="el-GR" sz="1400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, επιτρέποντας μόνο</a:t>
            </a:r>
            <a:r>
              <a:rPr lang="el-GR" sz="14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 τα υψηλότερης ενέργειας μπλε μήκη κύματος</a:t>
            </a:r>
            <a:r>
              <a:rPr lang="el-GR" sz="1400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 να διεισδύσουν μέσα από τη φλέβα, να διαπεράσουν το δέρμα και έτσι αυτό είναι </a:t>
            </a:r>
            <a:r>
              <a:rPr lang="el-GR" sz="1400" b="1" dirty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το χρώμα που αντανακλάται πίσω στο </a:t>
            </a:r>
            <a:r>
              <a:rPr lang="el-GR" sz="1400" b="1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θεατή.</a:t>
            </a:r>
          </a:p>
          <a:p>
            <a:pPr algn="just"/>
            <a:endParaRPr lang="el-GR" sz="1400" b="1" dirty="0">
              <a:solidFill>
                <a:srgbClr val="00B0F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l-GR" sz="1400" b="1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Στην πραγματικότητα το αίμα στις φλέβες είναι κόκκινο </a:t>
            </a:r>
            <a:r>
              <a:rPr lang="el-GR" sz="1400" b="1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αλλά πιο σκούρο από αυτό των αρτηριών.</a:t>
            </a:r>
          </a:p>
          <a:p>
            <a:pPr algn="just"/>
            <a:r>
              <a:rPr lang="el-GR" sz="1400" b="1" dirty="0" smtClean="0">
                <a:solidFill>
                  <a:srgbClr val="00B0F0"/>
                </a:solidFill>
                <a:latin typeface="Cambria" pitchFamily="18" charset="0"/>
                <a:ea typeface="Cambria" pitchFamily="18" charset="0"/>
              </a:rPr>
              <a:t>Οι αρτηρίες έχουν πιο παχιά τοιχώματα και βρίσκονται πιο βαθιά κάτω από το δέρμα μας και γι΄αυτό και δεν είναι ορατές σε εμάς. </a:t>
            </a:r>
            <a:endParaRPr lang="el-GR" sz="1400" dirty="0">
              <a:solidFill>
                <a:srgbClr val="00B0F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96779" y="2912910"/>
            <a:ext cx="7704856" cy="459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ΤΕΛΙΚΑ τι χρώμα έχει το αίμα στις φλέβες μας ;</a:t>
            </a:r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τοιχειώδες">
  <a:themeElements>
    <a:clrScheme name="Στοιχειώδες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Στοιχειώδες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Στοιχειώδες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216</Words>
  <Application>Microsoft Office PowerPoint</Application>
  <PresentationFormat>Προβολή στην οθόνη (4:3)</PresentationFormat>
  <Paragraphs>58</Paragraphs>
  <Slides>9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Στοιχειώδες</vt:lpstr>
      <vt:lpstr>ΜΕΤΑΦΟΡΑ  &amp;  ΑΠΟΒΟΛΗ ΟΥΣΙΩΝ ΣΤΟΝ ΑΝΘΡΩΠΟ  2ο Μέρος</vt:lpstr>
      <vt:lpstr>Παρουσίαση του PowerPoint</vt:lpstr>
      <vt:lpstr>Παρουσίαση του PowerPoint</vt:lpstr>
      <vt:lpstr>ΠΛΑΣΜΑ</vt:lpstr>
      <vt:lpstr>ΚΥΤΤΑΡΑ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ΜΕΤΑΦΟΡΑ  &amp;  ΑΠΟΒΟΛΗ ΟΥΣΙΩΝ</dc:title>
  <dc:creator>YianFan</dc:creator>
  <cp:lastModifiedBy>YianFan</cp:lastModifiedBy>
  <cp:revision>36</cp:revision>
  <dcterms:created xsi:type="dcterms:W3CDTF">2020-04-24T10:15:40Z</dcterms:created>
  <dcterms:modified xsi:type="dcterms:W3CDTF">2020-05-03T10:43:05Z</dcterms:modified>
</cp:coreProperties>
</file>