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4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5/6/2025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5/6/2025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5/6/2025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5/6/2025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5/6/2025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5/6/2025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5/6/2025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5/6/2025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5/6/2025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5/6/2025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5/6/2025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5/6/2025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10" Type="http://schemas.openxmlformats.org/officeDocument/2006/relationships/image" Target="../media/image12.jpeg"/><Relationship Id="rId4" Type="http://schemas.openxmlformats.org/officeDocument/2006/relationships/image" Target="../media/image6.jpeg"/><Relationship Id="rId9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eg"/><Relationship Id="rId3" Type="http://schemas.openxmlformats.org/officeDocument/2006/relationships/image" Target="../media/image14.jpeg"/><Relationship Id="rId7" Type="http://schemas.openxmlformats.org/officeDocument/2006/relationships/image" Target="../media/image18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jpeg"/><Relationship Id="rId3" Type="http://schemas.openxmlformats.org/officeDocument/2006/relationships/image" Target="../media/image21.jpeg"/><Relationship Id="rId7" Type="http://schemas.openxmlformats.org/officeDocument/2006/relationships/image" Target="../media/image25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jpeg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jpeg"/><Relationship Id="rId3" Type="http://schemas.openxmlformats.org/officeDocument/2006/relationships/image" Target="../media/image28.jpeg"/><Relationship Id="rId7" Type="http://schemas.openxmlformats.org/officeDocument/2006/relationships/image" Target="../media/image32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jpeg"/><Relationship Id="rId5" Type="http://schemas.openxmlformats.org/officeDocument/2006/relationships/image" Target="../media/image30.jpeg"/><Relationship Id="rId10" Type="http://schemas.openxmlformats.org/officeDocument/2006/relationships/image" Target="../media/image35.jpeg"/><Relationship Id="rId4" Type="http://schemas.openxmlformats.org/officeDocument/2006/relationships/image" Target="../media/image29.jpeg"/><Relationship Id="rId9" Type="http://schemas.openxmlformats.org/officeDocument/2006/relationships/image" Target="../media/image3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5E69255-D126-4B3C-9DAF-B5B3BAD2816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Εκμάθηση και Χρήση Βασικών Εργαλείων Κατασκευής</a:t>
            </a:r>
            <a:br>
              <a:rPr lang="el-GR" dirty="0"/>
            </a:br>
            <a:r>
              <a:rPr lang="el-GR" i="1" dirty="0"/>
              <a:t>Μάθημα Τεχνολογίας – Α’ Γυμνασίου</a:t>
            </a:r>
            <a:endParaRPr lang="el-GR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D27E3BDE-F1DD-4ED5-867C-725F608E98D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47418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597786C-5C0C-450F-81AB-1E26CAF479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Στόχοι Μαθήματος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9ABD78A-A430-4615-A3BB-0EA8B93C69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z="2400" dirty="0"/>
              <a:t>Να αναγνωρίζουν και να ονομάζουν, βασικά εργαλεία χειρός του εργαστηρίου</a:t>
            </a:r>
          </a:p>
          <a:p>
            <a:pPr lvl="0"/>
            <a:r>
              <a:rPr lang="el-GR" sz="2400" dirty="0"/>
              <a:t>Να κατανοούν τους κανόνες επιλογής ανάλογα τη 	χρήση τους.</a:t>
            </a:r>
          </a:p>
          <a:p>
            <a:pPr lvl="0"/>
            <a:r>
              <a:rPr lang="el-GR" sz="2400" dirty="0"/>
              <a:t>Να διακρίνουν την κατηγοριοποίησή τους ανάλογα με τη χρήση.</a:t>
            </a:r>
          </a:p>
          <a:p>
            <a:pPr lvl="0"/>
            <a:r>
              <a:rPr lang="el-GR" sz="2400" dirty="0"/>
              <a:t>Να εξοικειωθούν με τους κανόνες ασφάλειας.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54806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4D3CE4F-7CDA-4BB1-B7E8-8CEC92A2FB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204395"/>
            <a:ext cx="7729728" cy="1949017"/>
          </a:xfrm>
        </p:spPr>
        <p:txBody>
          <a:bodyPr>
            <a:normAutofit fontScale="90000"/>
          </a:bodyPr>
          <a:lstStyle/>
          <a:p>
            <a:r>
              <a:rPr lang="el-GR" b="1" dirty="0"/>
              <a:t>1. Εισαγωγή (5 λεπτά):</a:t>
            </a:r>
            <a:br>
              <a:rPr lang="el-GR" dirty="0"/>
            </a:br>
            <a:r>
              <a:rPr lang="el-GR" dirty="0"/>
              <a:t>Σύντομη συζήτηση για το τι είναι ένα εργαλείο.</a:t>
            </a:r>
            <a:br>
              <a:rPr lang="el-GR" dirty="0"/>
            </a:br>
            <a:r>
              <a:rPr lang="el-GR" dirty="0"/>
              <a:t>Ιστορική εξέλιξη τους.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0F84903-9119-465B-A820-0C7EB83D58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9013" y="2624865"/>
            <a:ext cx="6052254" cy="3861995"/>
          </a:xfrm>
        </p:spPr>
        <p:txBody>
          <a:bodyPr>
            <a:normAutofit fontScale="92500" lnSpcReduction="20000"/>
          </a:bodyPr>
          <a:lstStyle/>
          <a:p>
            <a:r>
              <a:rPr lang="en-US" b="1" i="1" dirty="0"/>
              <a:t>T</a:t>
            </a:r>
            <a:r>
              <a:rPr lang="el-GR" b="1" i="1" dirty="0"/>
              <a:t>ι είναι τεχνολογία και ποια η σχέση της με την επιστήμη</a:t>
            </a:r>
          </a:p>
          <a:p>
            <a:r>
              <a:rPr lang="el-GR" dirty="0"/>
              <a:t>Από την εποχή που ο άνθρωπος εμφανίστηκε στη γη προσπαθούσε να λύσει ένα σύνολο προβλημάτων που θα του επέτρεπαν να βελτιώσει τις συνθήκες της ζωής του. Έτσι</a:t>
            </a:r>
            <a:r>
              <a:rPr lang="el-GR" b="1" dirty="0"/>
              <a:t>, πριν από 2.000.000 χρόνια ο άνθρωπος αρχίζει να κατασκευάζει και να χρησιμοποιεί εργαλεία. Τα πρώτα αυτά εργαλεία που κατασκεύασε και χρησιμοποίησε αποτελούν τα πρώτα τεχνολογικά δημιουργήματα του ανθρώπου </a:t>
            </a:r>
            <a:r>
              <a:rPr lang="el-GR" dirty="0"/>
              <a:t>και θα σηματοδοτήσουν την εξέλιξη του ανθρώπινου είδους. Το γεγονός αυτό θα σημάνει και την αρχή του ανθρώπινου πολιτισμού. Με τη βοήθεια της τεχνολογίας ο άνθρωπος θα διατρέξει μια πορεία εκατοντάδων χιλιάδων ετών. Ένα τεράστιο σύνολο</a:t>
            </a:r>
            <a:r>
              <a:rPr lang="el-GR" b="1" dirty="0"/>
              <a:t> από απλά εργαλεία μέχρι σύνθετες συσκευές θα τον βοηθήσουν να επιβιώσει ξεπερνώντας συνεχή προβλήματα και βελτιώνοντας τη θέση του μέσα στη φύση</a:t>
            </a:r>
            <a:r>
              <a:rPr lang="el-GR" dirty="0"/>
              <a:t>.</a:t>
            </a:r>
          </a:p>
          <a:p>
            <a:endParaRPr lang="el-GR" dirty="0"/>
          </a:p>
        </p:txBody>
      </p:sp>
      <p:pic>
        <p:nvPicPr>
          <p:cNvPr id="1026" name="Picture 2" descr="img">
            <a:extLst>
              <a:ext uri="{FF2B5EF4-FFF2-40B4-BE49-F238E27FC236}">
                <a16:creationId xmlns:a16="http://schemas.microsoft.com/office/drawing/2014/main" id="{27D3C9A3-0964-4F23-B08A-D4C55B55E5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1267" y="2362934"/>
            <a:ext cx="3650652" cy="3700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g_i1ennt8l">
            <a:extLst>
              <a:ext uri="{FF2B5EF4-FFF2-40B4-BE49-F238E27FC236}">
                <a16:creationId xmlns:a16="http://schemas.microsoft.com/office/drawing/2014/main" id="{9373226A-A50F-4FD6-9B08-4BB4CA72B80F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136" y="3299627"/>
            <a:ext cx="1905000" cy="1076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g_i1eowiez">
            <a:extLst>
              <a:ext uri="{FF2B5EF4-FFF2-40B4-BE49-F238E27FC236}">
                <a16:creationId xmlns:a16="http://schemas.microsoft.com/office/drawing/2014/main" id="{942CE437-2ED5-41E3-88C6-F0BA14586F31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411" y="4699458"/>
            <a:ext cx="2076450" cy="10382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82775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C023018-84DE-490F-A70C-AEC89FFD1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548640"/>
            <a:ext cx="7515292" cy="989704"/>
          </a:xfrm>
        </p:spPr>
        <p:txBody>
          <a:bodyPr>
            <a:normAutofit fontScale="90000"/>
          </a:bodyPr>
          <a:lstStyle/>
          <a:p>
            <a:r>
              <a:rPr lang="el-GR" sz="1800" dirty="0"/>
              <a:t>Παρουσίαση κριτηρίων επιλογής εργαλείου,</a:t>
            </a:r>
            <a:br>
              <a:rPr lang="el-GR" sz="1800" dirty="0"/>
            </a:br>
            <a:r>
              <a:rPr lang="el-GR" sz="1800" dirty="0"/>
              <a:t> </a:t>
            </a:r>
            <a:r>
              <a:rPr lang="el-GR" sz="1800" b="1" dirty="0"/>
              <a:t>ανάλογα με την χρήση τους</a:t>
            </a:r>
            <a:br>
              <a:rPr lang="en-US" b="1" dirty="0"/>
            </a:br>
            <a:endParaRPr lang="el-GR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22C69F1-FC27-4263-AEFE-4D3D1DA0F7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75097" y="1744020"/>
            <a:ext cx="5664081" cy="3450784"/>
          </a:xfrm>
        </p:spPr>
        <p:txBody>
          <a:bodyPr>
            <a:normAutofit lnSpcReduction="10000"/>
          </a:bodyPr>
          <a:lstStyle/>
          <a:p>
            <a:pPr marL="0" indent="0" fontAlgn="base">
              <a:buNone/>
            </a:pPr>
            <a:r>
              <a:rPr lang="el-GR" sz="2800" b="1" dirty="0"/>
              <a:t>Εργαλεία Κοπής:</a:t>
            </a:r>
            <a:r>
              <a:rPr lang="el-GR" sz="2800" dirty="0"/>
              <a:t> </a:t>
            </a:r>
          </a:p>
          <a:p>
            <a:pPr fontAlgn="base"/>
            <a:r>
              <a:rPr lang="el-GR" dirty="0"/>
              <a:t>Μαχαίρι </a:t>
            </a:r>
          </a:p>
          <a:p>
            <a:pPr fontAlgn="base"/>
            <a:r>
              <a:rPr lang="el-GR" dirty="0"/>
              <a:t>ψαλίδι</a:t>
            </a:r>
          </a:p>
          <a:p>
            <a:pPr fontAlgn="base"/>
            <a:r>
              <a:rPr lang="el-GR" dirty="0"/>
              <a:t>Κοπίδι</a:t>
            </a:r>
          </a:p>
          <a:p>
            <a:pPr fontAlgn="base"/>
            <a:r>
              <a:rPr lang="el-GR" dirty="0"/>
              <a:t>διάφορα είδη πριονιού( χειρός , σιδεροπρίονο, </a:t>
            </a:r>
            <a:r>
              <a:rPr lang="el-GR" dirty="0" err="1"/>
              <a:t>σέγα</a:t>
            </a:r>
            <a:r>
              <a:rPr lang="el-GR" dirty="0"/>
              <a:t>, πριονοκορδέλα, αλυσοπρίονο)</a:t>
            </a:r>
          </a:p>
          <a:p>
            <a:pPr fontAlgn="base"/>
            <a:r>
              <a:rPr lang="el-GR" dirty="0"/>
              <a:t>το δρεπάνι</a:t>
            </a:r>
          </a:p>
          <a:p>
            <a:r>
              <a:rPr lang="el-GR" dirty="0"/>
              <a:t> κλαδευτήρι</a:t>
            </a:r>
            <a:br>
              <a:rPr lang="el-GR" dirty="0"/>
            </a:br>
            <a:endParaRPr lang="el-GR" dirty="0"/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E2DCE883-0F63-441A-9FA2-29426FBB35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786" y="2519710"/>
            <a:ext cx="1562100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Ψαλίδι Μπετού 910mm INGCO HBC0836 | Ψαλίδια - ΕΡΓΑΛΕΙΑ ΚΟΠΗΣ -">
            <a:extLst>
              <a:ext uri="{FF2B5EF4-FFF2-40B4-BE49-F238E27FC236}">
                <a16:creationId xmlns:a16="http://schemas.microsoft.com/office/drawing/2014/main" id="{16D4FF93-67DE-4CA2-A400-EE01DE0E5C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4952" y="3560781"/>
            <a:ext cx="2152650" cy="2124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Εργαλεία κοπής. Στο κατάστημα μας θα βρείτε εργαλεία κοπής. - Home Shop">
            <a:extLst>
              <a:ext uri="{FF2B5EF4-FFF2-40B4-BE49-F238E27FC236}">
                <a16:creationId xmlns:a16="http://schemas.microsoft.com/office/drawing/2014/main" id="{FD3CACCB-D594-4358-968A-38CD087CD5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17815"/>
            <a:ext cx="2143125" cy="16047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>
            <a:extLst>
              <a:ext uri="{FF2B5EF4-FFF2-40B4-BE49-F238E27FC236}">
                <a16:creationId xmlns:a16="http://schemas.microsoft.com/office/drawing/2014/main" id="{EDCA69C9-FA68-4A71-AB80-D676B93763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527" y="3429000"/>
            <a:ext cx="1992609" cy="1753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4" name="Picture 16">
            <a:extLst>
              <a:ext uri="{FF2B5EF4-FFF2-40B4-BE49-F238E27FC236}">
                <a16:creationId xmlns:a16="http://schemas.microsoft.com/office/drawing/2014/main" id="{09EE294B-D335-4C5E-B08E-FD76D678F7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7683" y="5861942"/>
            <a:ext cx="2143125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6" name="Picture 18" descr="Εργαλεία κοπής - ToolCase.gr">
            <a:extLst>
              <a:ext uri="{FF2B5EF4-FFF2-40B4-BE49-F238E27FC236}">
                <a16:creationId xmlns:a16="http://schemas.microsoft.com/office/drawing/2014/main" id="{B856AE60-A4DA-48C9-9BE6-0C6E4344EB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4045" y="1351026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Τι αλυσοπρίονο να πάρω; [Αναλυτικός Οδηγός] - e-geoprostasia.gr |  Αγροεφόδια - Αγροτικά είδη -Γεωπονικά προϊόντα">
            <a:extLst>
              <a:ext uri="{FF2B5EF4-FFF2-40B4-BE49-F238E27FC236}">
                <a16:creationId xmlns:a16="http://schemas.microsoft.com/office/drawing/2014/main" id="{FE3AA428-46CB-41C0-8287-05C218B1D3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6521" y="5194804"/>
            <a:ext cx="3639105" cy="1753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Δρεπάνι για Χόρτα Silverline GT55 30cm">
            <a:extLst>
              <a:ext uri="{FF2B5EF4-FFF2-40B4-BE49-F238E27FC236}">
                <a16:creationId xmlns:a16="http://schemas.microsoft.com/office/drawing/2014/main" id="{D5CE2CE0-55E5-45A7-A063-02B1DCE9AE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347" y="5029200"/>
            <a:ext cx="19431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Πριονοκορδελα - € 500,00 - Vendora.gr">
            <a:extLst>
              <a:ext uri="{FF2B5EF4-FFF2-40B4-BE49-F238E27FC236}">
                <a16:creationId xmlns:a16="http://schemas.microsoft.com/office/drawing/2014/main" id="{87C5FFA6-4CC0-4987-B013-8CE754E5FA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3089" y="3950760"/>
            <a:ext cx="1688614" cy="2997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7097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F19DEA7-B3A3-4004-81F2-7F1A6CEB4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Εργαλεία σχεδίασης και μέτρησης μήκους:</a:t>
            </a:r>
            <a:r>
              <a:rPr lang="el-GR" dirty="0"/>
              <a:t>  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81DB9D7-4F96-4167-8C6A-1C2241186D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38043"/>
            <a:ext cx="3438144" cy="3601391"/>
          </a:xfrm>
        </p:spPr>
        <p:txBody>
          <a:bodyPr>
            <a:normAutofit fontScale="85000" lnSpcReduction="20000"/>
          </a:bodyPr>
          <a:lstStyle/>
          <a:p>
            <a:pPr marL="0" indent="0" fontAlgn="base">
              <a:buNone/>
            </a:pPr>
            <a:endParaRPr lang="el-GR" dirty="0"/>
          </a:p>
          <a:p>
            <a:pPr fontAlgn="base"/>
            <a:r>
              <a:rPr lang="el-GR" dirty="0"/>
              <a:t>Χάρακας</a:t>
            </a:r>
          </a:p>
          <a:p>
            <a:pPr fontAlgn="base"/>
            <a:r>
              <a:rPr lang="el-GR" dirty="0"/>
              <a:t>Τρίγωνοι χάρακες</a:t>
            </a:r>
          </a:p>
          <a:p>
            <a:pPr fontAlgn="base"/>
            <a:r>
              <a:rPr lang="el-GR" dirty="0"/>
              <a:t>Μηχανικά μολύβια</a:t>
            </a:r>
          </a:p>
          <a:p>
            <a:pPr fontAlgn="base"/>
            <a:r>
              <a:rPr lang="el-GR" dirty="0"/>
              <a:t>​Μέτρο (ξύλινο σπαστό, μετροταινία)</a:t>
            </a:r>
          </a:p>
          <a:p>
            <a:pPr fontAlgn="base"/>
            <a:r>
              <a:rPr lang="el-GR" dirty="0" err="1"/>
              <a:t>Παχύμετρο</a:t>
            </a:r>
            <a:endParaRPr lang="el-GR" dirty="0"/>
          </a:p>
          <a:p>
            <a:pPr fontAlgn="base"/>
            <a:r>
              <a:rPr lang="el-GR" dirty="0" err="1"/>
              <a:t>Μοιρογνωμονιο</a:t>
            </a:r>
            <a:endParaRPr lang="el-GR" dirty="0"/>
          </a:p>
          <a:p>
            <a:pPr fontAlgn="base"/>
            <a:r>
              <a:rPr lang="el-GR" dirty="0"/>
              <a:t>Διαβήτης</a:t>
            </a:r>
          </a:p>
          <a:p>
            <a:pPr fontAlgn="base"/>
            <a:r>
              <a:rPr lang="el-GR" dirty="0"/>
              <a:t>Μολύβια μηχανικά</a:t>
            </a:r>
          </a:p>
          <a:p>
            <a:pPr fontAlgn="base"/>
            <a:r>
              <a:rPr lang="el-GR" dirty="0"/>
              <a:t>Γωνία</a:t>
            </a:r>
          </a:p>
          <a:p>
            <a:pPr fontAlgn="base"/>
            <a:r>
              <a:rPr lang="el-GR" dirty="0"/>
              <a:t>Πινέλο</a:t>
            </a:r>
          </a:p>
          <a:p>
            <a:pPr fontAlgn="base"/>
            <a:endParaRPr lang="el-GR" dirty="0"/>
          </a:p>
          <a:p>
            <a:endParaRPr lang="el-GR" dirty="0"/>
          </a:p>
        </p:txBody>
      </p:sp>
      <p:pic>
        <p:nvPicPr>
          <p:cNvPr id="3084" name="Picture 12" descr="Γωνία ακριβείας μηχανουργικών εργασιών μήκους 300mm UYUS TOOLS">
            <a:extLst>
              <a:ext uri="{FF2B5EF4-FFF2-40B4-BE49-F238E27FC236}">
                <a16:creationId xmlns:a16="http://schemas.microsoft.com/office/drawing/2014/main" id="{59AB3017-F594-49DD-86D4-23A55F1611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0864" y="4554795"/>
            <a:ext cx="1549100" cy="1549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0" name="Picture 18" descr="μέτρηση μήκους. αντικείμενα, όπως βαθμονόμηση μετρήσεων ταινιών χάρακα  Διανυσματική απεικόνιση - εικονογραφία από worksheet: 180466815">
            <a:extLst>
              <a:ext uri="{FF2B5EF4-FFF2-40B4-BE49-F238E27FC236}">
                <a16:creationId xmlns:a16="http://schemas.microsoft.com/office/drawing/2014/main" id="{1BB46289-C8A0-4AF9-949C-7C450D70A3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3380" y="2357437"/>
            <a:ext cx="2571750" cy="178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2" name="Picture 20" descr="Diafora ergaleia texnikou sxediou | ARTMIE.gr">
            <a:extLst>
              <a:ext uri="{FF2B5EF4-FFF2-40B4-BE49-F238E27FC236}">
                <a16:creationId xmlns:a16="http://schemas.microsoft.com/office/drawing/2014/main" id="{43B6142E-0241-493A-84D0-0D916C4440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11" y="2269472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4" name="Picture 22" descr="ο σύλλογος επαγγελματικών εργαλείων για σχέδιο και σχεδιασμό - εργαλεία  ακριβείας γεωμετρίας και cad κατάλληλα για φοιτητές και μηχανικούς - ένα  πολυτελές σύνολο μέτρων για εκπαιδευτική και αρχιτεκτονική σχεδίαση. |  Εξοικονομήστε Χρήματα">
            <a:extLst>
              <a:ext uri="{FF2B5EF4-FFF2-40B4-BE49-F238E27FC236}">
                <a16:creationId xmlns:a16="http://schemas.microsoft.com/office/drawing/2014/main" id="{7DEB1997-6223-4AEC-A6BD-5E33BAB371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11" y="4528657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6" name="Picture 24" descr="Badu.gr 0.3 0.5 0.7 0.9 1.3 2.0mm Πλήρες Μεταλλικά Μηχανικά Μολύβια Σετ με  Γόμα Αυτόματο Μολύβι με Μόλυβες για Σχέδιο Σχολικό Είδη - Badu.gr">
            <a:extLst>
              <a:ext uri="{FF2B5EF4-FFF2-40B4-BE49-F238E27FC236}">
                <a16:creationId xmlns:a16="http://schemas.microsoft.com/office/drawing/2014/main" id="{E84E313C-7C30-4A4F-8D25-5D8E30B363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4458" y="4528657"/>
            <a:ext cx="1601376" cy="1601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Πινέλο φινιρίσματος πλακέ">
            <a:extLst>
              <a:ext uri="{FF2B5EF4-FFF2-40B4-BE49-F238E27FC236}">
                <a16:creationId xmlns:a16="http://schemas.microsoft.com/office/drawing/2014/main" id="{403A0777-DF9B-46B3-A73F-AFB97DD5A8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8171" y="4528656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Εργαλεία ζωγραφικής | PerdikisEshop.gr">
            <a:extLst>
              <a:ext uri="{FF2B5EF4-FFF2-40B4-BE49-F238E27FC236}">
                <a16:creationId xmlns:a16="http://schemas.microsoft.com/office/drawing/2014/main" id="{C6D29E20-E40A-41AE-AFBD-2F1769C9E0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9280" y="2357437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8033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7D4A343-8E0E-4187-A229-0639C88350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Εργαλεία Συγκράτησης - </a:t>
            </a:r>
            <a:r>
              <a:rPr lang="el-GR" b="1" dirty="0" err="1"/>
              <a:t>κολλησης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BBAAC91-1B59-4A24-BF4A-DB6E25A99F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6061" y="2366683"/>
            <a:ext cx="9101466" cy="2591080"/>
          </a:xfrm>
        </p:spPr>
        <p:txBody>
          <a:bodyPr/>
          <a:lstStyle/>
          <a:p>
            <a:r>
              <a:rPr lang="el-GR" dirty="0"/>
              <a:t>Κόλλες ( υγρή, </a:t>
            </a:r>
            <a:r>
              <a:rPr lang="el-GR" dirty="0" err="1"/>
              <a:t>ατλακόλ</a:t>
            </a:r>
            <a:r>
              <a:rPr lang="el-GR" dirty="0"/>
              <a:t> ή ξυλόκολλα, δυνατή τύπου </a:t>
            </a:r>
            <a:r>
              <a:rPr lang="en-US" dirty="0"/>
              <a:t>logo</a:t>
            </a:r>
            <a:r>
              <a:rPr lang="el-GR" dirty="0"/>
              <a:t>, </a:t>
            </a:r>
            <a:r>
              <a:rPr lang="el-GR" dirty="0" err="1"/>
              <a:t>βενζινόκολλα</a:t>
            </a:r>
            <a:r>
              <a:rPr lang="el-GR" b="1" dirty="0"/>
              <a:t>, κολλητήρι με </a:t>
            </a:r>
            <a:r>
              <a:rPr lang="el-GR" b="1" dirty="0" err="1"/>
              <a:t>καλάι</a:t>
            </a:r>
            <a:r>
              <a:rPr lang="el-GR" b="1" dirty="0"/>
              <a:t> , πιστόλι θυροκόλλησης</a:t>
            </a:r>
            <a:r>
              <a:rPr lang="el-GR" dirty="0"/>
              <a:t>, σιλικόνη κ.α.)</a:t>
            </a:r>
          </a:p>
          <a:p>
            <a:r>
              <a:rPr lang="el-GR" dirty="0"/>
              <a:t> πένσα</a:t>
            </a:r>
          </a:p>
          <a:p>
            <a:r>
              <a:rPr lang="el-GR" dirty="0"/>
              <a:t>σφιγκτήρας</a:t>
            </a:r>
          </a:p>
          <a:p>
            <a:r>
              <a:rPr lang="el-GR" dirty="0"/>
              <a:t>μέγγενη.</a:t>
            </a:r>
          </a:p>
          <a:p>
            <a:pPr marL="0" indent="0">
              <a:buNone/>
            </a:pPr>
            <a:endParaRPr lang="el-GR" dirty="0"/>
          </a:p>
        </p:txBody>
      </p:sp>
      <p:pic>
        <p:nvPicPr>
          <p:cNvPr id="4098" name="Picture 2" descr="WOLFCRAFT ΜΗΧΑΝΙΚΟ ΠΙΣΤΟΛΙ ΣΙΛΙΚΟΝΗΣ MG 300 4355000">
            <a:extLst>
              <a:ext uri="{FF2B5EF4-FFF2-40B4-BE49-F238E27FC236}">
                <a16:creationId xmlns:a16="http://schemas.microsoft.com/office/drawing/2014/main" id="{C85CF696-D344-4792-BB2A-D439BBC6CA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1136" y="5037777"/>
            <a:ext cx="2204018" cy="1234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Πιστόλι σιλικόνης 80W CT-105 A - alifragis.com.gr">
            <a:extLst>
              <a:ext uri="{FF2B5EF4-FFF2-40B4-BE49-F238E27FC236}">
                <a16:creationId xmlns:a16="http://schemas.microsoft.com/office/drawing/2014/main" id="{15C81E90-E3B4-4235-930C-42FAF8257C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69832" y="4128902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Εργαλεία συγκράτησης">
            <a:extLst>
              <a:ext uri="{FF2B5EF4-FFF2-40B4-BE49-F238E27FC236}">
                <a16:creationId xmlns:a16="http://schemas.microsoft.com/office/drawing/2014/main" id="{5FCEE150-DA8D-4265-9BEE-5E10BD20D4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0864" y="1862037"/>
            <a:ext cx="2133600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8">
            <a:extLst>
              <a:ext uri="{FF2B5EF4-FFF2-40B4-BE49-F238E27FC236}">
                <a16:creationId xmlns:a16="http://schemas.microsoft.com/office/drawing/2014/main" id="{AD5ED1A3-5BD9-4485-BCC5-8F7D0531E24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5" name="AutoShape 10">
            <a:extLst>
              <a:ext uri="{FF2B5EF4-FFF2-40B4-BE49-F238E27FC236}">
                <a16:creationId xmlns:a16="http://schemas.microsoft.com/office/drawing/2014/main" id="{5348B738-2EA7-488E-8125-4284319EA6F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6" name="AutoShape 12">
            <a:extLst>
              <a:ext uri="{FF2B5EF4-FFF2-40B4-BE49-F238E27FC236}">
                <a16:creationId xmlns:a16="http://schemas.microsoft.com/office/drawing/2014/main" id="{B878A7BD-C511-4217-91EC-034460E153D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248400" y="3581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4112" name="Picture 16" descr="Μέγγενη Πάγκου με Σφιγκτήρα 35 mm Kraft&amp;Dele KD-10681 | ed ..">
            <a:extLst>
              <a:ext uri="{FF2B5EF4-FFF2-40B4-BE49-F238E27FC236}">
                <a16:creationId xmlns:a16="http://schemas.microsoft.com/office/drawing/2014/main" id="{A1122F76-4D34-426C-BC99-AC2D80C0F4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3335" y="2814637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6" name="Picture 20" descr="Κόλλες - Ταινίες">
            <a:extLst>
              <a:ext uri="{FF2B5EF4-FFF2-40B4-BE49-F238E27FC236}">
                <a16:creationId xmlns:a16="http://schemas.microsoft.com/office/drawing/2014/main" id="{01647654-3DCD-43FD-BFC3-AD4DF2605D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9712" y="4764192"/>
            <a:ext cx="2201088" cy="1510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8" name="Picture 22" descr="Κόλλα Stick UHU 8gr">
            <a:extLst>
              <a:ext uri="{FF2B5EF4-FFF2-40B4-BE49-F238E27FC236}">
                <a16:creationId xmlns:a16="http://schemas.microsoft.com/office/drawing/2014/main" id="{0C2EB743-3DAD-4BF1-9500-FF246EDFB9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0865" y="4821745"/>
            <a:ext cx="2016876" cy="1510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20" name="Picture 24" descr="Διάφορες Κόλλες">
            <a:extLst>
              <a:ext uri="{FF2B5EF4-FFF2-40B4-BE49-F238E27FC236}">
                <a16:creationId xmlns:a16="http://schemas.microsoft.com/office/drawing/2014/main" id="{00D1A51E-5052-44B5-B99E-57369D7E23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2269" y="4554025"/>
            <a:ext cx="1785258" cy="2133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27996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25C4D6F-1CCF-46A8-A83F-3055C93F8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Εργαλεία εφαρμογής-λείανσης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C9C6F65-3990-4A68-BEBF-93E6679579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38044"/>
            <a:ext cx="3135521" cy="3467725"/>
          </a:xfrm>
        </p:spPr>
        <p:txBody>
          <a:bodyPr>
            <a:normAutofit lnSpcReduction="10000"/>
          </a:bodyPr>
          <a:lstStyle/>
          <a:p>
            <a:r>
              <a:rPr lang="el-GR" dirty="0"/>
              <a:t>Σφυριά</a:t>
            </a:r>
          </a:p>
          <a:p>
            <a:r>
              <a:rPr lang="el-GR" dirty="0"/>
              <a:t>Γυαλόχαρτο </a:t>
            </a:r>
          </a:p>
          <a:p>
            <a:r>
              <a:rPr lang="el-GR" dirty="0"/>
              <a:t>Λίμες </a:t>
            </a:r>
          </a:p>
          <a:p>
            <a:r>
              <a:rPr lang="el-GR" dirty="0"/>
              <a:t>Κατσαβίδια</a:t>
            </a:r>
          </a:p>
          <a:p>
            <a:r>
              <a:rPr lang="el-GR" dirty="0"/>
              <a:t>Ηλεκτρικό δρέπανο </a:t>
            </a:r>
          </a:p>
          <a:p>
            <a:r>
              <a:rPr lang="el-GR" dirty="0"/>
              <a:t>Τσιμπίδα</a:t>
            </a:r>
          </a:p>
          <a:p>
            <a:r>
              <a:rPr lang="el-GR" dirty="0"/>
              <a:t>Πένσα</a:t>
            </a:r>
          </a:p>
          <a:p>
            <a:r>
              <a:rPr lang="el-GR" dirty="0"/>
              <a:t>Συρραπτικό </a:t>
            </a:r>
          </a:p>
          <a:p>
            <a:r>
              <a:rPr lang="el-GR"/>
              <a:t>Τσάπα </a:t>
            </a:r>
            <a:endParaRPr lang="el-GR" dirty="0"/>
          </a:p>
          <a:p>
            <a:endParaRPr lang="el-GR" dirty="0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6865D4AE-D5A0-4D5A-A03B-0C58DDA833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3218" y="2341991"/>
            <a:ext cx="1861745" cy="1861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Κατσαβίδια Torx Με Τρύπα Σετ 11 Τεμ. 2119 T FORCE - Κατσαβίδια στο Autotec  Δούμας">
            <a:extLst>
              <a:ext uri="{FF2B5EF4-FFF2-40B4-BE49-F238E27FC236}">
                <a16:creationId xmlns:a16="http://schemas.microsoft.com/office/drawing/2014/main" id="{9CF51465-74F7-40BD-9EE6-F1B53CD5CF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0127" y="4203736"/>
            <a:ext cx="2447925" cy="186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3" name="Picture 7" descr="εργαλεια βιδωματος">
            <a:extLst>
              <a:ext uri="{FF2B5EF4-FFF2-40B4-BE49-F238E27FC236}">
                <a16:creationId xmlns:a16="http://schemas.microsoft.com/office/drawing/2014/main" id="{2AE87BE4-ED22-4D34-A97D-83B1763C47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3913" y="2414605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5" name="Picture 9" descr="ΔΡΑΠΑΝΟ ΚΡΟΥΣΤΙΚΟ BOSCH GSB 13 RE | Thedian Hellas">
            <a:extLst>
              <a:ext uri="{FF2B5EF4-FFF2-40B4-BE49-F238E27FC236}">
                <a16:creationId xmlns:a16="http://schemas.microsoft.com/office/drawing/2014/main" id="{DDA2E97F-D458-40F2-9F08-58A14E973C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3912" y="4249305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7" name="Picture 11" descr="Τρυπανι χειρος ξυλογλυπτικης Pebaro 39S | Ειδικά Εργαλεία &amp; Εξαρτήματα  Ξυλογλυπτικής |">
            <a:extLst>
              <a:ext uri="{FF2B5EF4-FFF2-40B4-BE49-F238E27FC236}">
                <a16:creationId xmlns:a16="http://schemas.microsoft.com/office/drawing/2014/main" id="{DFBC9513-7AF6-4DE0-95EC-6047C487D6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707" y="4180614"/>
            <a:ext cx="1861746" cy="1861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9" name="Picture 13" descr="Βρετανικό Στρατιωτικό τρυπάνι χειρός του… - € 50,00 - Vendora.gr">
            <a:extLst>
              <a:ext uri="{FF2B5EF4-FFF2-40B4-BE49-F238E27FC236}">
                <a16:creationId xmlns:a16="http://schemas.microsoft.com/office/drawing/2014/main" id="{ADF97D3D-90F7-475C-A863-B9453D9508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4537" y="4557731"/>
            <a:ext cx="2326286" cy="1548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1" name="Picture 15" descr="FF Group Πένσα 180mm 27711 droutsas.gr">
            <a:extLst>
              <a:ext uri="{FF2B5EF4-FFF2-40B4-BE49-F238E27FC236}">
                <a16:creationId xmlns:a16="http://schemas.microsoft.com/office/drawing/2014/main" id="{11C0BE53-CDC0-4F47-90ED-A5FD0B383E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97" y="1970164"/>
            <a:ext cx="1861746" cy="1861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3" name="Picture 17" descr="Σετ Ράσπες Lux Comfort 6 Τεμάχια | Praktiker">
            <a:extLst>
              <a:ext uri="{FF2B5EF4-FFF2-40B4-BE49-F238E27FC236}">
                <a16:creationId xmlns:a16="http://schemas.microsoft.com/office/drawing/2014/main" id="{DBA35A45-42ED-48B2-9A6D-845F359083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9254" y="2477689"/>
            <a:ext cx="2590800" cy="177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5" name="Picture 19" descr="Τσάπα κήπου BENMAN με ξύλινη λαβή 77047 - e-geoponos">
            <a:extLst>
              <a:ext uri="{FF2B5EF4-FFF2-40B4-BE49-F238E27FC236}">
                <a16:creationId xmlns:a16="http://schemas.microsoft.com/office/drawing/2014/main" id="{3F0FAC00-D05C-4AE9-AEA0-4E61AA1056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741" y="162336"/>
            <a:ext cx="1604712" cy="1604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9310025"/>
      </p:ext>
    </p:extLst>
  </p:cSld>
  <p:clrMapOvr>
    <a:masterClrMapping/>
  </p:clrMapOvr>
</p:sld>
</file>

<file path=ppt/theme/theme1.xml><?xml version="1.0" encoding="utf-8"?>
<a:theme xmlns:a="http://schemas.openxmlformats.org/drawingml/2006/main" name="Δέμα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TM10001115[[fn=Δέμα]]</Template>
  <TotalTime>312</TotalTime>
  <Words>246</Words>
  <Application>Microsoft Office PowerPoint</Application>
  <PresentationFormat>Ευρεία οθόνη</PresentationFormat>
  <Paragraphs>44</Paragraphs>
  <Slides>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1" baseType="lpstr">
      <vt:lpstr>Arial</vt:lpstr>
      <vt:lpstr>Corbel</vt:lpstr>
      <vt:lpstr>Gill Sans MT</vt:lpstr>
      <vt:lpstr>Δέμα</vt:lpstr>
      <vt:lpstr>Εκμάθηση και Χρήση Βασικών Εργαλείων Κατασκευής Μάθημα Τεχνολογίας – Α’ Γυμνασίου</vt:lpstr>
      <vt:lpstr>Στόχοι Μαθήματος</vt:lpstr>
      <vt:lpstr>1. Εισαγωγή (5 λεπτά): Σύντομη συζήτηση για το τι είναι ένα εργαλείο. Ιστορική εξέλιξη τους. </vt:lpstr>
      <vt:lpstr>Παρουσίαση κριτηρίων επιλογής εργαλείου,  ανάλογα με την χρήση τους </vt:lpstr>
      <vt:lpstr>Εργαλεία σχεδίασης και μέτρησης μήκους:   </vt:lpstr>
      <vt:lpstr>Εργαλεία Συγκράτησης - κολλησης</vt:lpstr>
      <vt:lpstr>Εργαλεία εφαρμογής-λείανσης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Εκμάθηση και Χρήση Βασικών Εργαλείων Κατασκευής Μάθημα Τεχνολογίας – Α’ Γυμνασίου</dc:title>
  <dc:creator>User</dc:creator>
  <cp:lastModifiedBy>User</cp:lastModifiedBy>
  <cp:revision>21</cp:revision>
  <dcterms:created xsi:type="dcterms:W3CDTF">2025-05-05T16:15:28Z</dcterms:created>
  <dcterms:modified xsi:type="dcterms:W3CDTF">2025-05-06T18:54:34Z</dcterms:modified>
</cp:coreProperties>
</file>