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Εισαγωγή στη 4η συνεδρία: ο διδακτικός σχεδιασμός ως συνειδητή παιδαγωγική πράξη, όχι απλή χρήση εργαλείων.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Εδώ είναι κρίσιμη διάκριση για πιθανές ερωτήσεις πιστοποίησης.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Να υπογραμμιστεί ότι η ανεστραμμένη τάξη μπορεί να αναπαράγει παραδοσιακή λογική αν περιοριστεί σε βίντεο και ερωτήσεις ανάκλησης.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Κλείσιμο με πρακτική γέφυρα προς την εργασία των επιμορφούμενων.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Τονίζουμε ότι οι στόχοι είναι πρακτικοί: να μπορούν οι επιμορφούμενοι να αναγνωρίζουν και να σχεδιάζουν παιδαγωγικά ουσιαστικές δραστηριότητες.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Σημαντική ιδέα: το σενάριο δεν είναι κεφάλαιο βιβλίου με άλλο όνομα. Είναι δυναμική σύνδεση στόχων, θεωρίας, πόρων, ρόλων και δραστηριοτήτων.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Δείχνουμε ότι τα στοιχεία πρέπει να συμφωνούν μεταξύ τους και να στηρίζονται θεωρητικά.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Η έμφαση είναι στη μικροκλίμακα: πώς οργανώνεται ένα διδακτικό συμβάν και ποιο παιδαγωγικό αποτέλεσμα παράγει.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Εδώ συνδέεται η συζήτηση με ΜΓΜ/ΤΝ: πριν από τη χρήση του εργαλείου προηγείται η κατανόηση του είδους κειμένου, του στόχου και της διαδικασίας παραγωγής.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Δώστε έμφαση στη διαφορά ανάμεσα στο φύλλο εργασίας-οδηγό και στο φύλλο εργασίας-βιβλίο με ερωτήσεις.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Χρησιμοποιείται ως παράδειγμα για να δούμε πώς η ίδια αρχική ιδέα μπορεί να υλοποιηθεί με περισσότερο ή λιγότερο μαθητοκεντρικό τρόπο.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Σύνδεση με γλωσσικά/φιλολογικά μαθήματα: ποικιλία κειμένων, τρόπων ανάγνωσης, παραγωγής και παρουσίασης.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34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75320" y="320040"/>
            <a:ext cx="3383280" cy="3383280"/>
          </a:xfrm>
          <a:prstGeom prst="arc">
            <a:avLst/>
          </a:prstGeom>
          <a:noFill/>
          <a:ln w="12700">
            <a:solidFill>
              <a:srgbClr val="D6B15E">
                <a:alpha val="6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23960" y="960120"/>
            <a:ext cx="2377440" cy="2377440"/>
          </a:xfrm>
          <a:prstGeom prst="arc">
            <a:avLst/>
          </a:prstGeom>
          <a:noFill/>
          <a:ln w="12700">
            <a:solidFill>
              <a:srgbClr val="DCEFE9">
                <a:alpha val="4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86868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CEFE9"/>
                </a:solidFill>
              </a:rPr>
              <a:t>4η Συνεδρία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40080" y="1417320"/>
            <a:ext cx="71323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Θεωρίες μάθησης,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διδακτικές προσεγγίσεις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και διδακτικός σχεδιασμός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85800" y="3794760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7F3EA"/>
                </a:solidFill>
              </a:rPr>
              <a:t>Β1 Επίπεδο ΤΠΕ · Συστάδα Β1.1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498080" y="4434840"/>
            <a:ext cx="1508760" cy="822960"/>
          </a:xfrm>
          <a:prstGeom prst="roundRect">
            <a:avLst>
              <a:gd name="adj" fmla="val 8889"/>
            </a:avLst>
          </a:prstGeom>
          <a:solidFill>
            <a:srgbClr val="DCEFE9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607808" y="4544568"/>
            <a:ext cx="128930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2343B"/>
                </a:solidFill>
              </a:rPr>
              <a:t>Σενάριο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12343B"/>
                </a:solidFill>
              </a:rPr>
              <a:t>ως σχεδιασμός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9098280" y="4434840"/>
            <a:ext cx="1508760" cy="822960"/>
          </a:xfrm>
          <a:prstGeom prst="roundRect">
            <a:avLst>
              <a:gd name="adj" fmla="val 8889"/>
            </a:avLst>
          </a:prstGeom>
          <a:solidFill>
            <a:srgbClr val="D6B15E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208008" y="4544568"/>
            <a:ext cx="128930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2343B"/>
                </a:solidFill>
              </a:rPr>
              <a:t>Δραστηριότητα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12343B"/>
                </a:solidFill>
              </a:rPr>
              <a:t>ως κύτταρο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10698480" y="4434840"/>
            <a:ext cx="1234440" cy="822960"/>
          </a:xfrm>
          <a:prstGeom prst="roundRect">
            <a:avLst>
              <a:gd name="adj" fmla="val 8889"/>
            </a:avLst>
          </a:prstGeom>
          <a:solidFill>
            <a:srgbClr val="E39A53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808208" y="4544568"/>
            <a:ext cx="101498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2343B"/>
                </a:solidFill>
              </a:rPr>
              <a:t>Διαφοροποίηση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12343B"/>
                </a:solidFill>
              </a:rPr>
              <a:t>&amp; ανεστραμμένη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9006840" y="4846320"/>
            <a:ext cx="91440" cy="0"/>
          </a:xfrm>
          <a:prstGeom prst="line">
            <a:avLst/>
          </a:prstGeom>
          <a:noFill/>
          <a:ln w="12700">
            <a:solidFill>
              <a:srgbClr val="F7F3EA"/>
            </a:solidFill>
            <a:prstDash val="solid"/>
            <a:headEnd type="none"/>
            <a:tailEnd type="triangle"/>
          </a:ln>
        </p:spPr>
      </p:sp>
      <p:sp>
        <p:nvSpPr>
          <p:cNvPr id="14" name="Shape 12"/>
          <p:cNvSpPr/>
          <p:nvPr/>
        </p:nvSpPr>
        <p:spPr>
          <a:xfrm>
            <a:off x="10607040" y="4846320"/>
            <a:ext cx="91440" cy="0"/>
          </a:xfrm>
          <a:prstGeom prst="line">
            <a:avLst/>
          </a:prstGeom>
          <a:noFill/>
          <a:ln w="12700">
            <a:solidFill>
              <a:srgbClr val="F7F3EA"/>
            </a:solidFill>
            <a:prstDash val="solid"/>
            <a:headEnd type="none"/>
            <a:tailEnd type="triangle"/>
          </a:ln>
        </p:spPr>
      </p:sp>
      <p:sp>
        <p:nvSpPr>
          <p:cNvPr id="16" name="Text 13"/>
          <p:cNvSpPr/>
          <p:nvPr/>
        </p:nvSpPr>
        <p:spPr>
          <a:xfrm>
            <a:off x="11722608" y="6455664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779"/>
                </a:solidFill>
              </a:rPr>
              <a:t>1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01168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6A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· 4η Συνεδρία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234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Διαφοροποίηση ≠ απλή διαβάθμιση δυσκολίας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11155680" cy="0"/>
          </a:xfrm>
          <a:prstGeom prst="line">
            <a:avLst/>
          </a:prstGeom>
          <a:noFill/>
          <a:ln w="12700">
            <a:solidFill>
              <a:srgbClr val="2D6A6A">
                <a:alpha val="6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863840" y="6446520"/>
            <a:ext cx="3063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779"/>
                </a:solidFill>
              </a:rPr>
              <a:t>ΨΤ = Ψηφιακές Τεχνολογίες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594360" y="1325880"/>
            <a:ext cx="10241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2343B"/>
                </a:solidFill>
              </a:rPr>
              <a:t>Η διαφοροποίηση δεν είναι μόνιμη κατάταξη μαθητών σε “καλούς” και “αδύναμους”.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868680" y="2331720"/>
            <a:ext cx="425196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78408" y="2441448"/>
            <a:ext cx="4032504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A04A4A"/>
                </a:solidFill>
              </a:rPr>
              <a:t>Όχι αυτό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b="1" dirty="0">
                <a:solidFill>
                  <a:srgbClr val="A04A4A"/>
                </a:solidFill>
              </a:rPr>
              <a:t>εύκολες ασκήσεις στους «αδύναμους»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b="1" dirty="0">
                <a:solidFill>
                  <a:srgbClr val="A04A4A"/>
                </a:solidFill>
              </a:rPr>
              <a:t>δύσκολες στους «καλούς»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b="1" dirty="0">
                <a:solidFill>
                  <a:srgbClr val="A04A4A"/>
                </a:solidFill>
              </a:rPr>
              <a:t>κίνδυνος άνισων ευκαιριών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7086600" y="2331720"/>
            <a:ext cx="4251960" cy="1828800"/>
          </a:xfrm>
          <a:prstGeom prst="roundRect">
            <a:avLst>
              <a:gd name="adj" fmla="val 4000"/>
            </a:avLst>
          </a:prstGeom>
          <a:solidFill>
            <a:srgbClr val="DCEFE9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196328" y="2441448"/>
            <a:ext cx="4032504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2343B"/>
                </a:solidFill>
              </a:rPr>
              <a:t>Αλλά αυτό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b="1" dirty="0">
                <a:solidFill>
                  <a:srgbClr val="12343B"/>
                </a:solidFill>
              </a:rPr>
              <a:t>κοινός μαθησιακός στόχος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b="1" dirty="0">
                <a:solidFill>
                  <a:srgbClr val="12343B"/>
                </a:solidFill>
              </a:rPr>
              <a:t>ποικιλία μέσων, ρόλων και προϊόντων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b="1" dirty="0">
                <a:solidFill>
                  <a:srgbClr val="12343B"/>
                </a:solidFill>
              </a:rPr>
              <a:t>συλλογική μαθησιακή εμπειρία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5349240" y="3246120"/>
            <a:ext cx="1463040" cy="0"/>
          </a:xfrm>
          <a:prstGeom prst="line">
            <a:avLst/>
          </a:prstGeom>
          <a:noFill/>
          <a:ln w="12700">
            <a:solidFill>
              <a:srgbClr val="E39A53"/>
            </a:solidFill>
            <a:prstDash val="solid"/>
            <a:headEnd type="none"/>
            <a:tailEnd type="triangle"/>
          </a:ln>
        </p:spPr>
      </p:sp>
      <p:sp>
        <p:nvSpPr>
          <p:cNvPr id="12" name="Text 10"/>
          <p:cNvSpPr/>
          <p:nvPr/>
        </p:nvSpPr>
        <p:spPr>
          <a:xfrm>
            <a:off x="1234440" y="5074920"/>
            <a:ext cx="9784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D6A6A"/>
                </a:solidFill>
              </a:rPr>
              <a:t>Στοχευμένες διαβαθμισμένες δραστηριότητες μπορούν να υπάρξουν, αλλά με φειδώ και σαφή παιδαγωγικό λόγο.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1722608" y="6455664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779"/>
                </a:solidFill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01168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6A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· 4η Συνεδρία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234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Ανεστραμμένη τάξη: περισσότερο από ένα βίντεο στο σπίτι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11155680" cy="0"/>
          </a:xfrm>
          <a:prstGeom prst="line">
            <a:avLst/>
          </a:prstGeom>
          <a:noFill/>
          <a:ln w="12700">
            <a:solidFill>
              <a:srgbClr val="2D6A6A">
                <a:alpha val="6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863840" y="6446520"/>
            <a:ext cx="3063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779"/>
                </a:solidFill>
              </a:rPr>
              <a:t>ΨΤ = Ψηφιακές Τεχνολογίες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594360" y="1325880"/>
            <a:ext cx="10424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50" b="1" dirty="0">
                <a:solidFill>
                  <a:srgbClr val="12343B"/>
                </a:solidFill>
              </a:rPr>
              <a:t>Η ανεστραμμένη τάξη μεταφέρει δραστηριότητες εντός/εκτός τάξης, αλλά η αξία της κρίνεται από το τι γίνεται με τον χρόνο της τάξης.</a:t>
            </a:r>
            <a:endParaRPr lang="en-US" sz="1850" dirty="0"/>
          </a:p>
        </p:txBody>
      </p:sp>
      <p:sp>
        <p:nvSpPr>
          <p:cNvPr id="7" name="Shape 5"/>
          <p:cNvSpPr/>
          <p:nvPr/>
        </p:nvSpPr>
        <p:spPr>
          <a:xfrm>
            <a:off x="868680" y="2743200"/>
            <a:ext cx="2926080" cy="1005840"/>
          </a:xfrm>
          <a:prstGeom prst="roundRect">
            <a:avLst>
              <a:gd name="adj" fmla="val 7273"/>
            </a:avLst>
          </a:prstGeom>
          <a:solidFill>
            <a:srgbClr val="DCEFE9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78408" y="2852928"/>
            <a:ext cx="2706624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Πριν την τάξη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μελέτη υλικού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ατομικός ρυθμός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617720" y="2743200"/>
            <a:ext cx="2926080" cy="1005840"/>
          </a:xfrm>
          <a:prstGeom prst="roundRect">
            <a:avLst>
              <a:gd name="adj" fmla="val 7273"/>
            </a:avLst>
          </a:prstGeom>
          <a:solidFill>
            <a:srgbClr val="D6B15E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27448" y="2852928"/>
            <a:ext cx="2706624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Μέσα στην τάξη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ομαδική διερεύνηση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εφαρμογή · υποστήριξη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8366760" y="2743200"/>
            <a:ext cx="2926080" cy="1005840"/>
          </a:xfrm>
          <a:prstGeom prst="roundRect">
            <a:avLst>
              <a:gd name="adj" fmla="val 7273"/>
            </a:avLst>
          </a:prstGeom>
          <a:solidFill>
            <a:srgbClr val="E39A53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476488" y="2852928"/>
            <a:ext cx="2706624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Μετά την τάξη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έλεγχος κατανόησης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επέκταση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3977640" y="3246120"/>
            <a:ext cx="457200" cy="0"/>
          </a:xfrm>
          <a:prstGeom prst="line">
            <a:avLst/>
          </a:prstGeom>
          <a:noFill/>
          <a:ln w="12700">
            <a:solidFill>
              <a:srgbClr val="2D6A6A"/>
            </a:solidFill>
            <a:prstDash val="solid"/>
            <a:headEnd type="none"/>
            <a:tailEnd type="triangle"/>
          </a:ln>
        </p:spPr>
      </p:sp>
      <p:sp>
        <p:nvSpPr>
          <p:cNvPr id="14" name="Shape 12"/>
          <p:cNvSpPr/>
          <p:nvPr/>
        </p:nvSpPr>
        <p:spPr>
          <a:xfrm>
            <a:off x="7726680" y="3246120"/>
            <a:ext cx="457200" cy="0"/>
          </a:xfrm>
          <a:prstGeom prst="line">
            <a:avLst/>
          </a:prstGeom>
          <a:noFill/>
          <a:ln w="12700">
            <a:solidFill>
              <a:srgbClr val="2D6A6A"/>
            </a:solidFill>
            <a:prstDash val="solid"/>
            <a:headEnd type="none"/>
            <a:tailEnd type="triangle"/>
          </a:ln>
        </p:spPr>
      </p:sp>
      <p:sp>
        <p:nvSpPr>
          <p:cNvPr id="15" name="Shape 13"/>
          <p:cNvSpPr/>
          <p:nvPr/>
        </p:nvSpPr>
        <p:spPr>
          <a:xfrm>
            <a:off x="914400" y="4800600"/>
            <a:ext cx="2331720" cy="384048"/>
          </a:xfrm>
          <a:prstGeom prst="roundRect">
            <a:avLst>
              <a:gd name="adj" fmla="val 23810"/>
            </a:avLst>
          </a:prstGeom>
          <a:solidFill>
            <a:srgbClr val="2D6A6A"/>
          </a:solidFill>
          <a:ln w="12700">
            <a:solidFill>
              <a:srgbClr val="2D6A6A">
                <a:alpha val="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96696" y="4892040"/>
            <a:ext cx="216712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F Flexible environment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3520440" y="4800600"/>
            <a:ext cx="2194560" cy="384048"/>
          </a:xfrm>
          <a:prstGeom prst="roundRect">
            <a:avLst>
              <a:gd name="adj" fmla="val 23810"/>
            </a:avLst>
          </a:prstGeom>
          <a:solidFill>
            <a:srgbClr val="E39A53"/>
          </a:solidFill>
          <a:ln w="12700">
            <a:solidFill>
              <a:srgbClr val="E39A5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02736" y="4892040"/>
            <a:ext cx="20299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L Learning culture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989320" y="4800600"/>
            <a:ext cx="2331720" cy="384048"/>
          </a:xfrm>
          <a:prstGeom prst="roundRect">
            <a:avLst>
              <a:gd name="adj" fmla="val 23810"/>
            </a:avLst>
          </a:prstGeom>
          <a:solidFill>
            <a:srgbClr val="2D6A6A"/>
          </a:solidFill>
          <a:ln w="12700">
            <a:solidFill>
              <a:srgbClr val="2D6A6A">
                <a:alpha val="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071616" y="4892040"/>
            <a:ext cx="216712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I Intentional content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8595360" y="4800600"/>
            <a:ext cx="2514600" cy="384048"/>
          </a:xfrm>
          <a:prstGeom prst="roundRect">
            <a:avLst>
              <a:gd name="adj" fmla="val 23810"/>
            </a:avLst>
          </a:prstGeom>
          <a:solidFill>
            <a:srgbClr val="E39A53"/>
          </a:solidFill>
          <a:ln w="12700">
            <a:solidFill>
              <a:srgbClr val="E39A53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677656" y="4892040"/>
            <a:ext cx="235000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P Professional educator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11722608" y="6455664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779"/>
                </a:solidFill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01168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6A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· 4η Συνεδρία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234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Τελική σύνθεση: τι κρατάμε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11155680" cy="0"/>
          </a:xfrm>
          <a:prstGeom prst="line">
            <a:avLst/>
          </a:prstGeom>
          <a:noFill/>
          <a:ln w="12700">
            <a:solidFill>
              <a:srgbClr val="2D6A6A">
                <a:alpha val="6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863840" y="6446520"/>
            <a:ext cx="3063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779"/>
                </a:solidFill>
              </a:rPr>
              <a:t>ΨΤ = Ψηφιακές Τεχνολογίες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594360" y="132588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39A53"/>
                </a:solidFill>
              </a:rPr>
              <a:t>Κεντρικό μήνυμα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94360" y="1737360"/>
            <a:ext cx="10058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12343B"/>
                </a:solidFill>
              </a:rPr>
              <a:t>Οι ΨΤ αποκτούν παιδαγωγική αξία όταν εντάσσονται σε τεκμηριωμένο διδακτικό σχεδιασμό.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868680" y="2971800"/>
            <a:ext cx="2514600" cy="914400"/>
          </a:xfrm>
          <a:prstGeom prst="roundRect">
            <a:avLst>
              <a:gd name="adj" fmla="val 8000"/>
            </a:avLst>
          </a:prstGeom>
          <a:solidFill>
            <a:srgbClr val="DCEFE9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78408" y="3081528"/>
            <a:ext cx="2295144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Σενάριο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στόχοι + ρόλοι + πόροι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3611880" y="2971800"/>
            <a:ext cx="2514600" cy="914400"/>
          </a:xfrm>
          <a:prstGeom prst="roundRect">
            <a:avLst>
              <a:gd name="adj" fmla="val 8000"/>
            </a:avLst>
          </a:prstGeom>
          <a:solidFill>
            <a:srgbClr val="D6B15E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21608" y="3081528"/>
            <a:ext cx="2295144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Δραστηριότητα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λεπτομέρεια πράξης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6355080" y="2971800"/>
            <a:ext cx="2514600" cy="914400"/>
          </a:xfrm>
          <a:prstGeom prst="roundRect">
            <a:avLst>
              <a:gd name="adj" fmla="val 8000"/>
            </a:avLst>
          </a:prstGeom>
          <a:solidFill>
            <a:srgbClr val="DCEFE9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64808" y="3081528"/>
            <a:ext cx="2295144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Φύλλο εργασίας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οδηγός δράσης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9098280" y="2971800"/>
            <a:ext cx="2514600" cy="914400"/>
          </a:xfrm>
          <a:prstGeom prst="roundRect">
            <a:avLst>
              <a:gd name="adj" fmla="val 8000"/>
            </a:avLst>
          </a:prstGeom>
          <a:solidFill>
            <a:srgbClr val="E39A53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208008" y="3081528"/>
            <a:ext cx="2295144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Στρατηγικές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διαφοροποίηση + flipped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051560" y="4892040"/>
            <a:ext cx="10058400" cy="74980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D6A6A"/>
                </a:solidFill>
              </a:rPr>
              <a:t>Μικρή δραστηριότητα επιμόρφωσης: Επιλέξτε μια δική σας άσκηση βιβλίου και μετατρέψτε την σε μικροσενάριο 2 δραστηριοτήτων. Δηλώστε στόχο, ρόλους, προϊόν και λόγο χρήσης των ΨΤ.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11722608" y="6455664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779"/>
                </a:solidFill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01168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6A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· 4η Συνεδρία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234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Τι επιδιώκει η συνεδρία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11155680" cy="0"/>
          </a:xfrm>
          <a:prstGeom prst="line">
            <a:avLst/>
          </a:prstGeom>
          <a:noFill/>
          <a:ln w="12700">
            <a:solidFill>
              <a:srgbClr val="2D6A6A">
                <a:alpha val="6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863840" y="6446520"/>
            <a:ext cx="3063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779"/>
                </a:solidFill>
              </a:rPr>
              <a:t>ΨΤ = Ψηφιακές Τεχνολογίες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594360" y="1417320"/>
            <a:ext cx="4846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2343B"/>
                </a:solidFill>
              </a:rPr>
              <a:t>Από την τεχνική χρήση των ΨΤ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12343B"/>
                </a:solidFill>
              </a:rPr>
              <a:t>στην παιδαγωγικά τεκμηριωμένη ένταξη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6080760" y="1508760"/>
            <a:ext cx="594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D6A6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757416" y="15544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50" b="1" dirty="0">
                <a:solidFill>
                  <a:srgbClr val="203033"/>
                </a:solidFill>
              </a:rPr>
              <a:t>Σχεδιάζω δραστηριότητες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6080760" y="2331720"/>
            <a:ext cx="594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39A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6757416" y="237744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50" b="1" dirty="0">
                <a:solidFill>
                  <a:srgbClr val="203033"/>
                </a:solidFill>
              </a:rPr>
              <a:t>Διαβάζω δημιουργικά πρακτικές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6080760" y="3154680"/>
            <a:ext cx="594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D6A6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6757416" y="320040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50" b="1" dirty="0">
                <a:solidFill>
                  <a:srgbClr val="203033"/>
                </a:solidFill>
              </a:rPr>
              <a:t>Οργανώνω σενάρια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6080760" y="3977640"/>
            <a:ext cx="594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39A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4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6757416" y="402336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50" b="1" dirty="0">
                <a:solidFill>
                  <a:srgbClr val="203033"/>
                </a:solidFill>
              </a:rPr>
              <a:t>Διαφοροποιώ τη μάθηση</a:t>
            </a:r>
            <a:endParaRPr lang="en-US" sz="1450" dirty="0"/>
          </a:p>
        </p:txBody>
      </p:sp>
      <p:sp>
        <p:nvSpPr>
          <p:cNvPr id="15" name="Text 13"/>
          <p:cNvSpPr/>
          <p:nvPr/>
        </p:nvSpPr>
        <p:spPr>
          <a:xfrm>
            <a:off x="6080760" y="4800600"/>
            <a:ext cx="594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D6A6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5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6757416" y="484632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50" b="1" dirty="0">
                <a:solidFill>
                  <a:srgbClr val="203033"/>
                </a:solidFill>
              </a:rPr>
              <a:t>Αξιοποιώ ανεστραμμένη τάξη</a:t>
            </a:r>
            <a:endParaRPr lang="en-US" sz="1450" dirty="0"/>
          </a:p>
        </p:txBody>
      </p:sp>
      <p:sp>
        <p:nvSpPr>
          <p:cNvPr id="17" name="Shape 15"/>
          <p:cNvSpPr/>
          <p:nvPr/>
        </p:nvSpPr>
        <p:spPr>
          <a:xfrm>
            <a:off x="685800" y="2724912"/>
            <a:ext cx="960120" cy="960120"/>
          </a:xfrm>
          <a:prstGeom prst="ellipse">
            <a:avLst/>
          </a:prstGeom>
          <a:solidFill>
            <a:srgbClr val="D6B15E"/>
          </a:solidFill>
          <a:ln w="12700">
            <a:solidFill>
              <a:srgbClr val="D6B15E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331720" y="2724912"/>
            <a:ext cx="960120" cy="960120"/>
          </a:xfrm>
          <a:prstGeom prst="ellipse">
            <a:avLst/>
          </a:prstGeom>
          <a:solidFill>
            <a:srgbClr val="E39A53"/>
          </a:solidFill>
          <a:ln w="12700">
            <a:solidFill>
              <a:srgbClr val="E39A53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977640" y="2724912"/>
            <a:ext cx="960120" cy="960120"/>
          </a:xfrm>
          <a:prstGeom prst="ellipse">
            <a:avLst/>
          </a:prstGeom>
          <a:solidFill>
            <a:srgbClr val="2D6A6A"/>
          </a:solidFill>
          <a:ln w="12700">
            <a:solidFill>
              <a:srgbClr val="2D6A6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755648" y="3200400"/>
            <a:ext cx="457200" cy="0"/>
          </a:xfrm>
          <a:prstGeom prst="line">
            <a:avLst/>
          </a:prstGeom>
          <a:noFill/>
          <a:ln w="12700">
            <a:solidFill>
              <a:srgbClr val="6B7779"/>
            </a:solidFill>
            <a:prstDash val="solid"/>
            <a:headEnd type="none"/>
            <a:tailEnd type="triangle"/>
          </a:ln>
        </p:spPr>
      </p:sp>
      <p:sp>
        <p:nvSpPr>
          <p:cNvPr id="21" name="Shape 19"/>
          <p:cNvSpPr/>
          <p:nvPr/>
        </p:nvSpPr>
        <p:spPr>
          <a:xfrm>
            <a:off x="3401568" y="3200400"/>
            <a:ext cx="457200" cy="0"/>
          </a:xfrm>
          <a:prstGeom prst="line">
            <a:avLst/>
          </a:prstGeom>
          <a:noFill/>
          <a:ln w="12700">
            <a:solidFill>
              <a:srgbClr val="6B7779"/>
            </a:solidFill>
            <a:prstDash val="solid"/>
            <a:headEnd type="none"/>
            <a:tailEnd type="triangle"/>
          </a:ln>
        </p:spPr>
      </p:sp>
      <p:sp>
        <p:nvSpPr>
          <p:cNvPr id="22" name="Text 20"/>
          <p:cNvSpPr/>
          <p:nvPr/>
        </p:nvSpPr>
        <p:spPr>
          <a:xfrm>
            <a:off x="804672" y="3108960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Θεωρία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2450592" y="3108960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Σχεδ.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4096512" y="3108960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Πράξη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11722608" y="6455664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779"/>
                </a:solidFill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01168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6A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· 4η Συνεδρία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234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Από το «μάθημα του βιβλίου» στο εκπαιδευτικό σενάριο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11155680" cy="0"/>
          </a:xfrm>
          <a:prstGeom prst="line">
            <a:avLst/>
          </a:prstGeom>
          <a:noFill/>
          <a:ln w="12700">
            <a:solidFill>
              <a:srgbClr val="2D6A6A">
                <a:alpha val="6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863840" y="6446520"/>
            <a:ext cx="3063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779"/>
                </a:solidFill>
              </a:rPr>
              <a:t>ΨΤ = Ψηφιακές Τεχνολογίες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594360" y="1371600"/>
            <a:ext cx="6583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2343B"/>
                </a:solidFill>
              </a:rPr>
              <a:t>Η λογική του σεναρίου δεν αλλάζει απλώς την ονομασία.</a:t>
            </a:r>
            <a:endParaRPr lang="en-US" sz="2000" dirty="0"/>
          </a:p>
          <a:p>
            <a:pPr indent="0" marL="0">
              <a:buNone/>
            </a:pPr>
            <a:r>
              <a:rPr lang="en-US" sz="2000" b="1" dirty="0">
                <a:solidFill>
                  <a:srgbClr val="12343B"/>
                </a:solidFill>
              </a:rPr>
              <a:t>Αλλάζει το κέντρο βάρους της διδασκαλίας.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822960" y="2743200"/>
            <a:ext cx="3108960" cy="1508760"/>
          </a:xfrm>
          <a:prstGeom prst="roundRect">
            <a:avLst>
              <a:gd name="adj" fmla="val 4848"/>
            </a:avLst>
          </a:prstGeom>
          <a:solidFill>
            <a:srgbClr val="FFFFFF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32688" y="2852928"/>
            <a:ext cx="2889504" cy="1344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Παραδοσιακή λογική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μετάδοση γνώσης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ασκήσεις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παθητικός ρόλος μαθητή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8183880" y="2743200"/>
            <a:ext cx="3108960" cy="1508760"/>
          </a:xfrm>
          <a:prstGeom prst="roundRect">
            <a:avLst>
              <a:gd name="adj" fmla="val 4848"/>
            </a:avLst>
          </a:prstGeom>
          <a:solidFill>
            <a:srgbClr val="DCEFE9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93608" y="2852928"/>
            <a:ext cx="2889504" cy="1344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Εκπαιδευτικό σενάριο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οργάνωση δράσεων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μαθητής στο επίκεντρο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ποικίλοι πόροι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4160520" y="3474720"/>
            <a:ext cx="3749040" cy="0"/>
          </a:xfrm>
          <a:prstGeom prst="line">
            <a:avLst/>
          </a:prstGeom>
          <a:noFill/>
          <a:ln w="12700">
            <a:solidFill>
              <a:srgbClr val="E39A53"/>
            </a:solidFill>
            <a:prstDash val="solid"/>
            <a:headEnd type="none"/>
            <a:tailEnd type="triangle"/>
          </a:ln>
        </p:spPr>
      </p:sp>
      <p:sp>
        <p:nvSpPr>
          <p:cNvPr id="12" name="Text 10"/>
          <p:cNvSpPr/>
          <p:nvPr/>
        </p:nvSpPr>
        <p:spPr>
          <a:xfrm>
            <a:off x="5047488" y="31546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39A53"/>
                </a:solidFill>
              </a:rPr>
              <a:t>μετατόπιση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063240" y="49834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03033"/>
                </a:solidFill>
              </a:rPr>
              <a:t>Ο/Η εκπαιδευτικός λειτουργεί ως «ενορχηστρωτής» δράσεων· όχι ως μοναδικό κέντρο της διαδικασίας.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11722608" y="6455664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779"/>
                </a:solidFill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01168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6A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· 4η Συνεδρία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234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Τι περιλαμβάνει ένα εκπαιδευτικό σενάριο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11155680" cy="0"/>
          </a:xfrm>
          <a:prstGeom prst="line">
            <a:avLst/>
          </a:prstGeom>
          <a:noFill/>
          <a:ln w="12700">
            <a:solidFill>
              <a:srgbClr val="2D6A6A">
                <a:alpha val="6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863840" y="6446520"/>
            <a:ext cx="3063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779"/>
                </a:solidFill>
              </a:rPr>
              <a:t>ΨΤ = Ψηφιακές Τεχνολογίες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594360" y="132588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2343B"/>
                </a:solidFill>
              </a:rPr>
              <a:t>Ένα σενάριο είναι ολοκληρωμένη οντότητα διδακτικού σχεδιασμού.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4800600" y="2697480"/>
            <a:ext cx="2103120" cy="1005840"/>
          </a:xfrm>
          <a:prstGeom prst="roundRect">
            <a:avLst>
              <a:gd name="adj" fmla="val 7273"/>
            </a:avLst>
          </a:prstGeom>
          <a:solidFill>
            <a:srgbClr val="2D6A6A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910328" y="2807208"/>
            <a:ext cx="1883664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Εκπαιδευτικό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σενάριο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914400" y="1920240"/>
            <a:ext cx="1828800" cy="685800"/>
          </a:xfrm>
          <a:prstGeom prst="roundRect">
            <a:avLst>
              <a:gd name="adj" fmla="val 10667"/>
            </a:avLst>
          </a:prstGeom>
          <a:solidFill>
            <a:srgbClr val="D6B15E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24128" y="2029968"/>
            <a:ext cx="1609344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2343B"/>
                </a:solidFill>
              </a:rPr>
              <a:t>Στόχοι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2240280" y="4343400"/>
            <a:ext cx="1828800" cy="685800"/>
          </a:xfrm>
          <a:prstGeom prst="roundRect">
            <a:avLst>
              <a:gd name="adj" fmla="val 10667"/>
            </a:avLst>
          </a:prstGeom>
          <a:solidFill>
            <a:srgbClr val="DCEFE9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350008" y="4453128"/>
            <a:ext cx="1609344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2343B"/>
                </a:solidFill>
              </a:rPr>
              <a:t>Ρόλοι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12343B"/>
                </a:solidFill>
              </a:rPr>
              <a:t>εκπαιδευτικού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663440" y="5074920"/>
            <a:ext cx="1828800" cy="685800"/>
          </a:xfrm>
          <a:prstGeom prst="roundRect">
            <a:avLst>
              <a:gd name="adj" fmla="val 10667"/>
            </a:avLst>
          </a:prstGeom>
          <a:solidFill>
            <a:srgbClr val="E39A53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73168" y="5184648"/>
            <a:ext cx="1609344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2343B"/>
                </a:solidFill>
              </a:rPr>
              <a:t>Ρόλοι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12343B"/>
                </a:solidFill>
              </a:rPr>
              <a:t>μαθητών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7315200" y="4343400"/>
            <a:ext cx="1828800" cy="685800"/>
          </a:xfrm>
          <a:prstGeom prst="roundRect">
            <a:avLst>
              <a:gd name="adj" fmla="val 10667"/>
            </a:avLst>
          </a:prstGeom>
          <a:solidFill>
            <a:srgbClr val="DCEFE9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424928" y="4453128"/>
            <a:ext cx="1609344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2343B"/>
                </a:solidFill>
              </a:rPr>
              <a:t>Μαθησιακό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12343B"/>
                </a:solidFill>
              </a:rPr>
              <a:t>υλικό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8961120" y="1920240"/>
            <a:ext cx="1828800" cy="685800"/>
          </a:xfrm>
          <a:prstGeom prst="roundRect">
            <a:avLst>
              <a:gd name="adj" fmla="val 10667"/>
            </a:avLst>
          </a:prstGeom>
          <a:solidFill>
            <a:srgbClr val="D6B15E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070848" y="2029968"/>
            <a:ext cx="1609344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2343B"/>
                </a:solidFill>
              </a:rPr>
              <a:t>Αλληλεπίδραση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800600" y="1828800"/>
            <a:ext cx="1828800" cy="685800"/>
          </a:xfrm>
          <a:prstGeom prst="roundRect">
            <a:avLst>
              <a:gd name="adj" fmla="val 10667"/>
            </a:avLst>
          </a:prstGeom>
          <a:solidFill>
            <a:srgbClr val="DCEFE9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910328" y="1938528"/>
            <a:ext cx="1609344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2343B"/>
                </a:solidFill>
              </a:rPr>
              <a:t>Χρόνος / χώρος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12343B"/>
                </a:solidFill>
              </a:rPr>
              <a:t>συνθήκες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2880360" y="2331720"/>
            <a:ext cx="1920240" cy="640080"/>
          </a:xfrm>
          <a:prstGeom prst="line">
            <a:avLst/>
          </a:prstGeom>
          <a:noFill/>
          <a:ln w="12700">
            <a:solidFill>
              <a:srgbClr val="2D6A6A"/>
            </a:solidFill>
            <a:prstDash val="solid"/>
            <a:headEnd type="none"/>
            <a:tailEnd type="triangle"/>
          </a:ln>
        </p:spPr>
      </p:sp>
      <p:sp>
        <p:nvSpPr>
          <p:cNvPr id="22" name="Shape 20"/>
          <p:cNvSpPr/>
          <p:nvPr/>
        </p:nvSpPr>
        <p:spPr>
          <a:xfrm>
            <a:off x="4069080" y="4617720"/>
            <a:ext cx="731520" cy="-1143000"/>
          </a:xfrm>
          <a:prstGeom prst="line">
            <a:avLst/>
          </a:prstGeom>
          <a:noFill/>
          <a:ln w="12700">
            <a:solidFill>
              <a:srgbClr val="2D6A6A"/>
            </a:solidFill>
            <a:prstDash val="solid"/>
            <a:headEnd type="none"/>
            <a:tailEnd type="triangle"/>
          </a:ln>
        </p:spPr>
      </p:sp>
      <p:sp>
        <p:nvSpPr>
          <p:cNvPr id="23" name="Shape 21"/>
          <p:cNvSpPr/>
          <p:nvPr/>
        </p:nvSpPr>
        <p:spPr>
          <a:xfrm>
            <a:off x="5623560" y="5074920"/>
            <a:ext cx="91440" cy="-1371600"/>
          </a:xfrm>
          <a:prstGeom prst="line">
            <a:avLst/>
          </a:prstGeom>
          <a:noFill/>
          <a:ln w="12700">
            <a:solidFill>
              <a:srgbClr val="2D6A6A"/>
            </a:solidFill>
            <a:prstDash val="solid"/>
            <a:headEnd type="none"/>
            <a:tailEnd type="triangle"/>
          </a:ln>
        </p:spPr>
      </p:sp>
      <p:sp>
        <p:nvSpPr>
          <p:cNvPr id="24" name="Shape 22"/>
          <p:cNvSpPr/>
          <p:nvPr/>
        </p:nvSpPr>
        <p:spPr>
          <a:xfrm>
            <a:off x="7315200" y="4617720"/>
            <a:ext cx="-411480" cy="-1143000"/>
          </a:xfrm>
          <a:prstGeom prst="line">
            <a:avLst/>
          </a:prstGeom>
          <a:noFill/>
          <a:ln w="12700">
            <a:solidFill>
              <a:srgbClr val="2D6A6A"/>
            </a:solidFill>
            <a:prstDash val="solid"/>
            <a:headEnd type="none"/>
            <a:tailEnd type="triangle"/>
          </a:ln>
        </p:spPr>
      </p:sp>
      <p:sp>
        <p:nvSpPr>
          <p:cNvPr id="25" name="Shape 23"/>
          <p:cNvSpPr/>
          <p:nvPr/>
        </p:nvSpPr>
        <p:spPr>
          <a:xfrm>
            <a:off x="8961120" y="2286000"/>
            <a:ext cx="-2057400" cy="685800"/>
          </a:xfrm>
          <a:prstGeom prst="line">
            <a:avLst/>
          </a:prstGeom>
          <a:noFill/>
          <a:ln w="12700">
            <a:solidFill>
              <a:srgbClr val="2D6A6A"/>
            </a:solidFill>
            <a:prstDash val="solid"/>
            <a:headEnd type="none"/>
            <a:tailEnd type="triangle"/>
          </a:ln>
        </p:spPr>
      </p:sp>
      <p:sp>
        <p:nvSpPr>
          <p:cNvPr id="26" name="Shape 24"/>
          <p:cNvSpPr/>
          <p:nvPr/>
        </p:nvSpPr>
        <p:spPr>
          <a:xfrm>
            <a:off x="5715000" y="2514600"/>
            <a:ext cx="0" cy="182880"/>
          </a:xfrm>
          <a:prstGeom prst="line">
            <a:avLst/>
          </a:prstGeom>
          <a:noFill/>
          <a:ln w="12700">
            <a:solidFill>
              <a:srgbClr val="2D6A6A"/>
            </a:solidFill>
            <a:prstDash val="solid"/>
            <a:headEnd type="none"/>
            <a:tailEnd type="triangle"/>
          </a:ln>
        </p:spPr>
      </p:sp>
      <p:sp>
        <p:nvSpPr>
          <p:cNvPr id="27" name="Text 25"/>
          <p:cNvSpPr/>
          <p:nvPr/>
        </p:nvSpPr>
        <p:spPr>
          <a:xfrm>
            <a:off x="11722608" y="6455664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779"/>
                </a:solidFill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01168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6A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· 4η Συνεδρία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234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Η δραστηριότητα ως «κύτταρο» της διδασκαλίας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11155680" cy="0"/>
          </a:xfrm>
          <a:prstGeom prst="line">
            <a:avLst/>
          </a:prstGeom>
          <a:noFill/>
          <a:ln w="12700">
            <a:solidFill>
              <a:srgbClr val="2D6A6A">
                <a:alpha val="6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863840" y="6446520"/>
            <a:ext cx="3063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779"/>
                </a:solidFill>
              </a:rPr>
              <a:t>ΨΤ = Ψηφιακές Τεχνολογίες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594360" y="1325880"/>
            <a:ext cx="10607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12343B"/>
                </a:solidFill>
              </a:rPr>
              <a:t>Η διδασκαλία συγκροτείται από επιμέρους διδακτικά συμβάντα.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12343B"/>
                </a:solidFill>
              </a:rPr>
              <a:t>Κάθε δραστηριότητα έχει αρχή, τέλος και διδακτικό νόημα — αλλά δεν είναι αυτόνομο σενάριο.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868680" y="2880360"/>
            <a:ext cx="2560320" cy="822960"/>
          </a:xfrm>
          <a:prstGeom prst="roundRect">
            <a:avLst>
              <a:gd name="adj" fmla="val 8889"/>
            </a:avLst>
          </a:prstGeom>
          <a:solidFill>
            <a:srgbClr val="DCEFE9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78408" y="2990088"/>
            <a:ext cx="234086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03033"/>
                </a:solidFill>
              </a:rPr>
              <a:t>1η δραστηριότητα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203033"/>
                </a:solidFill>
              </a:rPr>
              <a:t>ανάγνωση / διερεύνηση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800600" y="2880360"/>
            <a:ext cx="2560320" cy="822960"/>
          </a:xfrm>
          <a:prstGeom prst="roundRect">
            <a:avLst>
              <a:gd name="adj" fmla="val 8889"/>
            </a:avLst>
          </a:prstGeom>
          <a:solidFill>
            <a:srgbClr val="D6B15E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10328" y="2990088"/>
            <a:ext cx="234086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03033"/>
                </a:solidFill>
              </a:rPr>
              <a:t>2η δραστηριότητα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203033"/>
                </a:solidFill>
              </a:rPr>
              <a:t>σύνθεση / παραγωγή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8732520" y="2880360"/>
            <a:ext cx="2560320" cy="822960"/>
          </a:xfrm>
          <a:prstGeom prst="roundRect">
            <a:avLst>
              <a:gd name="adj" fmla="val 8889"/>
            </a:avLst>
          </a:prstGeom>
          <a:solidFill>
            <a:srgbClr val="E39A53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842248" y="2990088"/>
            <a:ext cx="234086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03033"/>
                </a:solidFill>
              </a:rPr>
              <a:t>3η δραστηριότητα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203033"/>
                </a:solidFill>
              </a:rPr>
              <a:t>παρουσίαση / συζήτηση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611880" y="3291840"/>
            <a:ext cx="1005840" cy="0"/>
          </a:xfrm>
          <a:prstGeom prst="line">
            <a:avLst/>
          </a:prstGeom>
          <a:noFill/>
          <a:ln w="12700">
            <a:solidFill>
              <a:srgbClr val="2D6A6A"/>
            </a:solidFill>
            <a:prstDash val="solid"/>
            <a:headEnd type="none"/>
            <a:tailEnd type="triangle"/>
          </a:ln>
        </p:spPr>
      </p:sp>
      <p:sp>
        <p:nvSpPr>
          <p:cNvPr id="14" name="Shape 12"/>
          <p:cNvSpPr/>
          <p:nvPr/>
        </p:nvSpPr>
        <p:spPr>
          <a:xfrm>
            <a:off x="7543800" y="3291840"/>
            <a:ext cx="1005840" cy="0"/>
          </a:xfrm>
          <a:prstGeom prst="line">
            <a:avLst/>
          </a:prstGeom>
          <a:noFill/>
          <a:ln w="12700">
            <a:solidFill>
              <a:srgbClr val="2D6A6A"/>
            </a:solidFill>
            <a:prstDash val="solid"/>
            <a:headEnd type="none"/>
            <a:tailEnd type="triangle"/>
          </a:ln>
        </p:spPr>
      </p:sp>
      <p:sp>
        <p:nvSpPr>
          <p:cNvPr id="15" name="Text 13"/>
          <p:cNvSpPr/>
          <p:nvPr/>
        </p:nvSpPr>
        <p:spPr>
          <a:xfrm>
            <a:off x="1874520" y="4343400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D6A6A"/>
                </a:solidFill>
              </a:rPr>
              <a:t>Το νόημα της πρώτης δραστηριότητας προκύπτει από τη θέση της στην αλυσίδα.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2194560" y="5257800"/>
            <a:ext cx="1051560" cy="384048"/>
          </a:xfrm>
          <a:prstGeom prst="roundRect">
            <a:avLst>
              <a:gd name="adj" fmla="val 23810"/>
            </a:avLst>
          </a:prstGeom>
          <a:solidFill>
            <a:srgbClr val="2D6A6A"/>
          </a:solidFill>
          <a:ln w="12700">
            <a:solidFill>
              <a:srgbClr val="2D6A6A">
                <a:alpha val="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276856" y="5349240"/>
            <a:ext cx="8869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Ρόλοι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3566160" y="5257800"/>
            <a:ext cx="1600200" cy="384048"/>
          </a:xfrm>
          <a:prstGeom prst="roundRect">
            <a:avLst>
              <a:gd name="adj" fmla="val 23810"/>
            </a:avLst>
          </a:prstGeom>
          <a:solidFill>
            <a:srgbClr val="E39A53"/>
          </a:solidFill>
          <a:ln w="12700">
            <a:solidFill>
              <a:srgbClr val="E39A53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48456" y="5349240"/>
            <a:ext cx="143560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Χρόνος μαθητών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486400" y="5257800"/>
            <a:ext cx="1508760" cy="384048"/>
          </a:xfrm>
          <a:prstGeom prst="roundRect">
            <a:avLst>
              <a:gd name="adj" fmla="val 23810"/>
            </a:avLst>
          </a:prstGeom>
          <a:solidFill>
            <a:srgbClr val="2D6A6A"/>
          </a:solidFill>
          <a:ln w="12700">
            <a:solidFill>
              <a:srgbClr val="2D6A6A">
                <a:alpha val="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568696" y="5349240"/>
            <a:ext cx="13441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Αλληλεπίδραση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315200" y="5257800"/>
            <a:ext cx="1325880" cy="384048"/>
          </a:xfrm>
          <a:prstGeom prst="roundRect">
            <a:avLst>
              <a:gd name="adj" fmla="val 23810"/>
            </a:avLst>
          </a:prstGeom>
          <a:solidFill>
            <a:srgbClr val="E39A53"/>
          </a:solidFill>
          <a:ln w="12700">
            <a:solidFill>
              <a:srgbClr val="E39A53">
                <a:alpha val="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97496" y="5349240"/>
            <a:ext cx="11612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ΨΤ με λόγο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11722608" y="6455664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779"/>
                </a:solidFill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01168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6A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· 4η Συνεδρία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234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Πότε μια δραστηριότητα έχει ποιότητα;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11155680" cy="0"/>
          </a:xfrm>
          <a:prstGeom prst="line">
            <a:avLst/>
          </a:prstGeom>
          <a:noFill/>
          <a:ln w="12700">
            <a:solidFill>
              <a:srgbClr val="2D6A6A">
                <a:alpha val="6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863840" y="6446520"/>
            <a:ext cx="3063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779"/>
                </a:solidFill>
              </a:rPr>
              <a:t>ΨΤ = Ψηφιακές Τεχνολογίες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594360" y="1325880"/>
            <a:ext cx="9692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2343B"/>
                </a:solidFill>
              </a:rPr>
              <a:t>Η ποιότητα δεν κρίνεται από το αν «υπάρχει εργαλείο», αλλά από το πώς λειτουργεί η δραστηριότητα.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1097280" y="2331720"/>
            <a:ext cx="1234440" cy="1234440"/>
          </a:xfrm>
          <a:prstGeom prst="arc">
            <a:avLst/>
          </a:prstGeom>
          <a:noFill/>
          <a:ln w="12700">
            <a:solidFill>
              <a:srgbClr val="2D6A6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417320" y="26517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D6A6A"/>
                </a:solidFill>
              </a:rPr>
              <a:t>1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777240" y="3794760"/>
            <a:ext cx="1965960" cy="10058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1340" b="1" dirty="0">
                <a:solidFill>
                  <a:srgbClr val="203033"/>
                </a:solidFill>
              </a:rPr>
              <a:t>Ρόλος εκπαιδευτικού</a:t>
            </a:r>
            <a:endParaRPr lang="en-US" sz="1340" dirty="0"/>
          </a:p>
          <a:p>
            <a:pPr algn="ctr" indent="0" marL="0">
              <a:buNone/>
            </a:pPr>
            <a:r>
              <a:rPr lang="en-US" sz="1340" b="1" dirty="0">
                <a:solidFill>
                  <a:srgbClr val="203033"/>
                </a:solidFill>
              </a:rPr>
              <a:t>υποστήριξη, όχι διακοσμητική παρουσία</a:t>
            </a:r>
            <a:endParaRPr lang="en-US" sz="1340" dirty="0"/>
          </a:p>
        </p:txBody>
      </p:sp>
      <p:sp>
        <p:nvSpPr>
          <p:cNvPr id="10" name="Shape 8"/>
          <p:cNvSpPr/>
          <p:nvPr/>
        </p:nvSpPr>
        <p:spPr>
          <a:xfrm>
            <a:off x="3364992" y="2331720"/>
            <a:ext cx="1234440" cy="1234440"/>
          </a:xfrm>
          <a:prstGeom prst="arc">
            <a:avLst/>
          </a:prstGeom>
          <a:noFill/>
          <a:ln w="12700">
            <a:solidFill>
              <a:srgbClr val="E39A5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85032" y="26517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39A53"/>
                </a:solidFill>
              </a:rPr>
              <a:t>2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3044952" y="3794760"/>
            <a:ext cx="1965960" cy="10058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1340" b="1" dirty="0">
                <a:solidFill>
                  <a:srgbClr val="203033"/>
                </a:solidFill>
              </a:rPr>
              <a:t>Ρόλος μαθητών</a:t>
            </a:r>
            <a:endParaRPr lang="en-US" sz="1340" dirty="0"/>
          </a:p>
          <a:p>
            <a:pPr algn="ctr" indent="0" marL="0">
              <a:buNone/>
            </a:pPr>
            <a:r>
              <a:rPr lang="en-US" sz="1340" b="1" dirty="0">
                <a:solidFill>
                  <a:srgbClr val="203033"/>
                </a:solidFill>
              </a:rPr>
              <a:t>πρωτοβουλία και αυτενέργεια</a:t>
            </a:r>
            <a:endParaRPr lang="en-US" sz="1340" dirty="0"/>
          </a:p>
        </p:txBody>
      </p:sp>
      <p:sp>
        <p:nvSpPr>
          <p:cNvPr id="13" name="Shape 11"/>
          <p:cNvSpPr/>
          <p:nvPr/>
        </p:nvSpPr>
        <p:spPr>
          <a:xfrm>
            <a:off x="5632704" y="2331720"/>
            <a:ext cx="1234440" cy="1234440"/>
          </a:xfrm>
          <a:prstGeom prst="arc">
            <a:avLst/>
          </a:prstGeom>
          <a:noFill/>
          <a:ln w="12700">
            <a:solidFill>
              <a:srgbClr val="2D6A6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952744" y="26517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D6A6A"/>
                </a:solidFill>
              </a:rPr>
              <a:t>3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5312664" y="3794760"/>
            <a:ext cx="1965960" cy="10058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1340" b="1" dirty="0">
                <a:solidFill>
                  <a:srgbClr val="203033"/>
                </a:solidFill>
              </a:rPr>
              <a:t>Είδος προϊόντος</a:t>
            </a:r>
            <a:endParaRPr lang="en-US" sz="1340" dirty="0"/>
          </a:p>
          <a:p>
            <a:pPr algn="ctr" indent="0" marL="0">
              <a:buNone/>
            </a:pPr>
            <a:r>
              <a:rPr lang="en-US" sz="1340" b="1" dirty="0">
                <a:solidFill>
                  <a:srgbClr val="203033"/>
                </a:solidFill>
              </a:rPr>
              <a:t>τι κείμενο/παρουσίαση δημιουργείται;</a:t>
            </a:r>
            <a:endParaRPr lang="en-US" sz="1340" dirty="0"/>
          </a:p>
        </p:txBody>
      </p:sp>
      <p:sp>
        <p:nvSpPr>
          <p:cNvPr id="16" name="Shape 14"/>
          <p:cNvSpPr/>
          <p:nvPr/>
        </p:nvSpPr>
        <p:spPr>
          <a:xfrm>
            <a:off x="7900416" y="2331720"/>
            <a:ext cx="1234440" cy="1234440"/>
          </a:xfrm>
          <a:prstGeom prst="arc">
            <a:avLst/>
          </a:prstGeom>
          <a:noFill/>
          <a:ln w="12700">
            <a:solidFill>
              <a:srgbClr val="E39A5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0456" y="26517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39A53"/>
                </a:solidFill>
              </a:rPr>
              <a:t>4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7580376" y="3794760"/>
            <a:ext cx="1965960" cy="10058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1340" b="1" dirty="0">
                <a:solidFill>
                  <a:srgbClr val="203033"/>
                </a:solidFill>
              </a:rPr>
              <a:t>Συζήτηση</a:t>
            </a:r>
            <a:endParaRPr lang="en-US" sz="1340" dirty="0"/>
          </a:p>
          <a:p>
            <a:pPr algn="ctr" indent="0" marL="0">
              <a:buNone/>
            </a:pPr>
            <a:r>
              <a:rPr lang="en-US" sz="1340" b="1" dirty="0">
                <a:solidFill>
                  <a:srgbClr val="203033"/>
                </a:solidFill>
              </a:rPr>
              <a:t>αφετηρία προβληματισμού</a:t>
            </a:r>
            <a:endParaRPr lang="en-US" sz="1340" dirty="0"/>
          </a:p>
        </p:txBody>
      </p:sp>
      <p:sp>
        <p:nvSpPr>
          <p:cNvPr id="19" name="Shape 17"/>
          <p:cNvSpPr/>
          <p:nvPr/>
        </p:nvSpPr>
        <p:spPr>
          <a:xfrm>
            <a:off x="10168128" y="2331720"/>
            <a:ext cx="1234440" cy="1234440"/>
          </a:xfrm>
          <a:prstGeom prst="arc">
            <a:avLst/>
          </a:prstGeom>
          <a:noFill/>
          <a:ln w="12700">
            <a:solidFill>
              <a:srgbClr val="2D6A6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0488168" y="26517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D6A6A"/>
                </a:solidFill>
              </a:rPr>
              <a:t>5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9848088" y="3794760"/>
            <a:ext cx="1965960" cy="10058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1340" b="1" dirty="0">
                <a:solidFill>
                  <a:srgbClr val="203033"/>
                </a:solidFill>
              </a:rPr>
              <a:t>Ψηφιακά μέσα</a:t>
            </a:r>
            <a:endParaRPr lang="en-US" sz="1340" dirty="0"/>
          </a:p>
          <a:p>
            <a:pPr algn="ctr" indent="0" marL="0">
              <a:buNone/>
            </a:pPr>
            <a:r>
              <a:rPr lang="en-US" sz="1340" b="1" dirty="0">
                <a:solidFill>
                  <a:srgbClr val="203033"/>
                </a:solidFill>
              </a:rPr>
              <a:t>όχι αυτοσκοπός</a:t>
            </a:r>
            <a:endParaRPr lang="en-US" sz="1340" dirty="0"/>
          </a:p>
        </p:txBody>
      </p:sp>
      <p:sp>
        <p:nvSpPr>
          <p:cNvPr id="22" name="Text 20"/>
          <p:cNvSpPr/>
          <p:nvPr/>
        </p:nvSpPr>
        <p:spPr>
          <a:xfrm>
            <a:off x="1143000" y="5623560"/>
            <a:ext cx="9875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A04A4A"/>
                </a:solidFill>
              </a:rPr>
              <a:t>Κρίσιμο ερώτημα: «Γιατί χρησιμοποιώ τις ΨΤ εδώ και ποιον μαθησιακό στόχο υπηρετούν;»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1722608" y="6455664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779"/>
                </a:solidFill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01168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6A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· 4η Συνεδρία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234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Φύλλο εργασίας: οδηγός ανεξάρτητης εργασίας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11155680" cy="0"/>
          </a:xfrm>
          <a:prstGeom prst="line">
            <a:avLst/>
          </a:prstGeom>
          <a:noFill/>
          <a:ln w="12700">
            <a:solidFill>
              <a:srgbClr val="2D6A6A">
                <a:alpha val="6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863840" y="6446520"/>
            <a:ext cx="3063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779"/>
                </a:solidFill>
              </a:rPr>
              <a:t>ΨΤ = Ψηφιακές Τεχνολογίες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594360" y="1325880"/>
            <a:ext cx="10241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2343B"/>
                </a:solidFill>
              </a:rPr>
              <a:t>Το φύλλο εργασίας δεν είναι διακοσμητικό παράρτημα ούτε απλή σειρά ασκήσεων.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822960" y="2240280"/>
            <a:ext cx="2377440" cy="713232"/>
          </a:xfrm>
          <a:prstGeom prst="roundRect">
            <a:avLst>
              <a:gd name="adj" fmla="val 10256"/>
            </a:avLst>
          </a:prstGeom>
          <a:solidFill>
            <a:srgbClr val="DCEFE9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32688" y="2350008"/>
            <a:ext cx="215798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Τι θα κάνουμε;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3520440" y="2240280"/>
            <a:ext cx="2377440" cy="713232"/>
          </a:xfrm>
          <a:prstGeom prst="roundRect">
            <a:avLst>
              <a:gd name="adj" fmla="val 10256"/>
            </a:avLst>
          </a:prstGeom>
          <a:solidFill>
            <a:srgbClr val="D6B15E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30168" y="2350008"/>
            <a:ext cx="215798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Πώς θα εργαστεί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η ομάδα;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6217920" y="2240280"/>
            <a:ext cx="2377440" cy="713232"/>
          </a:xfrm>
          <a:prstGeom prst="roundRect">
            <a:avLst>
              <a:gd name="adj" fmla="val 10256"/>
            </a:avLst>
          </a:prstGeom>
          <a:solidFill>
            <a:srgbClr val="DCEFE9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327648" y="2350008"/>
            <a:ext cx="215798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Τι υλικό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χρειαζόμαστε;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8915400" y="2240280"/>
            <a:ext cx="2377440" cy="713232"/>
          </a:xfrm>
          <a:prstGeom prst="roundRect">
            <a:avLst>
              <a:gd name="adj" fmla="val 10256"/>
            </a:avLst>
          </a:prstGeom>
          <a:solidFill>
            <a:srgbClr val="E39A53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25128" y="2350008"/>
            <a:ext cx="215798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Τι προϊόν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θα παραχθεί;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22960" y="3794760"/>
            <a:ext cx="1280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A04A4A"/>
                </a:solidFill>
              </a:rPr>
              <a:t>Προσοχή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960120" y="4251960"/>
            <a:ext cx="4937760" cy="141732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E39A5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pPr indent="0" marL="0">
              <a:buNone/>
            </a:pPr>
            <a:r>
              <a:rPr lang="en-US" sz="1500" dirty="0">
                <a:solidFill>
                  <a:srgbClr val="203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να συμφωνεί με τους στόχους
</a:t>
            </a:r>
            <a:pPr indent="0" marL="0">
              <a:buNone/>
            </a:pPr>
            <a:r>
              <a:rPr lang="en-US" sz="1500" b="1" dirty="0">
                <a:solidFill>
                  <a:srgbClr val="E39A5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pPr indent="0" marL="0">
              <a:buNone/>
            </a:pPr>
            <a:r>
              <a:rPr lang="en-US" sz="1500" dirty="0">
                <a:solidFill>
                  <a:srgbClr val="203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να δίνει ουσιαστική πρωτοβουλία στους μαθητές
</a:t>
            </a:r>
            <a:pPr indent="0" marL="0">
              <a:buNone/>
            </a:pPr>
            <a:r>
              <a:rPr lang="en-US" sz="1500" b="1" dirty="0">
                <a:solidFill>
                  <a:srgbClr val="E39A5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pPr indent="0" marL="0">
              <a:buNone/>
            </a:pPr>
            <a:r>
              <a:rPr lang="en-US" sz="1500" dirty="0">
                <a:solidFill>
                  <a:srgbClr val="203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να περιγράφει καθαρά διαδικασία και προϊόν
</a:t>
            </a:r>
            <a:pPr indent="0" marL="0">
              <a:buNone/>
            </a:pPr>
            <a:r>
              <a:rPr lang="en-US" sz="1500" b="1" dirty="0">
                <a:solidFill>
                  <a:srgbClr val="E39A5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pPr indent="0" marL="0">
              <a:buNone/>
            </a:pPr>
            <a:r>
              <a:rPr lang="en-US" sz="1500" dirty="0">
                <a:solidFill>
                  <a:srgbClr val="203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να μην οδηγεί μηχανιστικά σε κλειστές απαντήσεις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6446520" y="3886200"/>
            <a:ext cx="0" cy="1645920"/>
          </a:xfrm>
          <a:prstGeom prst="line">
            <a:avLst/>
          </a:prstGeom>
          <a:noFill/>
          <a:ln w="12700">
            <a:solidFill>
              <a:srgbClr val="2D6A6A">
                <a:alpha val="65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812280" y="4160520"/>
            <a:ext cx="44805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2D6A6A"/>
                </a:solidFill>
              </a:rPr>
              <a:t>Ένα καλό φύλλο εργασίας αποτυπώνει μεγάλο μέρος της διδακτικής μας αντίληψης.</a:t>
            </a:r>
            <a:endParaRPr lang="en-US" sz="2100" dirty="0"/>
          </a:p>
        </p:txBody>
      </p:sp>
      <p:sp>
        <p:nvSpPr>
          <p:cNvPr id="19" name="Text 17"/>
          <p:cNvSpPr/>
          <p:nvPr/>
        </p:nvSpPr>
        <p:spPr>
          <a:xfrm>
            <a:off x="11722608" y="6455664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779"/>
                </a:solidFill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01168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6A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· 4η Συνεδρία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234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Παράδειγμα μικρής έκτασης σεναρίου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11155680" cy="0"/>
          </a:xfrm>
          <a:prstGeom prst="line">
            <a:avLst/>
          </a:prstGeom>
          <a:noFill/>
          <a:ln w="12700">
            <a:solidFill>
              <a:srgbClr val="2D6A6A">
                <a:alpha val="6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863840" y="6446520"/>
            <a:ext cx="3063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779"/>
                </a:solidFill>
              </a:rPr>
              <a:t>ΨΤ = Ψηφιακές Τεχνολογίες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594360" y="1325880"/>
            <a:ext cx="9052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2343B"/>
                </a:solidFill>
              </a:rPr>
              <a:t>«Από τον έντυπο στον ψηφιακό κόσμο: νέες εποχές και νέα κειμενικότητα»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594360" y="1783080"/>
            <a:ext cx="10698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203033"/>
                </a:solidFill>
              </a:rPr>
              <a:t>Στόχος: οι μαθητές να αναγνωρίσουν χαρακτηριστικά της νέας ψηφιακής κειμενικότητας και να κατανοήσουν αλλαγές στον λόγο, στα κείμενα και στις διαδικασίες παραγωγής/πρόσληψης.</a:t>
            </a:r>
            <a:endParaRPr lang="en-US" sz="1550" dirty="0"/>
          </a:p>
        </p:txBody>
      </p:sp>
      <p:sp>
        <p:nvSpPr>
          <p:cNvPr id="8" name="Shape 6"/>
          <p:cNvSpPr/>
          <p:nvPr/>
        </p:nvSpPr>
        <p:spPr>
          <a:xfrm>
            <a:off x="777240" y="2880360"/>
            <a:ext cx="246888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86968" y="2990088"/>
            <a:ext cx="2249424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03033"/>
                </a:solidFill>
              </a:rPr>
              <a:t>Έντυπα κείμενα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203033"/>
                </a:solidFill>
              </a:rPr>
              <a:t>εφημερίδες · εγχειρίδια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203033"/>
                </a:solidFill>
              </a:rPr>
              <a:t>επιστολές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846320" y="2880360"/>
            <a:ext cx="2468880" cy="1005840"/>
          </a:xfrm>
          <a:prstGeom prst="roundRect">
            <a:avLst>
              <a:gd name="adj" fmla="val 7273"/>
            </a:avLst>
          </a:prstGeom>
          <a:solidFill>
            <a:srgbClr val="D6B15E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56048" y="2990088"/>
            <a:ext cx="2249424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03033"/>
                </a:solidFill>
              </a:rPr>
              <a:t>Μετασχηματισμός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203033"/>
                </a:solidFill>
              </a:rPr>
              <a:t>πολυτροπικότητα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203033"/>
                </a:solidFill>
              </a:rPr>
              <a:t>γραφικά · χρώμα · εικόνα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915400" y="2880360"/>
            <a:ext cx="2468880" cy="1005840"/>
          </a:xfrm>
          <a:prstGeom prst="roundRect">
            <a:avLst>
              <a:gd name="adj" fmla="val 7273"/>
            </a:avLst>
          </a:prstGeom>
          <a:solidFill>
            <a:srgbClr val="DCEFE9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025128" y="2990088"/>
            <a:ext cx="2249424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03033"/>
                </a:solidFill>
              </a:rPr>
              <a:t>Ψηφιακός λόγος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203033"/>
                </a:solidFill>
              </a:rPr>
              <a:t>μηνύματα · βίντεο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203033"/>
                </a:solidFill>
              </a:rPr>
              <a:t>γρήγορη ανάγνωση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474720" y="3383280"/>
            <a:ext cx="1143000" cy="0"/>
          </a:xfrm>
          <a:prstGeom prst="line">
            <a:avLst/>
          </a:prstGeom>
          <a:noFill/>
          <a:ln w="12700">
            <a:solidFill>
              <a:srgbClr val="E39A53"/>
            </a:solidFill>
            <a:prstDash val="solid"/>
            <a:headEnd type="none"/>
            <a:tailEnd type="triangle"/>
          </a:ln>
        </p:spPr>
      </p:sp>
      <p:sp>
        <p:nvSpPr>
          <p:cNvPr id="15" name="Shape 13"/>
          <p:cNvSpPr/>
          <p:nvPr/>
        </p:nvSpPr>
        <p:spPr>
          <a:xfrm>
            <a:off x="7543800" y="3383280"/>
            <a:ext cx="1143000" cy="0"/>
          </a:xfrm>
          <a:prstGeom prst="line">
            <a:avLst/>
          </a:prstGeom>
          <a:noFill/>
          <a:ln w="12700">
            <a:solidFill>
              <a:srgbClr val="E39A53"/>
            </a:solidFill>
            <a:prstDash val="solid"/>
            <a:headEnd type="none"/>
            <a:tailEnd type="triangle"/>
          </a:ln>
        </p:spPr>
      </p:sp>
      <p:sp>
        <p:nvSpPr>
          <p:cNvPr id="16" name="Text 14"/>
          <p:cNvSpPr/>
          <p:nvPr/>
        </p:nvSpPr>
        <p:spPr>
          <a:xfrm>
            <a:off x="1051560" y="4800600"/>
            <a:ext cx="9966960" cy="91440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E39A5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pPr indent="0" marL="0">
              <a:buNone/>
            </a:pPr>
            <a:r>
              <a:rPr lang="en-US" sz="1500" dirty="0">
                <a:solidFill>
                  <a:srgbClr val="203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Συζήτηση στην ολομέλεια
</a:t>
            </a:r>
            <a:pPr indent="0" marL="0">
              <a:buNone/>
            </a:pPr>
            <a:r>
              <a:rPr lang="en-US" sz="1500" b="1" dirty="0">
                <a:solidFill>
                  <a:srgbClr val="E39A5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pPr indent="0" marL="0">
              <a:buNone/>
            </a:pPr>
            <a:r>
              <a:rPr lang="en-US" sz="1500" dirty="0">
                <a:solidFill>
                  <a:srgbClr val="203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Σημειώσεις/ομαδοποίηση από μαθητές
</a:t>
            </a:r>
            <a:pPr indent="0" marL="0">
              <a:buNone/>
            </a:pPr>
            <a:r>
              <a:rPr lang="en-US" sz="1500" b="1" dirty="0">
                <a:solidFill>
                  <a:srgbClr val="E39A5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pPr indent="0" marL="0">
              <a:buNone/>
            </a:pPr>
            <a:r>
              <a:rPr lang="en-US" sz="1500" dirty="0">
                <a:solidFill>
                  <a:srgbClr val="203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Ομαδική διερεύνηση και παραγωγή παρουσίασης
</a:t>
            </a:r>
            <a:pPr indent="0" marL="0">
              <a:buNone/>
            </a:pPr>
            <a:r>
              <a:rPr lang="en-US" sz="1500" b="1" dirty="0">
                <a:solidFill>
                  <a:srgbClr val="E39A5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pPr indent="0" marL="0">
              <a:buNone/>
            </a:pPr>
            <a:r>
              <a:rPr lang="en-US" sz="1500" dirty="0">
                <a:solidFill>
                  <a:srgbClr val="203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Υποστηρικτικός ρόλος εκπαιδευτικού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1722608" y="6455664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779"/>
                </a:solidFill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01168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6A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· 4η Συνεδρία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234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Διαφοροποιημένη διδασκαλία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11155680" cy="0"/>
          </a:xfrm>
          <a:prstGeom prst="line">
            <a:avLst/>
          </a:prstGeom>
          <a:noFill/>
          <a:ln w="12700">
            <a:solidFill>
              <a:srgbClr val="2D6A6A">
                <a:alpha val="6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863840" y="6446520"/>
            <a:ext cx="3063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779"/>
                </a:solidFill>
              </a:rPr>
              <a:t>ΨΤ = Ψηφιακές Τεχνολογίες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594360" y="1325880"/>
            <a:ext cx="10332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2343B"/>
                </a:solidFill>
              </a:rPr>
              <a:t>Ανταπόκριση στην ετερογένεια: όχι μείωση στόχων, αλλά πολλαπλές μαθησιακές διαδρομές.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868680" y="2423160"/>
            <a:ext cx="2926080" cy="1234440"/>
          </a:xfrm>
          <a:prstGeom prst="roundRect">
            <a:avLst>
              <a:gd name="adj" fmla="val 5926"/>
            </a:avLst>
          </a:prstGeom>
          <a:solidFill>
            <a:srgbClr val="DCEFE9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78408" y="2532888"/>
            <a:ext cx="2706624" cy="10698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Περιεχόμενο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τι πληροφορίες και ιδέες προσφέρονται;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617720" y="2423160"/>
            <a:ext cx="2926080" cy="1234440"/>
          </a:xfrm>
          <a:prstGeom prst="roundRect">
            <a:avLst>
              <a:gd name="adj" fmla="val 5926"/>
            </a:avLst>
          </a:prstGeom>
          <a:solidFill>
            <a:srgbClr val="D6B15E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27448" y="2532888"/>
            <a:ext cx="2706624" cy="10698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Διαδικασία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πώς συμμετέχουν οι μαθητές στη μάθηση;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8366760" y="2423160"/>
            <a:ext cx="2926080" cy="1234440"/>
          </a:xfrm>
          <a:prstGeom prst="roundRect">
            <a:avLst>
              <a:gd name="adj" fmla="val 5926"/>
            </a:avLst>
          </a:prstGeom>
          <a:solidFill>
            <a:srgbClr val="E39A53"/>
          </a:solidFill>
          <a:ln w="12700">
            <a:solidFill>
              <a:srgbClr val="2D6A6A">
                <a:alpha val="75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476488" y="2532888"/>
            <a:ext cx="2706624" cy="10698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Προϊόν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203033"/>
                </a:solidFill>
              </a:rPr>
              <a:t>πώς δείχνουν τι έμαθαν;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965960" y="457200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D6A6A"/>
                </a:solidFill>
              </a:rPr>
              <a:t>Σύμφωνα με τους μαθητές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4343400" y="4498848"/>
            <a:ext cx="1371600" cy="384048"/>
          </a:xfrm>
          <a:prstGeom prst="roundRect">
            <a:avLst>
              <a:gd name="adj" fmla="val 23810"/>
            </a:avLst>
          </a:prstGeom>
          <a:solidFill>
            <a:srgbClr val="2D6A6A"/>
          </a:solidFill>
          <a:ln w="12700">
            <a:solidFill>
              <a:srgbClr val="2D6A6A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25696" y="4590288"/>
            <a:ext cx="120700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Ετοιμότητα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989320" y="4498848"/>
            <a:ext cx="1554480" cy="384048"/>
          </a:xfrm>
          <a:prstGeom prst="roundRect">
            <a:avLst>
              <a:gd name="adj" fmla="val 23810"/>
            </a:avLst>
          </a:prstGeom>
          <a:solidFill>
            <a:srgbClr val="E39A53"/>
          </a:solidFill>
          <a:ln w="12700">
            <a:solidFill>
              <a:srgbClr val="E39A53">
                <a:alpha val="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071616" y="4590288"/>
            <a:ext cx="13898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Ενδιαφέροντα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7818120" y="4498848"/>
            <a:ext cx="1920240" cy="384048"/>
          </a:xfrm>
          <a:prstGeom prst="roundRect">
            <a:avLst>
              <a:gd name="adj" fmla="val 23810"/>
            </a:avLst>
          </a:prstGeom>
          <a:solidFill>
            <a:srgbClr val="2D6A6A"/>
          </a:solidFill>
          <a:ln w="12700">
            <a:solidFill>
              <a:srgbClr val="2D6A6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900416" y="4590288"/>
            <a:ext cx="17556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Μαθησιακό προφίλ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11722608" y="6455664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779"/>
                </a:solidFill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ΙΤΥΕ ΔΙΟΦΑΝΤΟΣ – Β1.1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4η Συνεδρία: Θεωρίες μάθησης, διδακτικές προσεγγίσεις και διδακτικός σχεδιασμός</dc:title>
  <dc:subject>4η Συνεδρία Β1.1</dc:subject>
  <dc:creator>OpenAI</dc:creator>
  <cp:lastModifiedBy>OpenAI</cp:lastModifiedBy>
  <cp:revision>1</cp:revision>
  <dcterms:created xsi:type="dcterms:W3CDTF">2026-05-10T19:31:48Z</dcterms:created>
  <dcterms:modified xsi:type="dcterms:W3CDTF">2026-05-10T19:31:48Z</dcterms:modified>
</cp:coreProperties>
</file>