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68" r:id="rId5"/>
    <p:sldId id="267" r:id="rId6"/>
    <p:sldId id="281" r:id="rId7"/>
    <p:sldId id="283" r:id="rId8"/>
    <p:sldId id="266" r:id="rId9"/>
    <p:sldId id="270" r:id="rId10"/>
    <p:sldId id="282" r:id="rId11"/>
    <p:sldId id="280" r:id="rId12"/>
    <p:sldId id="264" r:id="rId13"/>
    <p:sldId id="274" r:id="rId14"/>
    <p:sldId id="275" r:id="rId15"/>
    <p:sldId id="273"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27" autoAdjust="0"/>
    <p:restoredTop sz="94660"/>
  </p:normalViewPr>
  <p:slideViewPr>
    <p:cSldViewPr>
      <p:cViewPr varScale="1">
        <p:scale>
          <a:sx n="94" d="100"/>
          <a:sy n="94" d="100"/>
        </p:scale>
        <p:origin x="-1046"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E69599-20A4-4640-B2DD-133689CE60D5}" type="datetimeFigureOut">
              <a:rPr lang="el-GR" smtClean="0"/>
              <a:pPr/>
              <a:t>3/3/2025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9BDA3DA-3219-4BD4-9D36-80D82FF86CD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69599-20A4-4640-B2DD-133689CE60D5}" type="datetimeFigureOut">
              <a:rPr lang="el-GR" smtClean="0"/>
              <a:pPr/>
              <a:t>3/3/2025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DA3DA-3219-4BD4-9D36-80D82FF86CD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ebooks.edu.gr/ebooks/v/html/8547/2003/anthologio_e-st-dimotikou_htmlempl/index08_03.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books.edu.gr/ebooks/v/html/8547/2700/Keimena-Neoellinikis-Logotechnias_A-Lykeiou_html-empl/images/indexA4_4_kiafa.jpg" TargetMode="External"/><Relationship Id="rId2" Type="http://schemas.openxmlformats.org/officeDocument/2006/relationships/hyperlink" Target="http://ebooks.edu.gr/ebooks/v/html/8547/2700/Keimena-Neoellinikis-Logotechnias_A-Lykeiou_html-empl/indexA4_4.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dirty="0"/>
          </a:p>
        </p:txBody>
      </p:sp>
      <p:pic>
        <p:nvPicPr>
          <p:cNvPr id="4" name="3 - Εικόνα" descr="LenoMpotsari.jpg"/>
          <p:cNvPicPr>
            <a:picLocks noChangeAspect="1"/>
          </p:cNvPicPr>
          <p:nvPr/>
        </p:nvPicPr>
        <p:blipFill>
          <a:blip r:embed="rId2"/>
          <a:stretch>
            <a:fillRect/>
          </a:stretch>
        </p:blipFill>
        <p:spPr>
          <a:xfrm>
            <a:off x="381000" y="711200"/>
            <a:ext cx="8763000" cy="543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200" dirty="0" smtClean="0"/>
              <a:t>Πώς έχασαν τη ζωή τους οι Σουλιώτισσες </a:t>
            </a:r>
            <a:br>
              <a:rPr lang="el-GR" sz="2200" dirty="0" smtClean="0"/>
            </a:br>
            <a:r>
              <a:rPr lang="el-GR" sz="2200" dirty="0" smtClean="0"/>
              <a:t>οι Σουλιώτισσες στη Μονή του Ζαλόγγου;</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έφτιαξαν έναν κυκλικό χορό και κρατώντας αγκαλιά τα παιδιά τους πηδούσαν στον γκρεμό. Σήμερα ο χορός αποτελεί αναπαράσταση αυτής της θυσίας και επαναλαμβάνεται στις γιορτές που τιμούν την </a:t>
            </a:r>
            <a:r>
              <a:rPr lang="el-GR" dirty="0" err="1" smtClean="0"/>
              <a:t>παλιγγεννεσία</a:t>
            </a:r>
            <a:endParaRPr lang="el-GR" dirty="0"/>
          </a:p>
        </p:txBody>
      </p:sp>
      <p:pic>
        <p:nvPicPr>
          <p:cNvPr id="5" name="4 - Θέση περιεχομένου" descr="souli-souliotises-zalogo.jpg"/>
          <p:cNvPicPr>
            <a:picLocks noGrp="1" noChangeAspect="1"/>
          </p:cNvPicPr>
          <p:nvPr>
            <p:ph sz="half" idx="2"/>
          </p:nvPr>
        </p:nvPicPr>
        <p:blipFill>
          <a:blip r:embed="rId2"/>
          <a:stretch>
            <a:fillRect/>
          </a:stretch>
        </p:blipFill>
        <p:spPr>
          <a:xfrm>
            <a:off x="4648200" y="1905000"/>
            <a:ext cx="4038600" cy="3733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γυναίκες που κρύφθηκαν στη Μονή του Ζαλόγγου και η </a:t>
            </a:r>
            <a:r>
              <a:rPr lang="el-GR" dirty="0" err="1" smtClean="0"/>
              <a:t>Δέσπω</a:t>
            </a:r>
            <a:r>
              <a:rPr lang="el-GR" dirty="0" smtClean="0"/>
              <a:t> Μπότσαρη</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l-GR" dirty="0" smtClean="0"/>
              <a:t>Η </a:t>
            </a:r>
            <a:r>
              <a:rPr lang="el-GR" dirty="0" err="1" smtClean="0"/>
              <a:t>Δέσπω</a:t>
            </a:r>
            <a:r>
              <a:rPr lang="el-GR" dirty="0" smtClean="0"/>
              <a:t> οδήγησε τον λαό της στον Πύργο του Δημουλά.</a:t>
            </a:r>
          </a:p>
          <a:p>
            <a:r>
              <a:rPr lang="el-GR" dirty="0" smtClean="0"/>
              <a:t>Εκεί άρχισε να μάχεται για να τους εξοντώσει.</a:t>
            </a:r>
          </a:p>
          <a:p>
            <a:r>
              <a:rPr lang="el-GR" dirty="0" smtClean="0"/>
              <a:t>Όταν τελείωσε το μπαρούτι, τότε η </a:t>
            </a:r>
            <a:r>
              <a:rPr lang="el-GR" dirty="0" err="1" smtClean="0"/>
              <a:t>Δέσπω</a:t>
            </a:r>
            <a:r>
              <a:rPr lang="el-GR" dirty="0" smtClean="0"/>
              <a:t> άναψε φωτιά στον Πύργο του Δημουλά και αυτοπυρπολήθηκε με τα γυναικόπαιδα της.</a:t>
            </a:r>
            <a:endParaRPr lang="el-GR" dirty="0"/>
          </a:p>
        </p:txBody>
      </p:sp>
      <p:pic>
        <p:nvPicPr>
          <p:cNvPr id="8" name="7 - Θέση περιεχομένου" descr="η Δέσπω στον πύργο του Δημουλά.png"/>
          <p:cNvPicPr>
            <a:picLocks noGrp="1" noChangeAspect="1"/>
          </p:cNvPicPr>
          <p:nvPr>
            <p:ph sz="half" idx="2"/>
          </p:nvPr>
        </p:nvPicPr>
        <p:blipFill>
          <a:blip r:embed="rId2"/>
          <a:stretch>
            <a:fillRect/>
          </a:stretch>
        </p:blipFill>
        <p:spPr>
          <a:xfrm>
            <a:off x="4716780" y="1912461"/>
            <a:ext cx="3901440" cy="390144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50000"/>
            </a:schemeClr>
          </a:solidFill>
        </p:spPr>
        <p:txBody>
          <a:bodyPr>
            <a:normAutofit fontScale="90000"/>
          </a:bodyPr>
          <a:lstStyle/>
          <a:p>
            <a:r>
              <a:rPr lang="el-GR" dirty="0" smtClean="0"/>
              <a:t>ποια τυπικά χαρακτηριστικά των δημοτικών τραγουδιών βλέπουμε;</a:t>
            </a:r>
            <a:endParaRPr lang="el-GR" dirty="0"/>
          </a:p>
        </p:txBody>
      </p:sp>
      <p:sp>
        <p:nvSpPr>
          <p:cNvPr id="3" name="2 - Θέση περιεχομένου"/>
          <p:cNvSpPr>
            <a:spLocks noGrp="1"/>
          </p:cNvSpPr>
          <p:nvPr>
            <p:ph idx="1"/>
          </p:nvPr>
        </p:nvSpPr>
        <p:spPr>
          <a:xfrm>
            <a:off x="457200" y="1600200"/>
            <a:ext cx="8229600" cy="5029200"/>
          </a:xfrm>
          <a:solidFill>
            <a:schemeClr val="bg2">
              <a:lumMod val="90000"/>
            </a:schemeClr>
          </a:solidFill>
        </p:spPr>
        <p:txBody>
          <a:bodyPr>
            <a:normAutofit fontScale="92500" lnSpcReduction="20000"/>
          </a:bodyPr>
          <a:lstStyle/>
          <a:p>
            <a:pPr>
              <a:buNone/>
            </a:pPr>
            <a:r>
              <a:rPr lang="el-GR" sz="2000" dirty="0" smtClean="0"/>
              <a:t> 1) τα άστοχα ερωτήματα :&lt;&lt; μήνα σε γάμο... μήνα σε χαροκόπι;&gt;&gt;</a:t>
            </a:r>
          </a:p>
          <a:p>
            <a:pPr>
              <a:buNone/>
            </a:pPr>
            <a:r>
              <a:rPr lang="el-GR" sz="2000" dirty="0" smtClean="0"/>
              <a:t> 2) η επανάληψη του ίδιου νοήματος στα δύο ημιστίχια: εδώ είσαι σκλάβα του πασά, σκλάβα των </a:t>
            </a:r>
            <a:r>
              <a:rPr lang="el-GR" sz="2000" dirty="0" err="1" smtClean="0"/>
              <a:t>Αρβανίτων</a:t>
            </a:r>
            <a:r>
              <a:rPr lang="el-GR" sz="2000" dirty="0" smtClean="0"/>
              <a:t> κλπ</a:t>
            </a:r>
          </a:p>
          <a:p>
            <a:pPr>
              <a:buNone/>
            </a:pPr>
            <a:r>
              <a:rPr lang="el-GR" sz="2000" dirty="0" smtClean="0"/>
              <a:t>  3) το στοιχείο του διαλόγου ( Κόρη για ρίξε </a:t>
            </a:r>
            <a:r>
              <a:rPr lang="el-GR" sz="2000" dirty="0" err="1" smtClean="0"/>
              <a:t>τ΄άρματα</a:t>
            </a:r>
            <a:r>
              <a:rPr lang="el-GR" sz="2000" dirty="0" smtClean="0"/>
              <a:t> ή </a:t>
            </a:r>
            <a:r>
              <a:rPr lang="el-GR" sz="2000" dirty="0" err="1" smtClean="0"/>
              <a:t>Γιώργαινα</a:t>
            </a:r>
            <a:r>
              <a:rPr lang="el-GR" sz="2000" dirty="0" smtClean="0"/>
              <a:t> , ρίξε </a:t>
            </a:r>
            <a:r>
              <a:rPr lang="el-GR" sz="2000" dirty="0" err="1" smtClean="0"/>
              <a:t>τ΄άρματα</a:t>
            </a:r>
            <a:r>
              <a:rPr lang="el-GR" sz="2000" dirty="0" smtClean="0"/>
              <a:t>, και άλλα)</a:t>
            </a:r>
          </a:p>
          <a:p>
            <a:pPr>
              <a:buNone/>
            </a:pPr>
            <a:r>
              <a:rPr lang="el-GR" sz="2000" dirty="0" smtClean="0"/>
              <a:t>  4) η γρήγορη εξέλιξη , που υποβοηθείται από τη συχνή χρήση ρημάτων : μη ζήσουμε, ελάτε, ανάψανε, γινήκαν </a:t>
            </a:r>
            <a:r>
              <a:rPr lang="el-GR" sz="2000" dirty="0" err="1" smtClean="0"/>
              <a:t>κ.λ.π</a:t>
            </a:r>
            <a:r>
              <a:rPr lang="el-GR" sz="2000" dirty="0" smtClean="0"/>
              <a:t>.</a:t>
            </a:r>
          </a:p>
          <a:p>
            <a:pPr>
              <a:buNone/>
            </a:pPr>
            <a:r>
              <a:rPr lang="el-GR" sz="2000" dirty="0" smtClean="0"/>
              <a:t>  5) οι συχνές, πολλές και διαφορετικές εικόνες ( ηχητικές, ακουστικές,  οπτικές, οσφρητικές, κινητικές, κιναισθητικές )</a:t>
            </a:r>
          </a:p>
          <a:p>
            <a:pPr>
              <a:buNone/>
            </a:pPr>
            <a:r>
              <a:rPr lang="el-GR" sz="2000" dirty="0" smtClean="0"/>
              <a:t>  6) Ως ιστορικά δημοτικά τραγούδια, αναφέρονται σε συγκεκριμένο τόπο και χρόνο  δηλαδή το 1803 και 1804, λίγο πριν το μαρτυρικό </a:t>
            </a:r>
            <a:r>
              <a:rPr lang="el-GR" sz="2000" dirty="0" err="1" smtClean="0"/>
              <a:t>Ζάλλογγο</a:t>
            </a:r>
            <a:r>
              <a:rPr lang="el-GR" sz="2000" dirty="0" smtClean="0"/>
              <a:t> και ουσιαστικά, λίγο πριν υποδουλωθεί το Σούλι. Στο τραγούδι &lt;&lt;Της </a:t>
            </a:r>
            <a:r>
              <a:rPr lang="el-GR" sz="2000" dirty="0" err="1" smtClean="0"/>
              <a:t>Δέσπως</a:t>
            </a:r>
            <a:r>
              <a:rPr lang="el-GR" sz="2000" dirty="0" smtClean="0"/>
              <a:t>&gt;&gt;, αναφέρεται και η  περιοχή, </a:t>
            </a:r>
            <a:r>
              <a:rPr lang="el-GR" sz="2000" dirty="0" err="1" smtClean="0"/>
              <a:t>Ριζιανά</a:t>
            </a:r>
            <a:r>
              <a:rPr lang="el-GR" sz="2000" dirty="0" smtClean="0"/>
              <a:t>, όπου μετακινήθηκαν οι Σουλιώτισσες τον χειμώνα του 1803,  με το ψέμα ,που διέδωσε ο Αλή πασάς ότι θα τις άφηνε να δουλέψουν στον κάμπο και να  εξασφαλίσουν τροφή, αλλά τελικά τις εξαπάτησε  και  διέταξε επίθεση, την ημέρα των Χριστουγέννων, οπότε  και τις  εξόντωσαν. Στο τραγούδι, &lt;&lt;της </a:t>
            </a:r>
            <a:r>
              <a:rPr lang="el-GR" sz="2000" dirty="0" err="1" smtClean="0"/>
              <a:t>Λένως</a:t>
            </a:r>
            <a:r>
              <a:rPr lang="el-GR" sz="2000" dirty="0" smtClean="0"/>
              <a:t> &gt;&gt;, αναφέρεται</a:t>
            </a:r>
          </a:p>
          <a:p>
            <a:pPr>
              <a:buNone/>
            </a:pPr>
            <a:r>
              <a:rPr lang="el-GR" sz="2000" dirty="0" smtClean="0"/>
              <a:t>7) Το τραγούδι δημιουργήθηκε και διασώθηκε προφορικά, από γενιά σε γενιά, για περισσότερα από 200 χρόνια και προορίζεται για χορό, τότε και σήμερα.</a:t>
            </a:r>
          </a:p>
          <a:p>
            <a:pPr>
              <a:buNone/>
            </a:pPr>
            <a:endParaRPr lang="el-GR"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Ένα </a:t>
            </a:r>
            <a:r>
              <a:rPr lang="el-GR" dirty="0" err="1" smtClean="0"/>
              <a:t>συννεφόλεξο</a:t>
            </a:r>
            <a:r>
              <a:rPr lang="el-GR" dirty="0" smtClean="0"/>
              <a:t> με τα επίθετα σας</a:t>
            </a:r>
            <a:endParaRPr lang="el-GR" dirty="0"/>
          </a:p>
        </p:txBody>
      </p:sp>
      <p:pic>
        <p:nvPicPr>
          <p:cNvPr id="4" name="3 - Θέση περιεχομένου" descr="Οι γυναίκες της Επανάστασης.png"/>
          <p:cNvPicPr>
            <a:picLocks noGrp="1" noChangeAspect="1"/>
          </p:cNvPicPr>
          <p:nvPr>
            <p:ph idx="1"/>
          </p:nvPr>
        </p:nvPicPr>
        <p:blipFill>
          <a:blip r:embed="rId2"/>
          <a:stretch>
            <a:fillRect/>
          </a:stretch>
        </p:blipFill>
        <p:spPr>
          <a:xfrm>
            <a:off x="3157003" y="1600200"/>
            <a:ext cx="2829993"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αρπαγή των κοριτσιών</a:t>
            </a:r>
            <a:br>
              <a:rPr lang="el-GR" dirty="0" smtClean="0"/>
            </a:br>
            <a:r>
              <a:rPr lang="el-GR" dirty="0" smtClean="0"/>
              <a:t>για το χαρέμι </a:t>
            </a:r>
            <a:endParaRPr lang="el-GR" dirty="0"/>
          </a:p>
        </p:txBody>
      </p:sp>
      <p:pic>
        <p:nvPicPr>
          <p:cNvPr id="4" name="3 - Θέση περιεχομένου" descr="tourkokratia.jpg"/>
          <p:cNvPicPr>
            <a:picLocks noGrp="1" noChangeAspect="1"/>
          </p:cNvPicPr>
          <p:nvPr>
            <p:ph idx="1"/>
          </p:nvPr>
        </p:nvPicPr>
        <p:blipFill>
          <a:blip r:embed="rId2"/>
          <a:stretch>
            <a:fillRect/>
          </a:stretch>
        </p:blipFill>
        <p:spPr>
          <a:xfrm>
            <a:off x="1889760" y="2403951"/>
            <a:ext cx="5364480" cy="291846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επιδρομές και η σφαγές των αμάχων Ελλήνων</a:t>
            </a:r>
            <a:endParaRPr lang="el-GR" dirty="0"/>
          </a:p>
        </p:txBody>
      </p:sp>
      <p:pic>
        <p:nvPicPr>
          <p:cNvPr id="4" name="3 - Θέση περιεχομένου" descr="The_Souliot_Women_1827.jpg"/>
          <p:cNvPicPr>
            <a:picLocks noGrp="1" noChangeAspect="1"/>
          </p:cNvPicPr>
          <p:nvPr>
            <p:ph idx="1"/>
          </p:nvPr>
        </p:nvPicPr>
        <p:blipFill>
          <a:blip r:embed="rId2"/>
          <a:stretch>
            <a:fillRect/>
          </a:stretch>
        </p:blipFill>
        <p:spPr>
          <a:xfrm>
            <a:off x="152400" y="1676400"/>
            <a:ext cx="8839200" cy="5029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normAutofit/>
          </a:bodyPr>
          <a:lstStyle/>
          <a:p>
            <a:r>
              <a:rPr lang="el-GR" dirty="0" smtClean="0"/>
              <a:t>ο χορός του </a:t>
            </a:r>
            <a:r>
              <a:rPr lang="el-GR" dirty="0" err="1" smtClean="0"/>
              <a:t>Ζαλλόγγου</a:t>
            </a:r>
            <a:endParaRPr lang="el-GR" dirty="0"/>
          </a:p>
        </p:txBody>
      </p:sp>
      <p:pic>
        <p:nvPicPr>
          <p:cNvPr id="7" name="6 - Θέση περιεχομένου" descr="The_Souliot_Women_1827 οι σουλιωτισσες Αρί Σεφέρ.jpg"/>
          <p:cNvPicPr>
            <a:picLocks noGrp="1" noChangeAspect="1"/>
          </p:cNvPicPr>
          <p:nvPr>
            <p:ph sz="half" idx="2"/>
          </p:nvPr>
        </p:nvPicPr>
        <p:blipFill>
          <a:blip r:embed="rId2" cstate="print"/>
          <a:stretch>
            <a:fillRect/>
          </a:stretch>
        </p:blipFill>
        <p:spPr>
          <a:xfrm>
            <a:off x="1295400" y="2438400"/>
            <a:ext cx="2499360" cy="2441448"/>
          </a:xfrm>
        </p:spPr>
      </p:pic>
      <p:sp>
        <p:nvSpPr>
          <p:cNvPr id="5" name="4 - Θέση κειμένου"/>
          <p:cNvSpPr>
            <a:spLocks noGrp="1"/>
          </p:cNvSpPr>
          <p:nvPr>
            <p:ph type="body" sz="quarter" idx="3"/>
          </p:nvPr>
        </p:nvSpPr>
        <p:spPr/>
        <p:txBody>
          <a:bodyPr/>
          <a:lstStyle/>
          <a:p>
            <a:r>
              <a:rPr lang="el-GR" dirty="0" smtClean="0"/>
              <a:t>        Η ΤΕΛΕΥΤΑΙΑ ΠΡΑΞΗ</a:t>
            </a:r>
            <a:endParaRPr lang="el-GR" dirty="0"/>
          </a:p>
        </p:txBody>
      </p:sp>
      <p:sp>
        <p:nvSpPr>
          <p:cNvPr id="6" name="5 - Θέση περιεχομένου"/>
          <p:cNvSpPr>
            <a:spLocks noGrp="1"/>
          </p:cNvSpPr>
          <p:nvPr>
            <p:ph sz="quarter" idx="4"/>
          </p:nvPr>
        </p:nvSpPr>
        <p:spPr/>
        <p:txBody>
          <a:bodyPr>
            <a:normAutofit fontScale="92500"/>
          </a:bodyPr>
          <a:lstStyle/>
          <a:p>
            <a:r>
              <a:rPr lang="el-GR" dirty="0" smtClean="0"/>
              <a:t>Οι Σουλιώτισσες , μετά από πολλά βάσανα και τιμωρίες καταλήγουν στην πιο απελπισμένη πράξη : πηδούν από τον βράχο στη Μονή Ζαλόγγου, πιασμένες χέρι χέρι, κρατώντας τα βρέφη ή και τα παιδιά τους και έτσι βρίσκουν τον θάνατο, για να μην πέσουν στα χέρια των επιδρομέων του Αλή πασά.</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απελπισία των Σουλιωτών</a:t>
            </a:r>
            <a:endParaRPr lang="el-GR" dirty="0"/>
          </a:p>
        </p:txBody>
      </p:sp>
      <p:sp>
        <p:nvSpPr>
          <p:cNvPr id="3" name="2 - Θέση κειμένου"/>
          <p:cNvSpPr>
            <a:spLocks noGrp="1"/>
          </p:cNvSpPr>
          <p:nvPr>
            <p:ph type="body" idx="1"/>
          </p:nvPr>
        </p:nvSpPr>
        <p:spPr/>
        <p:txBody>
          <a:bodyPr>
            <a:normAutofit fontScale="92500" lnSpcReduction="20000"/>
          </a:bodyPr>
          <a:lstStyle/>
          <a:p>
            <a:r>
              <a:rPr lang="el-GR" dirty="0" smtClean="0"/>
              <a:t>Οι Σουλιώτες φεύγουν για να σωθούν</a:t>
            </a:r>
            <a:endParaRPr lang="el-GR" dirty="0"/>
          </a:p>
        </p:txBody>
      </p:sp>
      <p:pic>
        <p:nvPicPr>
          <p:cNvPr id="7" name="6 - Θέση περιεχομένου" descr="Ary_Scheffer_-_Griekse_bannelingen_op_een_rots,_starend_naar_hun_verloren_vaderland_-_BR1642_-_Rijksmuseum_Twenthe.jpg"/>
          <p:cNvPicPr>
            <a:picLocks noGrp="1" noChangeAspect="1"/>
          </p:cNvPicPr>
          <p:nvPr>
            <p:ph sz="half" idx="2"/>
          </p:nvPr>
        </p:nvPicPr>
        <p:blipFill>
          <a:blip r:embed="rId2" cstate="print"/>
          <a:stretch>
            <a:fillRect/>
          </a:stretch>
        </p:blipFill>
        <p:spPr>
          <a:xfrm>
            <a:off x="905441" y="2174875"/>
            <a:ext cx="3143705" cy="3951288"/>
          </a:xfrm>
        </p:spPr>
      </p:pic>
      <p:sp>
        <p:nvSpPr>
          <p:cNvPr id="5" name="4 - Θέση κειμένου"/>
          <p:cNvSpPr>
            <a:spLocks noGrp="1"/>
          </p:cNvSpPr>
          <p:nvPr>
            <p:ph type="body" sz="quarter" idx="3"/>
          </p:nvPr>
        </p:nvSpPr>
        <p:spPr/>
        <p:txBody>
          <a:bodyPr>
            <a:normAutofit fontScale="92500" lnSpcReduction="20000"/>
          </a:bodyPr>
          <a:lstStyle/>
          <a:p>
            <a:r>
              <a:rPr lang="el-GR" dirty="0" smtClean="0"/>
              <a:t>ποια ήταν η τύχη όσων επέζησαν;</a:t>
            </a:r>
            <a:endParaRPr lang="el-GR" dirty="0"/>
          </a:p>
        </p:txBody>
      </p:sp>
      <p:sp>
        <p:nvSpPr>
          <p:cNvPr id="6" name="5 - Θέση περιεχομένου"/>
          <p:cNvSpPr>
            <a:spLocks noGrp="1"/>
          </p:cNvSpPr>
          <p:nvPr>
            <p:ph sz="quarter" idx="4"/>
          </p:nvPr>
        </p:nvSpPr>
        <p:spPr/>
        <p:txBody>
          <a:bodyPr>
            <a:normAutofit lnSpcReduction="10000"/>
          </a:bodyPr>
          <a:lstStyle/>
          <a:p>
            <a:r>
              <a:rPr lang="el-GR" dirty="0" smtClean="0"/>
              <a:t>Οι ελάχιστοι Σουλιώτες που επιβίωσαν  από τις φριχτές επιδρομές των Τούρκων, αναγκάστηκαν να ξενιτευτούν σε διάφορα μέρη της σκλαβωμένης Ελλάδας. Αυτός είναι ο λόγος που σήμερα συναντάμε τα επίθετα αυτά διασκορπισμένα στην Ελλάδα.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50000"/>
            </a:schemeClr>
          </a:solidFill>
          <a:ln>
            <a:solidFill>
              <a:schemeClr val="bg2">
                <a:lumMod val="50000"/>
              </a:schemeClr>
            </a:solidFill>
          </a:ln>
        </p:spPr>
        <p:txBody>
          <a:bodyPr/>
          <a:lstStyle/>
          <a:p>
            <a:r>
              <a:rPr lang="el-GR" dirty="0" smtClean="0"/>
              <a:t>Της </a:t>
            </a:r>
            <a:r>
              <a:rPr lang="el-GR" dirty="0" err="1" smtClean="0"/>
              <a:t>Λένως</a:t>
            </a:r>
            <a:r>
              <a:rPr lang="el-GR" dirty="0" smtClean="0"/>
              <a:t> Μπότσαρη</a:t>
            </a:r>
            <a:endParaRPr lang="el-GR" dirty="0"/>
          </a:p>
        </p:txBody>
      </p:sp>
      <p:sp>
        <p:nvSpPr>
          <p:cNvPr id="3" name="2 - Θέση περιεχομένου"/>
          <p:cNvSpPr>
            <a:spLocks noGrp="1"/>
          </p:cNvSpPr>
          <p:nvPr>
            <p:ph idx="1"/>
          </p:nvPr>
        </p:nvSpPr>
        <p:spPr>
          <a:solidFill>
            <a:schemeClr val="bg2">
              <a:lumMod val="90000"/>
            </a:schemeClr>
          </a:solidFill>
        </p:spPr>
        <p:txBody>
          <a:bodyPr>
            <a:normAutofit fontScale="70000" lnSpcReduction="20000"/>
          </a:bodyPr>
          <a:lstStyle/>
          <a:p>
            <a:r>
              <a:rPr lang="el-GR" dirty="0" smtClean="0"/>
              <a:t>Όλες οι καπετάνισσες από το </a:t>
            </a:r>
            <a:r>
              <a:rPr lang="el-GR" dirty="0" err="1" smtClean="0"/>
              <a:t>Κακοσούλι</a:t>
            </a:r>
            <a:r>
              <a:rPr lang="el-GR" dirty="0" smtClean="0"/>
              <a:t> </a:t>
            </a:r>
            <a:br>
              <a:rPr lang="el-GR" dirty="0" smtClean="0"/>
            </a:br>
            <a:r>
              <a:rPr lang="el-GR" dirty="0" smtClean="0"/>
              <a:t>όλες την Άρτα πέρασαν, </a:t>
            </a:r>
            <a:r>
              <a:rPr lang="el-GR" dirty="0" smtClean="0">
                <a:hlinkClick r:id="rId2" tooltip="τα Γιάννινα:| στα Γιάννινα"/>
              </a:rPr>
              <a:t>τα Γιάννινα</a:t>
            </a:r>
            <a:r>
              <a:rPr lang="el-GR" dirty="0" smtClean="0"/>
              <a:t>* τις πάνε,</a:t>
            </a:r>
            <a:br>
              <a:rPr lang="el-GR" dirty="0" smtClean="0"/>
            </a:br>
            <a:r>
              <a:rPr lang="el-GR" dirty="0" smtClean="0"/>
              <a:t>σκλαβώθηκαν </a:t>
            </a:r>
            <a:r>
              <a:rPr lang="el-GR" dirty="0" smtClean="0">
                <a:hlinkClick r:id="rId2" tooltip="οι αρφανές (αρφανός):| οι ορφανές"/>
              </a:rPr>
              <a:t>οι αρφανές</a:t>
            </a:r>
            <a:r>
              <a:rPr lang="el-GR" dirty="0" smtClean="0"/>
              <a:t>*, σκλαβώθηκαν </a:t>
            </a:r>
            <a:r>
              <a:rPr lang="el-GR" dirty="0" smtClean="0">
                <a:hlinkClick r:id="rId2" tooltip="οι μαύρες (η μαύρη):| οι δύστυχες"/>
              </a:rPr>
              <a:t>οι μαύρες</a:t>
            </a:r>
            <a:r>
              <a:rPr lang="el-GR" dirty="0" smtClean="0"/>
              <a:t>*, </a:t>
            </a:r>
            <a:br>
              <a:rPr lang="el-GR" dirty="0" smtClean="0"/>
            </a:br>
            <a:r>
              <a:rPr lang="el-GR" dirty="0" smtClean="0"/>
              <a:t>κι η </a:t>
            </a:r>
            <a:r>
              <a:rPr lang="el-GR" dirty="0" err="1" smtClean="0"/>
              <a:t>Λένω</a:t>
            </a:r>
            <a:r>
              <a:rPr lang="el-GR" dirty="0" smtClean="0"/>
              <a:t> δεν </a:t>
            </a:r>
            <a:r>
              <a:rPr lang="el-GR" dirty="0" err="1" smtClean="0"/>
              <a:t>επέρασε</a:t>
            </a:r>
            <a:r>
              <a:rPr lang="el-GR" dirty="0" smtClean="0"/>
              <a:t>, δεν την επήραν σκλάβα. </a:t>
            </a:r>
            <a:br>
              <a:rPr lang="el-GR" dirty="0" smtClean="0"/>
            </a:br>
            <a:r>
              <a:rPr lang="el-GR" dirty="0" err="1" smtClean="0">
                <a:hlinkClick r:id="rId2" tooltip="μόν:| αλλά, αντίθετα"/>
              </a:rPr>
              <a:t>Μόν</a:t>
            </a:r>
            <a:r>
              <a:rPr lang="el-GR" dirty="0" smtClean="0"/>
              <a:t>* </a:t>
            </a:r>
            <a:r>
              <a:rPr lang="el-GR" dirty="0" smtClean="0">
                <a:hlinkClick r:id="rId2" tooltip="πήρε δίπλα τα βουνά:| ανέβηκε στα βουνά (για όσους καταδιώκονται)"/>
              </a:rPr>
              <a:t>πήρε δίπλα τα βουνά</a:t>
            </a:r>
            <a:r>
              <a:rPr lang="el-GR" dirty="0" smtClean="0"/>
              <a:t>*, δίπλα τα κορφοβούνια, </a:t>
            </a:r>
            <a:br>
              <a:rPr lang="el-GR" dirty="0" smtClean="0"/>
            </a:br>
            <a:r>
              <a:rPr lang="el-GR" dirty="0" smtClean="0"/>
              <a:t>σέρνει </a:t>
            </a:r>
            <a:r>
              <a:rPr lang="el-GR" dirty="0" smtClean="0">
                <a:hlinkClick r:id="rId2" tooltip="τουφέκι σισανέ (ο σισανές):| είδος τουφεκιού με εξάγωνη κάννη"/>
              </a:rPr>
              <a:t>τουφέκι </a:t>
            </a:r>
            <a:r>
              <a:rPr lang="el-GR" dirty="0" err="1" smtClean="0">
                <a:hlinkClick r:id="rId2" tooltip="τουφέκι σισανέ (ο σισανές):| είδος τουφεκιού με εξάγωνη κάννη"/>
              </a:rPr>
              <a:t>σισανέ</a:t>
            </a:r>
            <a:r>
              <a:rPr lang="el-GR" dirty="0" smtClean="0"/>
              <a:t>* κι εγγλέζικα κουμπούρια, </a:t>
            </a:r>
            <a:br>
              <a:rPr lang="el-GR" dirty="0" smtClean="0"/>
            </a:br>
            <a:r>
              <a:rPr lang="el-GR" dirty="0" smtClean="0"/>
              <a:t>έχει και στη </a:t>
            </a:r>
            <a:r>
              <a:rPr lang="el-GR" dirty="0" err="1" smtClean="0"/>
              <a:t>μεσούλα</a:t>
            </a:r>
            <a:r>
              <a:rPr lang="el-GR" dirty="0" smtClean="0"/>
              <a:t> της σπαθί μαλαματένιο. </a:t>
            </a:r>
            <a:br>
              <a:rPr lang="el-GR" dirty="0" smtClean="0"/>
            </a:br>
            <a:r>
              <a:rPr lang="el-GR" dirty="0" smtClean="0"/>
              <a:t>Πέντε Τούρκοι την κυνηγούν, πέντε </a:t>
            </a:r>
            <a:r>
              <a:rPr lang="el-GR" dirty="0" err="1" smtClean="0">
                <a:hlinkClick r:id="rId2" tooltip="(οι) τζοχανταραίοι:| οι επίλεκτοι σωματοφύλακες"/>
              </a:rPr>
              <a:t>τζοχανταραίοι</a:t>
            </a:r>
            <a:r>
              <a:rPr lang="el-GR" dirty="0" smtClean="0"/>
              <a:t>*. </a:t>
            </a:r>
            <a:br>
              <a:rPr lang="el-GR" dirty="0" smtClean="0"/>
            </a:br>
            <a:r>
              <a:rPr lang="el-GR" dirty="0" smtClean="0"/>
              <a:t>«Τούρκοι, για μην παιδεύεστε, μην έρχεστε </a:t>
            </a:r>
            <a:r>
              <a:rPr lang="el-GR" dirty="0" smtClean="0">
                <a:hlinkClick r:id="rId2" tooltip="σιμά μου:| κοντά μου"/>
              </a:rPr>
              <a:t>σιμά μου</a:t>
            </a:r>
            <a:r>
              <a:rPr lang="el-GR" dirty="0" smtClean="0"/>
              <a:t>*, </a:t>
            </a:r>
            <a:br>
              <a:rPr lang="el-GR" dirty="0" smtClean="0"/>
            </a:br>
            <a:r>
              <a:rPr lang="el-GR" dirty="0" smtClean="0"/>
              <a:t>σέρνω </a:t>
            </a:r>
            <a:r>
              <a:rPr lang="el-GR" dirty="0" err="1" smtClean="0"/>
              <a:t>φουσέκια</a:t>
            </a:r>
            <a:r>
              <a:rPr lang="el-GR" dirty="0" smtClean="0"/>
              <a:t> στην ποδιά και βόλια </a:t>
            </a:r>
            <a:r>
              <a:rPr lang="el-GR" dirty="0" smtClean="0">
                <a:hlinkClick r:id="rId2" tooltip="στις μπαλάσκες (η μπαλάσκα):| στις θήκες για τα πυρομαχικά"/>
              </a:rPr>
              <a:t>στις μπαλάσκες</a:t>
            </a:r>
            <a:r>
              <a:rPr lang="el-GR" dirty="0" smtClean="0"/>
              <a:t>*.</a:t>
            </a:r>
            <a:br>
              <a:rPr lang="el-GR" dirty="0" smtClean="0"/>
            </a:br>
            <a:r>
              <a:rPr lang="el-GR" dirty="0" smtClean="0"/>
              <a:t>— Κόρη, για ρίξε τ' άρματα, γλίτωσε τη ζωή σου.</a:t>
            </a:r>
            <a:br>
              <a:rPr lang="el-GR" dirty="0" smtClean="0"/>
            </a:br>
            <a:r>
              <a:rPr lang="el-GR" dirty="0" smtClean="0"/>
              <a:t>— Τι λέτε, </a:t>
            </a:r>
            <a:r>
              <a:rPr lang="el-GR" dirty="0" err="1" smtClean="0"/>
              <a:t>μωρ</a:t>
            </a:r>
            <a:r>
              <a:rPr lang="el-GR" dirty="0" smtClean="0"/>
              <a:t>' </a:t>
            </a:r>
            <a:r>
              <a:rPr lang="el-GR" dirty="0" err="1" smtClean="0"/>
              <a:t>παλιότουρκοι</a:t>
            </a:r>
            <a:r>
              <a:rPr lang="el-GR" dirty="0" smtClean="0"/>
              <a:t> και σεις </a:t>
            </a:r>
            <a:r>
              <a:rPr lang="el-GR" dirty="0" err="1" smtClean="0">
                <a:hlinkClick r:id="rId2" tooltip="παλιοζαγάρια (το παλιοζαγάρι):| παλιόσκυλα"/>
              </a:rPr>
              <a:t>παλιοζαγάρια</a:t>
            </a:r>
            <a:r>
              <a:rPr lang="el-GR" dirty="0" smtClean="0"/>
              <a:t>*; </a:t>
            </a:r>
            <a:br>
              <a:rPr lang="el-GR" dirty="0" smtClean="0"/>
            </a:br>
            <a:r>
              <a:rPr lang="el-GR" dirty="0" smtClean="0"/>
              <a:t>Εγώ είμαι η </a:t>
            </a:r>
            <a:r>
              <a:rPr lang="el-GR" dirty="0" err="1" smtClean="0"/>
              <a:t>Λένω</a:t>
            </a:r>
            <a:r>
              <a:rPr lang="el-GR" dirty="0" smtClean="0"/>
              <a:t> Μπότσαρη, η αδερφή του Γιάννη, </a:t>
            </a:r>
            <a:br>
              <a:rPr lang="el-GR" dirty="0" smtClean="0"/>
            </a:br>
            <a:r>
              <a:rPr lang="el-GR" dirty="0" smtClean="0"/>
              <a:t>και ζωντανή δεν </a:t>
            </a:r>
            <a:r>
              <a:rPr lang="el-GR" dirty="0" err="1" smtClean="0"/>
              <a:t>πιάνουμαι</a:t>
            </a:r>
            <a:r>
              <a:rPr lang="el-GR" dirty="0" smtClean="0"/>
              <a:t> εις των </a:t>
            </a:r>
            <a:r>
              <a:rPr lang="el-GR" dirty="0" err="1" smtClean="0"/>
              <a:t>Τουρκών</a:t>
            </a:r>
            <a:r>
              <a:rPr lang="el-GR" dirty="0" smtClean="0"/>
              <a:t> τα χέρια».</a:t>
            </a:r>
          </a:p>
          <a:p>
            <a:r>
              <a:rPr lang="el-GR" dirty="0" smtClean="0"/>
              <a:t>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Σουλιώτες, </a:t>
            </a:r>
            <a:r>
              <a:rPr lang="el-GR" dirty="0" err="1" smtClean="0"/>
              <a:t>Αρί</a:t>
            </a:r>
            <a:r>
              <a:rPr lang="el-GR" dirty="0" smtClean="0"/>
              <a:t> </a:t>
            </a:r>
            <a:r>
              <a:rPr lang="el-GR" dirty="0" err="1" smtClean="0"/>
              <a:t>Σεφέρ</a:t>
            </a:r>
            <a:endParaRPr lang="el-GR" dirty="0"/>
          </a:p>
        </p:txBody>
      </p:sp>
      <p:pic>
        <p:nvPicPr>
          <p:cNvPr id="5" name="4 - Θέση περιεχομένου" descr="Ary_Scheffer_-_Griekse_bannelingen_op_een_rots,_starend_naar_hun_verloren_vaderland_-_BR1642_-_Rijksmuseum_Twenthe.jpg"/>
          <p:cNvPicPr>
            <a:picLocks noGrp="1" noChangeAspect="1"/>
          </p:cNvPicPr>
          <p:nvPr>
            <p:ph idx="1"/>
          </p:nvPr>
        </p:nvPicPr>
        <p:blipFill>
          <a:blip r:embed="rId2" cstate="print"/>
          <a:stretch>
            <a:fillRect/>
          </a:stretch>
        </p:blipFill>
        <p:spPr>
          <a:xfrm>
            <a:off x="2857500" y="1708245"/>
            <a:ext cx="3429000" cy="430987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50000"/>
            </a:schemeClr>
          </a:solidFill>
          <a:ln>
            <a:solidFill>
              <a:schemeClr val="bg2">
                <a:lumMod val="50000"/>
              </a:schemeClr>
            </a:solidFill>
          </a:ln>
        </p:spPr>
        <p:txBody>
          <a:bodyPr/>
          <a:lstStyle/>
          <a:p>
            <a:r>
              <a:rPr lang="el-GR" dirty="0" smtClean="0"/>
              <a:t>Της </a:t>
            </a:r>
            <a:r>
              <a:rPr lang="el-GR" dirty="0" err="1" smtClean="0"/>
              <a:t>Λένως</a:t>
            </a:r>
            <a:r>
              <a:rPr lang="el-GR" dirty="0" smtClean="0"/>
              <a:t> Μπότσαρη</a:t>
            </a:r>
            <a:endParaRPr lang="el-GR" dirty="0"/>
          </a:p>
        </p:txBody>
      </p:sp>
      <p:sp>
        <p:nvSpPr>
          <p:cNvPr id="3" name="2 - Θέση περιεχομένου"/>
          <p:cNvSpPr>
            <a:spLocks noGrp="1"/>
          </p:cNvSpPr>
          <p:nvPr>
            <p:ph idx="1"/>
          </p:nvPr>
        </p:nvSpPr>
        <p:spPr>
          <a:xfrm>
            <a:off x="381000" y="1676400"/>
            <a:ext cx="8229600" cy="4525963"/>
          </a:xfrm>
          <a:solidFill>
            <a:schemeClr val="bg2">
              <a:lumMod val="90000"/>
            </a:schemeClr>
          </a:solidFill>
        </p:spPr>
        <p:txBody>
          <a:bodyPr>
            <a:normAutofit fontScale="25000" lnSpcReduction="20000"/>
          </a:bodyPr>
          <a:lstStyle/>
          <a:p>
            <a:r>
              <a:rPr lang="el-GR" sz="4000" b="1" dirty="0" smtClean="0">
                <a:solidFill>
                  <a:srgbClr val="FF0000"/>
                </a:solidFill>
              </a:rPr>
              <a:t>                                                                                          Η ΙΣΤΟΡΙΑ ΤΗΣ ΛΕΝΩΣ ΜΠΟΤΣΑΡΗ</a:t>
            </a:r>
          </a:p>
          <a:p>
            <a:pPr>
              <a:buNone/>
            </a:pPr>
            <a:r>
              <a:rPr lang="el-GR" sz="5600" b="1" dirty="0" smtClean="0">
                <a:solidFill>
                  <a:srgbClr val="FF0000"/>
                </a:solidFill>
              </a:rPr>
              <a:t>                  </a:t>
            </a:r>
            <a:r>
              <a:rPr lang="en-US" sz="5600" b="1" dirty="0" smtClean="0"/>
              <a:t> </a:t>
            </a:r>
            <a:r>
              <a:rPr lang="el-GR" sz="5600" b="1" dirty="0" smtClean="0"/>
              <a:t>Η ομορφιά και η εξυπνάδα της </a:t>
            </a:r>
            <a:r>
              <a:rPr lang="el-GR" sz="5600" b="1" dirty="0" err="1" smtClean="0"/>
              <a:t>Λένως</a:t>
            </a:r>
            <a:r>
              <a:rPr lang="el-GR" sz="5600" b="1" dirty="0" smtClean="0"/>
              <a:t> ήταν ξακουστή σ’ όλη την Ήπειρο. </a:t>
            </a:r>
            <a:r>
              <a:rPr lang="en-US" sz="5600" b="1" dirty="0" smtClean="0"/>
              <a:t>To 1803,</a:t>
            </a:r>
            <a:r>
              <a:rPr lang="el-GR" sz="5600" b="1" dirty="0" smtClean="0"/>
              <a:t> ήταν μόλις 20 ετών, μα η γενναιότητα και η τόλμη της μπορούσαν να βάλουν κάτω δεκάδες άντρες. Ο Νότης, ο πατέρας της καμάρωνε την κόρη του που ήξερε να χειρίζεται το ντουφέκι και το σπαθί καλύτερα από πολλούς άντρες. Αλλά και στη μορφή, έμοιαζε με νεράιδα βγαλμένη από κάποιο παραμύθι. Έτσι, το έμαθε  ο </a:t>
            </a:r>
            <a:r>
              <a:rPr lang="el-GR" sz="5600" b="1" dirty="0" err="1" smtClean="0"/>
              <a:t>Αλής</a:t>
            </a:r>
            <a:r>
              <a:rPr lang="el-GR" sz="5600" b="1" dirty="0" smtClean="0"/>
              <a:t> </a:t>
            </a:r>
            <a:r>
              <a:rPr lang="el-GR" sz="5600" b="1" dirty="0" err="1" smtClean="0"/>
              <a:t>πασάςκαι</a:t>
            </a:r>
            <a:r>
              <a:rPr lang="el-GR" sz="5600" b="1" dirty="0" smtClean="0"/>
              <a:t> έταξε  μεγάλη αμοιβή σ’ όποιον την έφερνε στο χαρέμι του</a:t>
            </a:r>
            <a:r>
              <a:rPr lang="en-US" sz="5600" b="1" dirty="0" smtClean="0"/>
              <a:t>. </a:t>
            </a:r>
            <a:endParaRPr lang="el-GR" sz="5600" b="1" dirty="0" smtClean="0"/>
          </a:p>
          <a:p>
            <a:pPr>
              <a:buNone/>
            </a:pPr>
            <a:r>
              <a:rPr lang="el-GR" sz="5600" b="1" dirty="0" smtClean="0"/>
              <a:t>                   Η </a:t>
            </a:r>
            <a:r>
              <a:rPr lang="el-GR" sz="5600" b="1" dirty="0" err="1" smtClean="0"/>
              <a:t>Λένω</a:t>
            </a:r>
            <a:r>
              <a:rPr lang="el-GR" sz="5600" b="1" dirty="0" smtClean="0"/>
              <a:t> δε σταμάτησε να αγωνίζεται για τον εαυτό της και για τον λαό της. όταν έφτασε η δύσκολη χρονιά 1803, οι Σουλιώτες αναγκάστηκαν ακόμη και να φύγουν από το Σούλι για να γλιτώσουν τη ζωή τους. Τότε, η </a:t>
            </a:r>
            <a:r>
              <a:rPr lang="el-GR" sz="5600" b="1" dirty="0" err="1" smtClean="0"/>
              <a:t>Λένω</a:t>
            </a:r>
            <a:r>
              <a:rPr lang="el-GR" sz="5600" b="1" dirty="0" smtClean="0"/>
              <a:t> ακολούθησε κι’ αυτή την μοίρα των υπολοίπων Σουλιωτισσών</a:t>
            </a:r>
          </a:p>
          <a:p>
            <a:pPr>
              <a:buNone/>
            </a:pPr>
            <a:r>
              <a:rPr lang="el-GR" sz="5600" b="1" dirty="0" smtClean="0"/>
              <a:t>          και όλες μαζί , βαδίζοντας μέσα από κακοτράχαλους δρόμους και βουνά, προσπαθούσαν να απομακρυνθούν από τον εχθρό. Οι άντρες έγιναν κλέφτες στα βουνά και πολεμούσαν τους εχθρούς. </a:t>
            </a:r>
          </a:p>
          <a:p>
            <a:pPr>
              <a:buNone/>
            </a:pPr>
            <a:r>
              <a:rPr lang="el-GR" sz="5600" b="1" dirty="0" smtClean="0"/>
              <a:t>         Οι γυναίκες και οι άμαχοι συνέχιζαν να βαδίζουν προς ένα πιο ασφαλές μέρος.  Η πείνα, το κρύο , οι ασθένειες τους χτυπούσαν αλύπητα, αλλά αυτές συνέχιζαν με πείσμα! Μέσα στον σκληρό χειμώνα τα παιδιά, οι τραυματίες και οι μεγαλύτερες γυναίκες άρχισαν να δυσανασχετούν, αλλά η </a:t>
            </a:r>
            <a:r>
              <a:rPr lang="el-GR" sz="5600" b="1" dirty="0" err="1" smtClean="0"/>
              <a:t>Λένω</a:t>
            </a:r>
            <a:r>
              <a:rPr lang="el-GR" sz="5600" b="1" dirty="0" smtClean="0"/>
              <a:t> ήταν εκεί για να τις εμψυχώσει. Αν και μόλις 20 χρονών αναδείχτηκε σε αρχηγό των γυναικών, ενάντια στον στρατό του Αλή . Όταν οι Σουλιώτισσες περίμεναν την επίθεση </a:t>
            </a:r>
            <a:r>
              <a:rPr lang="el-GR" sz="5600" dirty="0" smtClean="0"/>
              <a:t>,</a:t>
            </a:r>
            <a:r>
              <a:rPr lang="el-GR" sz="5600" b="1" dirty="0" smtClean="0"/>
              <a:t>τράβηξαν  για το μοναστήρι στο Ζάλογγο που είναι φύσει οχυρή θέση, αλλά δυστυχώς χωρίς έξοδο διαφυγής. Οχυρώθηκαν και περίμεναν. Ήξεραν πως ο </a:t>
            </a:r>
            <a:r>
              <a:rPr lang="el-GR" sz="5600" b="1" dirty="0" err="1" smtClean="0"/>
              <a:t>Αλής</a:t>
            </a:r>
            <a:r>
              <a:rPr lang="el-GR" sz="5600" b="1" dirty="0" smtClean="0"/>
              <a:t>, όπως πάντα, δεν επρόκειτο να τηρήσει τις υποσχέσεις και τους όρκους που τους έδωσε. Τελικά, ο εχθρός επιτέθηκε στις 16 Δεκεμβρίου 1803 με αλαλαγμούς στο μοναστήρι. Οι Σουλιώτες ήταν 1.148 και αμύνθηκαν λυσσαλέα χτυπώντας τους εχθρούς με τα ντουφέκια </a:t>
            </a:r>
          </a:p>
          <a:p>
            <a:pPr>
              <a:buNone/>
            </a:pPr>
            <a:r>
              <a:rPr lang="el-GR" sz="5600" b="1" dirty="0" smtClean="0"/>
              <a:t>                     Τότε η </a:t>
            </a:r>
            <a:r>
              <a:rPr lang="el-GR" sz="5600" b="1" dirty="0" err="1" smtClean="0"/>
              <a:t>Λένω</a:t>
            </a:r>
            <a:r>
              <a:rPr lang="el-GR" sz="5600" b="1" dirty="0" smtClean="0"/>
              <a:t> βρέθηκε μόνη της αντιμέτωπη με τους πιο σκληρούς και πάλεψε για να σώσει τον λαό της αλλά και την ίδια τη ζωή της. Τρέχοντας καταδιωκόμενη, εξόντωνε έναν </a:t>
            </a:r>
            <a:r>
              <a:rPr lang="el-GR" sz="5600" b="1" dirty="0" err="1" smtClean="0"/>
              <a:t>έναν</a:t>
            </a:r>
            <a:r>
              <a:rPr lang="el-GR" sz="5600" b="1" dirty="0" smtClean="0"/>
              <a:t> τους αντιπάλους της. Στο τέλος έφθασε στο ποτάμι, όπου ανάμεσα στα ορμητικά νερά, μονομαχούσαν με τον πιο σκληρό από τους εχθρούς.  Πάνω στη μάχη, παρασύρθηκαν από τα αφρισμένα νερά και χάθηκαν. Το σημείο λέγεται και σήμερα, το πέρασμα της κυράς.</a:t>
            </a:r>
            <a:endParaRPr lang="el-GR" sz="5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πώς περιγράφεται η </a:t>
            </a:r>
            <a:r>
              <a:rPr lang="el-GR" dirty="0" err="1" smtClean="0"/>
              <a:t>Λένω</a:t>
            </a:r>
            <a:r>
              <a:rPr lang="el-GR" dirty="0" smtClean="0"/>
              <a:t> Μπότσαρη;</a:t>
            </a:r>
            <a:endParaRPr lang="el-GR" dirty="0"/>
          </a:p>
        </p:txBody>
      </p:sp>
      <p:sp>
        <p:nvSpPr>
          <p:cNvPr id="3" name="2 - Θέση περιεχομένου"/>
          <p:cNvSpPr>
            <a:spLocks noGrp="1"/>
          </p:cNvSpPr>
          <p:nvPr>
            <p:ph idx="1"/>
          </p:nvPr>
        </p:nvSpPr>
        <p:spPr>
          <a:xfrm>
            <a:off x="533400" y="1828800"/>
            <a:ext cx="8610600" cy="4525963"/>
          </a:xfrm>
        </p:spPr>
        <p:txBody>
          <a:bodyPr>
            <a:normAutofit/>
          </a:bodyPr>
          <a:lstStyle/>
          <a:p>
            <a:r>
              <a:rPr lang="el-GR" dirty="0" smtClean="0"/>
              <a:t>Η </a:t>
            </a:r>
            <a:r>
              <a:rPr lang="el-GR" dirty="0" err="1" smtClean="0"/>
              <a:t>Λένω</a:t>
            </a:r>
            <a:r>
              <a:rPr lang="el-GR" dirty="0" smtClean="0"/>
              <a:t> περιγράφεται ως :</a:t>
            </a:r>
          </a:p>
          <a:p>
            <a:r>
              <a:rPr lang="el-GR" dirty="0" smtClean="0"/>
              <a:t>καπετάνισσα ( κόρη καπετάνιου , αλλού σύζυγος)</a:t>
            </a:r>
          </a:p>
          <a:p>
            <a:r>
              <a:rPr lang="el-GR" dirty="0" smtClean="0"/>
              <a:t>καλλίγραμμη ( σέρνει στη </a:t>
            </a:r>
            <a:r>
              <a:rPr lang="el-GR" dirty="0" err="1" smtClean="0"/>
              <a:t>μεσούλα</a:t>
            </a:r>
            <a:r>
              <a:rPr lang="el-GR" dirty="0" smtClean="0"/>
              <a:t> της σπαθί)</a:t>
            </a:r>
          </a:p>
          <a:p>
            <a:r>
              <a:rPr lang="el-GR" dirty="0" smtClean="0"/>
              <a:t>παντοδύναμη και ανυπότακτη σε αντίθεση με τις   υπόλοιπες ελληνίδες που αναγκάζονται να υποδουλωθούν   στον Οθωμανικό ζυγό, και χαρακτηρίζονται ως ορφανές ή μαύρες.</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η Λένω Μπότσαρη.png"/>
          <p:cNvPicPr>
            <a:picLocks noChangeAspect="1"/>
          </p:cNvPicPr>
          <p:nvPr/>
        </p:nvPicPr>
        <p:blipFill>
          <a:blip r:embed="rId2"/>
          <a:stretch>
            <a:fillRect/>
          </a:stretch>
        </p:blipFill>
        <p:spPr>
          <a:xfrm>
            <a:off x="2621280" y="1478280"/>
            <a:ext cx="3901440" cy="39014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πώς χάνει τη ζωή της  η </a:t>
            </a:r>
            <a:r>
              <a:rPr lang="el-GR" dirty="0" err="1" smtClean="0"/>
              <a:t>Λένω</a:t>
            </a:r>
            <a:r>
              <a:rPr lang="el-GR" dirty="0" smtClean="0"/>
              <a:t>;</a:t>
            </a:r>
            <a:endParaRPr lang="el-GR" dirty="0"/>
          </a:p>
        </p:txBody>
      </p:sp>
      <p:pic>
        <p:nvPicPr>
          <p:cNvPr id="6" name="5 - Θέση περιεχομένου" descr="Gemini_Generated_Image_c0mch4c0mch4c0mc.jpg"/>
          <p:cNvPicPr>
            <a:picLocks noGrp="1" noChangeAspect="1"/>
          </p:cNvPicPr>
          <p:nvPr>
            <p:ph sz="half" idx="1"/>
          </p:nvPr>
        </p:nvPicPr>
        <p:blipFill>
          <a:blip r:embed="rId2" cstate="print"/>
          <a:stretch>
            <a:fillRect/>
          </a:stretch>
        </p:blipFill>
        <p:spPr>
          <a:xfrm>
            <a:off x="457200" y="1843881"/>
            <a:ext cx="4038600" cy="4038600"/>
          </a:xfrm>
        </p:spPr>
      </p:pic>
      <p:sp>
        <p:nvSpPr>
          <p:cNvPr id="4" name="3 - Θέση περιεχομένου"/>
          <p:cNvSpPr>
            <a:spLocks noGrp="1"/>
          </p:cNvSpPr>
          <p:nvPr>
            <p:ph sz="half" idx="2"/>
          </p:nvPr>
        </p:nvSpPr>
        <p:spPr/>
        <p:txBody>
          <a:bodyPr>
            <a:normAutofit lnSpcReduction="10000"/>
          </a:bodyPr>
          <a:lstStyle/>
          <a:p>
            <a:pPr>
              <a:buNone/>
            </a:pPr>
            <a:r>
              <a:rPr lang="el-GR" dirty="0" smtClean="0"/>
              <a:t>      Η </a:t>
            </a:r>
            <a:r>
              <a:rPr lang="el-GR" dirty="0" err="1" smtClean="0"/>
              <a:t>Λένω</a:t>
            </a:r>
            <a:r>
              <a:rPr lang="el-GR" dirty="0" smtClean="0"/>
              <a:t> χάνει τη ζωή της μαχόμενη ως την τελευταία στιγμή με τον Τούρκο που είχε σταλεί από τον </a:t>
            </a:r>
            <a:r>
              <a:rPr lang="el-GR" dirty="0" err="1" smtClean="0"/>
              <a:t>αλή</a:t>
            </a:r>
            <a:r>
              <a:rPr lang="el-GR" dirty="0" smtClean="0"/>
              <a:t> πασά για να τη συλλάβει και να την οδηγήσει στο χαρέμι του. Τελικά, τους παρέσυραν και τους δύο τα ορμητικά νερά του ποταμού.</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50000"/>
            </a:schemeClr>
          </a:solidFill>
          <a:ln>
            <a:solidFill>
              <a:schemeClr val="bg2">
                <a:lumMod val="50000"/>
              </a:schemeClr>
            </a:solidFill>
          </a:ln>
        </p:spPr>
        <p:txBody>
          <a:bodyPr/>
          <a:lstStyle/>
          <a:p>
            <a:r>
              <a:rPr lang="el-GR" dirty="0" smtClean="0"/>
              <a:t>Της </a:t>
            </a:r>
            <a:r>
              <a:rPr lang="el-GR" dirty="0" err="1" smtClean="0"/>
              <a:t>Δέσπως</a:t>
            </a:r>
            <a:r>
              <a:rPr lang="el-GR" dirty="0" smtClean="0"/>
              <a:t> Μπότσαρη</a:t>
            </a:r>
            <a:endParaRPr lang="el-GR" dirty="0"/>
          </a:p>
        </p:txBody>
      </p:sp>
      <p:sp>
        <p:nvSpPr>
          <p:cNvPr id="3" name="2 - Θέση περιεχομένου"/>
          <p:cNvSpPr>
            <a:spLocks noGrp="1"/>
          </p:cNvSpPr>
          <p:nvPr>
            <p:ph idx="1"/>
          </p:nvPr>
        </p:nvSpPr>
        <p:spPr>
          <a:solidFill>
            <a:schemeClr val="bg2">
              <a:lumMod val="90000"/>
            </a:schemeClr>
          </a:solidFill>
        </p:spPr>
        <p:txBody>
          <a:bodyPr>
            <a:normAutofit fontScale="77500" lnSpcReduction="20000"/>
          </a:bodyPr>
          <a:lstStyle/>
          <a:p>
            <a:r>
              <a:rPr lang="el-GR" dirty="0" smtClean="0">
                <a:hlinkClick r:id="rId2" tooltip="Αχός: |ήχος, κρότος"/>
              </a:rPr>
              <a:t>Αχός</a:t>
            </a:r>
            <a:r>
              <a:rPr lang="el-GR" dirty="0" smtClean="0"/>
              <a:t> βαρύς ακούεται, πολλά τουφέκια πέφτουν.</a:t>
            </a:r>
            <a:br>
              <a:rPr lang="el-GR" dirty="0" smtClean="0"/>
            </a:br>
            <a:r>
              <a:rPr lang="el-GR" dirty="0" smtClean="0"/>
              <a:t>Μήνα σε γάμο ρίχνονται, μήνα σε </a:t>
            </a:r>
            <a:r>
              <a:rPr lang="el-GR" dirty="0" smtClean="0">
                <a:hlinkClick r:id="rId2" tooltip="χαροκόπι: |γλέντι, διασκέδαση"/>
              </a:rPr>
              <a:t>χαροκόπι</a:t>
            </a:r>
            <a:r>
              <a:rPr lang="el-GR" dirty="0" smtClean="0"/>
              <a:t>;</a:t>
            </a:r>
            <a:br>
              <a:rPr lang="el-GR" dirty="0" smtClean="0"/>
            </a:br>
            <a:r>
              <a:rPr lang="el-GR" dirty="0" smtClean="0"/>
              <a:t>Ουδέ σε γάμο ρίχνονται, ουδέ σε χαροκόπι,</a:t>
            </a:r>
            <a:br>
              <a:rPr lang="el-GR" dirty="0" smtClean="0"/>
            </a:br>
            <a:r>
              <a:rPr lang="el-GR" dirty="0" smtClean="0"/>
              <a:t>η </a:t>
            </a:r>
            <a:r>
              <a:rPr lang="el-GR" dirty="0" err="1" smtClean="0"/>
              <a:t>Δέσπω</a:t>
            </a:r>
            <a:r>
              <a:rPr lang="el-GR" dirty="0" smtClean="0"/>
              <a:t> κάνει πόλεμο με νύφες και μ' αγγόνια.</a:t>
            </a:r>
            <a:br>
              <a:rPr lang="el-GR" dirty="0" smtClean="0"/>
            </a:br>
            <a:r>
              <a:rPr lang="el-GR" dirty="0" smtClean="0"/>
              <a:t>Αρβανιτιά την πλάκωσε στου Δημουλά τον πύργο.</a:t>
            </a:r>
          </a:p>
          <a:p>
            <a:r>
              <a:rPr lang="el-GR" dirty="0" smtClean="0"/>
              <a:t>10 </a:t>
            </a:r>
          </a:p>
          <a:p>
            <a:r>
              <a:rPr lang="el-GR" dirty="0" smtClean="0"/>
              <a:t>«</a:t>
            </a:r>
            <a:r>
              <a:rPr lang="el-GR" dirty="0" err="1" smtClean="0"/>
              <a:t>Γιώργαινα</a:t>
            </a:r>
            <a:r>
              <a:rPr lang="el-GR" dirty="0" smtClean="0"/>
              <a:t>, ρίξε τ' άρματα, δεν </a:t>
            </a:r>
            <a:r>
              <a:rPr lang="el-GR" dirty="0" err="1" smtClean="0"/>
              <a:t>είν</a:t>
            </a:r>
            <a:r>
              <a:rPr lang="el-GR" dirty="0" smtClean="0"/>
              <a:t>' εδώ το Σούλι.</a:t>
            </a:r>
            <a:br>
              <a:rPr lang="el-GR" dirty="0" smtClean="0"/>
            </a:br>
            <a:r>
              <a:rPr lang="el-GR" dirty="0" smtClean="0"/>
              <a:t>Εδώ είσαι σκλάβα του πασά, σκλάβα των </a:t>
            </a:r>
            <a:r>
              <a:rPr lang="el-GR" dirty="0" err="1" smtClean="0"/>
              <a:t>Αρβανίτων</a:t>
            </a:r>
            <a:r>
              <a:rPr lang="el-GR" dirty="0" smtClean="0"/>
              <a:t>.</a:t>
            </a:r>
            <a:br>
              <a:rPr lang="el-GR" dirty="0" smtClean="0"/>
            </a:br>
            <a:r>
              <a:rPr lang="el-GR" dirty="0" smtClean="0"/>
              <a:t>- Το Σούλι κι αν προσκύνησε, κι αν </a:t>
            </a:r>
            <a:r>
              <a:rPr lang="el-GR" dirty="0" err="1" smtClean="0"/>
              <a:t>τούρκεψεν</a:t>
            </a:r>
            <a:r>
              <a:rPr lang="el-GR" dirty="0" smtClean="0"/>
              <a:t> </a:t>
            </a:r>
            <a:r>
              <a:rPr lang="el-GR" dirty="0" smtClean="0">
                <a:hlinkClick r:id="rId3" tooltip="Το ορεινό Σούλι (Έγχρωμη χαλκογραφία) [πηγή: Πολεμικό Μουσείο (Αθήνα)]"/>
              </a:rPr>
              <a:t>η Κιάφα</a:t>
            </a:r>
            <a:r>
              <a:rPr lang="el-GR" dirty="0" smtClean="0"/>
              <a:t>,</a:t>
            </a:r>
            <a:br>
              <a:rPr lang="el-GR" dirty="0" smtClean="0"/>
            </a:br>
            <a:r>
              <a:rPr lang="el-GR" dirty="0" smtClean="0"/>
              <a:t>η </a:t>
            </a:r>
            <a:r>
              <a:rPr lang="el-GR" dirty="0" err="1" smtClean="0"/>
              <a:t>Δέσπω</a:t>
            </a:r>
            <a:r>
              <a:rPr lang="el-GR" dirty="0" smtClean="0"/>
              <a:t> αφέντες </a:t>
            </a:r>
            <a:r>
              <a:rPr lang="el-GR" dirty="0" err="1" smtClean="0">
                <a:hlinkClick r:id="rId2" tooltip="Λιάπηδες: |Αλβανοί μωαμεθανοί"/>
              </a:rPr>
              <a:t>Λιάπηδες</a:t>
            </a:r>
            <a:r>
              <a:rPr lang="el-GR" dirty="0" smtClean="0"/>
              <a:t> δεν έκανε, δεν κάνει»,</a:t>
            </a:r>
            <a:br>
              <a:rPr lang="el-GR" dirty="0" smtClean="0"/>
            </a:br>
            <a:r>
              <a:rPr lang="el-GR" dirty="0" smtClean="0"/>
              <a:t>Δαυλί στο χέρι </a:t>
            </a:r>
            <a:r>
              <a:rPr lang="el-GR" dirty="0" err="1" smtClean="0"/>
              <a:t>νάρπαξε</a:t>
            </a:r>
            <a:r>
              <a:rPr lang="el-GR" dirty="0" smtClean="0"/>
              <a:t>, κόρες και νύφες κράζει:</a:t>
            </a:r>
          </a:p>
          <a:p>
            <a:r>
              <a:rPr lang="el-GR" dirty="0" smtClean="0"/>
              <a:t>  «Σκλάβες Τούρκων μη ζήσομε, παιδιά μ', μαζί μου ελάτε».</a:t>
            </a:r>
            <a:br>
              <a:rPr lang="el-GR" dirty="0" smtClean="0"/>
            </a:br>
            <a:r>
              <a:rPr lang="el-GR" dirty="0" smtClean="0"/>
              <a:t>Και τα φυσέκια ανάψανε κι όλοι φωτιά γενήκαν.</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50000"/>
            </a:schemeClr>
          </a:solidFill>
        </p:spPr>
        <p:txBody>
          <a:bodyPr>
            <a:normAutofit/>
          </a:bodyPr>
          <a:lstStyle/>
          <a:p>
            <a:r>
              <a:rPr lang="el-GR" dirty="0" smtClean="0"/>
              <a:t>η ιστορία της </a:t>
            </a:r>
            <a:r>
              <a:rPr lang="el-GR" dirty="0" err="1" smtClean="0"/>
              <a:t>Δέσπως</a:t>
            </a:r>
            <a:r>
              <a:rPr lang="el-GR" dirty="0" smtClean="0"/>
              <a:t> </a:t>
            </a:r>
            <a:endParaRPr lang="el-GR" dirty="0"/>
          </a:p>
        </p:txBody>
      </p:sp>
      <p:sp>
        <p:nvSpPr>
          <p:cNvPr id="3" name="2 - Θέση περιεχομένου"/>
          <p:cNvSpPr>
            <a:spLocks noGrp="1"/>
          </p:cNvSpPr>
          <p:nvPr>
            <p:ph sz="half" idx="1"/>
          </p:nvPr>
        </p:nvSpPr>
        <p:spPr>
          <a:xfrm>
            <a:off x="609600" y="1752600"/>
            <a:ext cx="7315200" cy="4525963"/>
          </a:xfrm>
          <a:solidFill>
            <a:schemeClr val="bg2">
              <a:lumMod val="90000"/>
            </a:schemeClr>
          </a:solidFill>
        </p:spPr>
        <p:txBody>
          <a:bodyPr>
            <a:normAutofit fontScale="25000" lnSpcReduction="20000"/>
          </a:bodyPr>
          <a:lstStyle/>
          <a:p>
            <a:r>
              <a:rPr lang="el-GR" b="1" dirty="0" smtClean="0">
                <a:solidFill>
                  <a:srgbClr val="FF0000"/>
                </a:solidFill>
              </a:rPr>
              <a:t>  </a:t>
            </a:r>
          </a:p>
          <a:p>
            <a:r>
              <a:rPr lang="el-GR" sz="4800" b="1" dirty="0" smtClean="0">
                <a:solidFill>
                  <a:srgbClr val="FF0000"/>
                </a:solidFill>
              </a:rPr>
              <a:t>                  Η ΙΣΤΟΡΙΑ ΤΗΣ ΔΕΣΠΩΣ ΜΠΟΤΣΑΡΗ</a:t>
            </a:r>
          </a:p>
          <a:p>
            <a:pPr algn="just"/>
            <a:endParaRPr lang="el-GR" sz="4800" b="1" dirty="0" smtClean="0">
              <a:solidFill>
                <a:srgbClr val="FF0000"/>
              </a:solidFill>
            </a:endParaRPr>
          </a:p>
          <a:p>
            <a:pPr algn="just"/>
            <a:r>
              <a:rPr lang="el-GR" sz="4000" b="1" dirty="0" smtClean="0"/>
              <a:t>       Η </a:t>
            </a:r>
            <a:r>
              <a:rPr lang="el-GR" sz="4000" b="1" dirty="0" err="1" smtClean="0"/>
              <a:t>Δέσπω</a:t>
            </a:r>
            <a:r>
              <a:rPr lang="el-GR" sz="4000" b="1" dirty="0" smtClean="0"/>
              <a:t> Μπότσαρη έγινε αρχηγός της οικογένειας  της </a:t>
            </a:r>
          </a:p>
          <a:p>
            <a:pPr algn="just">
              <a:buNone/>
            </a:pPr>
            <a:r>
              <a:rPr lang="el-GR" sz="4000" b="1" dirty="0" smtClean="0"/>
              <a:t>            όταν  έχασε τον άντρα της , που πολέμησε ως κλέφτης στα </a:t>
            </a:r>
          </a:p>
          <a:p>
            <a:pPr algn="just"/>
            <a:r>
              <a:rPr lang="el-GR" sz="4000" b="1" dirty="0" smtClean="0"/>
              <a:t>βουνά  κατά των κατακτητών. Στο Σούλι, ο λαός πεινούσε </a:t>
            </a:r>
          </a:p>
          <a:p>
            <a:pPr algn="just"/>
            <a:r>
              <a:rPr lang="el-GR" sz="4000" b="1" dirty="0" smtClean="0"/>
              <a:t>εξοντωτικά καθώς ο Αλή πασάς προσπάθησε να τους </a:t>
            </a:r>
            <a:r>
              <a:rPr lang="el-GR" sz="4000" b="1" dirty="0" err="1" smtClean="0"/>
              <a:t>κατα</a:t>
            </a:r>
            <a:r>
              <a:rPr lang="el-GR" sz="4000" b="1" dirty="0" smtClean="0"/>
              <a:t>-</a:t>
            </a:r>
          </a:p>
          <a:p>
            <a:pPr algn="just"/>
            <a:r>
              <a:rPr lang="el-GR" sz="4000" b="1" dirty="0" err="1" smtClean="0"/>
              <a:t>πίεσει</a:t>
            </a:r>
            <a:r>
              <a:rPr lang="el-GR" sz="4000" b="1" dirty="0" smtClean="0"/>
              <a:t>  για να τους εξαναγκάσει να παραδοθούν σε αυτόν</a:t>
            </a:r>
          </a:p>
          <a:p>
            <a:pPr algn="just"/>
            <a:r>
              <a:rPr lang="el-GR" sz="4000" b="1" dirty="0" smtClean="0"/>
              <a:t> και να ασκήσει τις χειρότερες τακτικές του ( να οδηγούν τα </a:t>
            </a:r>
          </a:p>
          <a:p>
            <a:pPr algn="just"/>
            <a:r>
              <a:rPr lang="el-GR" sz="4000" b="1" dirty="0" smtClean="0"/>
              <a:t>κορίτσια από μικρά στο χαρέμι του Σουλτάνου ή του πασά , </a:t>
            </a:r>
          </a:p>
          <a:p>
            <a:pPr algn="just"/>
            <a:r>
              <a:rPr lang="el-GR" sz="4000" b="1" dirty="0" smtClean="0"/>
              <a:t>τα αγόρια να γίνουν γενίτσαροι με τη βία , να τους παίρνει</a:t>
            </a:r>
          </a:p>
          <a:p>
            <a:pPr algn="just"/>
            <a:r>
              <a:rPr lang="el-GR" sz="4000" b="1" dirty="0" smtClean="0"/>
              <a:t> όλους τους καρπούς, ώστε να πεινούν και να χάνουν τη ζωή </a:t>
            </a:r>
          </a:p>
          <a:p>
            <a:pPr algn="just"/>
            <a:r>
              <a:rPr lang="el-GR" sz="4000" b="1" dirty="0" smtClean="0"/>
              <a:t>τους, από εξάντληση και ασθένειες ).</a:t>
            </a:r>
          </a:p>
          <a:p>
            <a:pPr lvl="1" algn="just"/>
            <a:r>
              <a:rPr lang="el-GR" sz="3600" b="1" dirty="0" smtClean="0"/>
              <a:t>      Ο Αλή πασάς λέει ψευδώς ότι θα τους δώσει δυνατότητα </a:t>
            </a:r>
          </a:p>
          <a:p>
            <a:pPr algn="just"/>
            <a:r>
              <a:rPr lang="el-GR" sz="4000" b="1" dirty="0" smtClean="0"/>
              <a:t>στα γυναικόπαιδα να μετακινηθούν στο χωριό Ριζά ή </a:t>
            </a:r>
            <a:r>
              <a:rPr lang="el-GR" sz="4000" b="1" dirty="0" err="1" smtClean="0"/>
              <a:t>Ρηνιά</a:t>
            </a:r>
            <a:r>
              <a:rPr lang="el-GR" sz="4000" b="1" dirty="0" smtClean="0"/>
              <a:t>-</a:t>
            </a:r>
          </a:p>
          <a:p>
            <a:pPr algn="just"/>
            <a:r>
              <a:rPr lang="el-GR" sz="4000" b="1" dirty="0" smtClean="0"/>
              <a:t>σα , για να εργαστούν στον κάμπο για να κερδίσουν τροφές. </a:t>
            </a:r>
          </a:p>
          <a:p>
            <a:pPr algn="just"/>
            <a:r>
              <a:rPr lang="el-GR" sz="4000" b="1" dirty="0" smtClean="0"/>
              <a:t>Μετά την μετακίνηση των Σουλιωτισσών με τα παιδιά και </a:t>
            </a:r>
          </a:p>
          <a:p>
            <a:pPr algn="just"/>
            <a:r>
              <a:rPr lang="el-GR" sz="4000" b="1" dirty="0" smtClean="0"/>
              <a:t>τους υπερήλικες στα </a:t>
            </a:r>
            <a:r>
              <a:rPr lang="el-GR" sz="4000" b="1" dirty="0" err="1" smtClean="0"/>
              <a:t>Ριζιανά</a:t>
            </a:r>
            <a:r>
              <a:rPr lang="el-GR" sz="4000" b="1" dirty="0" smtClean="0"/>
              <a:t>, ο Αλή πασάς διέταξε να τους </a:t>
            </a:r>
          </a:p>
          <a:p>
            <a:pPr algn="just"/>
            <a:r>
              <a:rPr lang="el-GR" sz="4000" b="1" dirty="0" smtClean="0"/>
              <a:t>επιτεθούν οι απεσταλμένοι πολεμιστές του και να τους </a:t>
            </a:r>
          </a:p>
          <a:p>
            <a:pPr algn="just"/>
            <a:r>
              <a:rPr lang="el-GR" sz="4000" b="1" dirty="0" smtClean="0"/>
              <a:t>εξοντώσουν τα Χριστούγεννα του 1803.  </a:t>
            </a:r>
          </a:p>
          <a:p>
            <a:pPr algn="just"/>
            <a:r>
              <a:rPr lang="el-GR" sz="4000" b="1" dirty="0" smtClean="0"/>
              <a:t>            Πραγματικά η επίθεση εκδηλώνεται και η </a:t>
            </a:r>
            <a:r>
              <a:rPr lang="el-GR" sz="4000" b="1" dirty="0" err="1" smtClean="0"/>
              <a:t>Δέσπω</a:t>
            </a:r>
            <a:r>
              <a:rPr lang="el-GR" sz="4000" b="1" dirty="0" smtClean="0"/>
              <a:t> </a:t>
            </a:r>
            <a:r>
              <a:rPr lang="el-GR" sz="4000" b="1" dirty="0" err="1" smtClean="0"/>
              <a:t>βγαί</a:t>
            </a:r>
            <a:r>
              <a:rPr lang="el-GR" sz="4000" b="1" dirty="0" smtClean="0"/>
              <a:t>-</a:t>
            </a:r>
          </a:p>
          <a:p>
            <a:pPr algn="just"/>
            <a:r>
              <a:rPr lang="el-GR" sz="4000" b="1" dirty="0" err="1" smtClean="0"/>
              <a:t>νει</a:t>
            </a:r>
            <a:r>
              <a:rPr lang="el-GR" sz="4000" b="1" dirty="0" smtClean="0"/>
              <a:t> στους δρόμους με τους άμαχους και ψάχνουν πού να </a:t>
            </a:r>
          </a:p>
          <a:p>
            <a:pPr algn="just"/>
            <a:r>
              <a:rPr lang="el-GR" sz="4000" b="1" dirty="0" smtClean="0"/>
              <a:t>κρυφτούν. Τελικά, φθάνουν στα τείχη του βυζαντινού κράτους </a:t>
            </a:r>
          </a:p>
          <a:p>
            <a:pPr algn="just"/>
            <a:r>
              <a:rPr lang="el-GR" sz="4000" b="1" dirty="0" smtClean="0"/>
              <a:t>και κρύβονται εκεί κλείνοντας την καστρόπορτα. Οι εχθροί </a:t>
            </a:r>
          </a:p>
          <a:p>
            <a:pPr algn="just"/>
            <a:r>
              <a:rPr lang="el-GR" sz="4000" b="1" dirty="0" smtClean="0"/>
              <a:t>πλησιάζουν και βρίσκονται έξω από τον πύργο &lt;&lt;του Δημουλά&gt;&gt;</a:t>
            </a:r>
          </a:p>
          <a:p>
            <a:pPr algn="just"/>
            <a:r>
              <a:rPr lang="el-GR" sz="4000" b="1" dirty="0" smtClean="0"/>
              <a:t>αλλά δεν υπάρχει καμία ελπίδα να γλιτώσουν και έτσι η </a:t>
            </a:r>
            <a:r>
              <a:rPr lang="el-GR" sz="4000" b="1" dirty="0" err="1" smtClean="0"/>
              <a:t>Δέσπω</a:t>
            </a:r>
            <a:endParaRPr lang="el-GR" sz="4000" b="1" dirty="0" smtClean="0"/>
          </a:p>
          <a:p>
            <a:pPr algn="just"/>
            <a:r>
              <a:rPr lang="el-GR" sz="4000" b="1" dirty="0" smtClean="0"/>
              <a:t> ρίχνει έναν δαυλό στο ελάχιστο μπαρούτι που έχει απομείνει </a:t>
            </a:r>
          </a:p>
          <a:p>
            <a:pPr algn="just"/>
            <a:r>
              <a:rPr lang="el-GR" sz="4000" b="1" dirty="0" smtClean="0"/>
              <a:t>και χάνονται όλοι οι αποκλεισμένοι σε αυτό Σουλιώτες.</a:t>
            </a:r>
          </a:p>
        </p:txBody>
      </p:sp>
      <p:sp>
        <p:nvSpPr>
          <p:cNvPr id="4" name="3 - Θέση περιεχομένου"/>
          <p:cNvSpPr>
            <a:spLocks noGrp="1"/>
          </p:cNvSpPr>
          <p:nvPr>
            <p:ph sz="half" idx="2"/>
          </p:nvPr>
        </p:nvSpPr>
        <p:spPr>
          <a:xfrm>
            <a:off x="4648200" y="1752600"/>
            <a:ext cx="4038600" cy="4495800"/>
          </a:xfrm>
          <a:solidFill>
            <a:schemeClr val="bg2">
              <a:lumMod val="90000"/>
            </a:schemeClr>
          </a:solidFill>
        </p:spPr>
        <p:txBody>
          <a:bodyPr>
            <a:normAutofit fontScale="25000" lnSpcReduction="20000"/>
          </a:bodyPr>
          <a:lstStyle/>
          <a:p>
            <a:endParaRPr lang="el-GR" dirty="0" smtClean="0"/>
          </a:p>
          <a:p>
            <a:endParaRPr lang="el-GR" dirty="0"/>
          </a:p>
          <a:p>
            <a:r>
              <a:rPr lang="el-GR" sz="4000" b="1" dirty="0" smtClean="0">
                <a:solidFill>
                  <a:srgbClr val="FF0000"/>
                </a:solidFill>
              </a:rPr>
              <a:t>          </a:t>
            </a:r>
            <a:endParaRPr lang="el-GR" sz="4000" b="1" dirty="0"/>
          </a:p>
        </p:txBody>
      </p:sp>
      <p:pic>
        <p:nvPicPr>
          <p:cNvPr id="5" name="4 - Εικόνα" descr="Ary_Scheffer_-_Griekse_bannelingen_op_een_rots,_starend_naar_hun_verloren_vaderland_-_BR1642_-_Rijksmuseum_Twenthe.jpg"/>
          <p:cNvPicPr>
            <a:picLocks noChangeAspect="1"/>
          </p:cNvPicPr>
          <p:nvPr/>
        </p:nvPicPr>
        <p:blipFill>
          <a:blip r:embed="rId2" cstate="print"/>
          <a:stretch>
            <a:fillRect/>
          </a:stretch>
        </p:blipFill>
        <p:spPr>
          <a:xfrm>
            <a:off x="5105400" y="1828800"/>
            <a:ext cx="3429000" cy="43098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2116</TotalTime>
  <Words>1032</Words>
  <Application>Microsoft Office PowerPoint</Application>
  <PresentationFormat>Προβολή στην οθόνη (4:3)</PresentationFormat>
  <Paragraphs>79</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Διαφάνεια 1</vt:lpstr>
      <vt:lpstr>Της Λένως Μπότσαρη</vt:lpstr>
      <vt:lpstr>Οι Σουλιώτες, Αρί Σεφέρ</vt:lpstr>
      <vt:lpstr>Της Λένως Μπότσαρη</vt:lpstr>
      <vt:lpstr>πώς περιγράφεται η Λένω Μπότσαρη;</vt:lpstr>
      <vt:lpstr>Διαφάνεια 6</vt:lpstr>
      <vt:lpstr>πώς χάνει τη ζωή της  η Λένω;</vt:lpstr>
      <vt:lpstr>Της Δέσπως Μπότσαρη</vt:lpstr>
      <vt:lpstr>η ιστορία της Δέσπως </vt:lpstr>
      <vt:lpstr>Πώς έχασαν τη ζωή τους οι Σουλιώτισσες  οι Σουλιώτισσες στη Μονή του Ζαλόγγου;</vt:lpstr>
      <vt:lpstr>Οι γυναίκες που κρύφθηκαν στη Μονή του Ζαλόγγου και η Δέσπω Μπότσαρη</vt:lpstr>
      <vt:lpstr>ποια τυπικά χαρακτηριστικά των δημοτικών τραγουδιών βλέπουμε;</vt:lpstr>
      <vt:lpstr>Ένα συννεφόλεξο με τα επίθετα σας</vt:lpstr>
      <vt:lpstr>η αρπαγή των κοριτσιών για το χαρέμι </vt:lpstr>
      <vt:lpstr>οι επιδρομές και η σφαγές των αμάχων Ελλήνων</vt:lpstr>
      <vt:lpstr>Διαφάνεια 16</vt:lpstr>
      <vt:lpstr>Η απελπισία των Σουλιωτών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ΠΑΡΘΕΝΑ</dc:creator>
  <cp:lastModifiedBy>ΠΑΡΘΕΝΑ</cp:lastModifiedBy>
  <cp:revision>58</cp:revision>
  <dcterms:created xsi:type="dcterms:W3CDTF">2025-01-19T17:36:34Z</dcterms:created>
  <dcterms:modified xsi:type="dcterms:W3CDTF">2025-03-03T19:58:04Z</dcterms:modified>
</cp:coreProperties>
</file>