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50" r:id="rId2"/>
    <p:sldId id="335" r:id="rId3"/>
    <p:sldId id="336" r:id="rId4"/>
    <p:sldId id="337" r:id="rId5"/>
    <p:sldId id="351" r:id="rId6"/>
    <p:sldId id="339" r:id="rId7"/>
    <p:sldId id="340" r:id="rId8"/>
    <p:sldId id="344" r:id="rId9"/>
    <p:sldId id="341" r:id="rId10"/>
    <p:sldId id="342" r:id="rId11"/>
    <p:sldId id="343" r:id="rId12"/>
  </p:sldIdLst>
  <p:sldSz cx="9144000" cy="6858000" type="screen4x3"/>
  <p:notesSz cx="6669088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drich, Patricia" initials="FP" lastIdx="1" clrIdx="0"/>
  <p:cmAuthor id="2" name="SOLDATOVA Lucia (COMM)" initials="SL" lastIdx="28" clrIdx="1"/>
  <p:cmAuthor id="3" name="STRASZBURGER Gwenn (COMM)" initials="SG(" lastIdx="6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4C"/>
    <a:srgbClr val="FAD024"/>
    <a:srgbClr val="31C5F1"/>
    <a:srgbClr val="0085C5"/>
    <a:srgbClr val="FF99CC"/>
    <a:srgbClr val="FF5050"/>
    <a:srgbClr val="FFA00E"/>
    <a:srgbClr val="C3DC66"/>
    <a:srgbClr val="AE69C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6" autoAdjust="0"/>
    <p:restoredTop sz="85714" autoAdjust="0"/>
  </p:normalViewPr>
  <p:slideViewPr>
    <p:cSldViewPr snapToGrid="0" snapToObjects="1">
      <p:cViewPr varScale="1">
        <p:scale>
          <a:sx n="62" d="100"/>
          <a:sy n="62" d="100"/>
        </p:scale>
        <p:origin x="17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06443-0A7E-4706-A9BA-7A69A75D48F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4B2A-8DCF-4396-82AC-BCAB21D17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12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1E2C-3F1B-2946-B562-4A5A260BBEC7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FA88-871F-5C48-9EBC-B5098FA55A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icons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6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03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8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﻿Μεταβείτε στη διεύθυνση europarl.europa.eu, για να αποκτήσετε πρόσβαση στον επίσημο ιστότοπο του Κοινοβουλίου της ΕΕ, και στη διεύθυνση election-results.eu για τα αποτελέσματα των εκλογών του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27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﻿Μεταβείτε στη διεύθυνση consilium.europa.eu, για να αποκτήσετε πρόσβαση στον επίσημο ιστότοπο του Συμβουλίου της ΕΕ.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18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﻿Μεταβείτε στη διεύθυνση consilium.europa.eu, για να αποκτήσετε πρόσβαση στον επίσημο ιστότοπο του Συμβουλίου της ΕΕ.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2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﻿Μεταβείτε στη διεύθυνση ec.europa.eu, για να αποκτήσετε πρόσβαση στον επίσημο ιστότοπο της Ευρωπαϊκής Επιτροπής.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8FA88-871F-5C48-9EBC-B5098FA55A7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2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3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﻿Μεταβείτε στη διεύθυνση curia.europa.eu, για να αποκτήσετε πρόσβαση στον επίσημο ιστότοπο του Ευρωπαϊκού Δικαστηρίου.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54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﻿Μεταβείτε στη διεύθυνση eca.europa.eu, για να αποκτήσετε πρόσβαση στον επίσημο ιστότοπο του Ευρωπαϊκού Ελεγκτικού Συνεδρίου.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3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﻿Μεταβείτε στη διεύθυνση www.ecb.europa.eu, για να αποκτήσετε πρόσβαση στον επίσημο ιστότοπο της Ευρωπαϊκής Κεντρικής Τράπεζας.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3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03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30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8FDF-3DAB-064F-ACC4-ED7A67D18D26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E056-FA89-C94B-A55B-0D06588B24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hat-europe-does-for-me.eu/el/home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europa.eu/european-union/index_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documents-publications/slide-presentations_el" TargetMode="External"/><Relationship Id="rId5" Type="http://schemas.openxmlformats.org/officeDocument/2006/relationships/hyperlink" Target="https://europa.eu/learning-corner/home_el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publications.europa.eu/el/home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contact_el" TargetMode="External"/><Relationship Id="rId7" Type="http://schemas.openxmlformats.org/officeDocument/2006/relationships/hyperlink" Target="https://europa.eu/european-union/contact/social-networks_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opa.eu/european-union/contact/meet-us_e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Creative_Common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l" TargetMode="External"/><Relationship Id="rId5" Type="http://schemas.openxmlformats.org/officeDocument/2006/relationships/hyperlink" Target="https://el.wikipedia.org/wiki/Creative_Commons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5" name="Larme 4"/>
          <p:cNvSpPr/>
          <p:nvPr/>
        </p:nvSpPr>
        <p:spPr>
          <a:xfrm rot="5400000">
            <a:off x="678995" y="2713949"/>
            <a:ext cx="786489" cy="786489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28750" y="2871603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>
                <a:solidFill>
                  <a:schemeClr val="bg1"/>
                </a:solidFill>
              </a:rPr>
              <a:t>ΠΩΣ ΛΕΙΤΟΥΡΓΕΙ Η ΕΕ;</a:t>
            </a:r>
            <a:endParaRPr lang="el-GR" sz="4800" b="1" dirty="0">
              <a:solidFill>
                <a:schemeClr val="bg1"/>
              </a:solidFill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F140AC2B-0C8F-6246-9B35-B7EE277E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4143736"/>
            <a:ext cx="2159000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7C80"/>
            </a:gs>
            <a:gs pos="0">
              <a:schemeClr val="bg1"/>
            </a:gs>
            <a:gs pos="47000">
              <a:srgbClr val="FF7C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C6FA5732-686E-7742-9EC1-DB83AFC7D1DC}"/>
              </a:ext>
            </a:extLst>
          </p:cNvPr>
          <p:cNvSpPr/>
          <p:nvPr/>
        </p:nvSpPr>
        <p:spPr>
          <a:xfrm rot="5400000">
            <a:off x="121365" y="74544"/>
            <a:ext cx="527292" cy="583070"/>
          </a:xfrm>
          <a:prstGeom prst="teardrop">
            <a:avLst/>
          </a:prstGeom>
          <a:solidFill>
            <a:srgbClr val="E65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E65657"/>
              </a:highlight>
            </a:endParaRP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EAB918C0-49F4-4D3A-BED6-12B81054F2F1}"/>
              </a:ext>
            </a:extLst>
          </p:cNvPr>
          <p:cNvSpPr txBox="1"/>
          <p:nvPr/>
        </p:nvSpPr>
        <p:spPr>
          <a:xfrm>
            <a:off x="676545" y="97262"/>
            <a:ext cx="685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E656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ΠΩΣ ΜΠΟΡΩ ΝΑ ΜΑΘΩ ΠΕΡΙΣΣΟΤΕΡΑ;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2"/>
            <a:ext cx="9144000" cy="2285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166F73-D52D-1E4F-945D-52B1697C7F31}"/>
              </a:ext>
            </a:extLst>
          </p:cNvPr>
          <p:cNvSpPr/>
          <p:nvPr/>
        </p:nvSpPr>
        <p:spPr>
          <a:xfrm rot="16200000">
            <a:off x="7889886" y="5591891"/>
            <a:ext cx="228599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000" b="1">
                <a:solidFill>
                  <a:srgbClr val="FF5050"/>
                </a:solidFill>
                <a:latin typeface="Arial" charset="0"/>
                <a:ea typeface="Arial" charset="0"/>
                <a:cs typeface="Arial" charset="0"/>
              </a:rPr>
              <a:t>ΠΩΣ ΜΠΟΡΩ ΝΑ ΜΑΘΩ ΠΕΡΙΣΣΟΤΕΡΑ; </a:t>
            </a:r>
            <a:r>
              <a:rPr lang="el-GR" sz="1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</a:t>
            </a:r>
          </a:p>
        </p:txBody>
      </p:sp>
      <p:cxnSp>
        <p:nvCxnSpPr>
          <p:cNvPr id="14" name="Connecteur droit 5">
            <a:extLst>
              <a:ext uri="{FF2B5EF4-FFF2-40B4-BE49-F238E27FC236}">
                <a16:creationId xmlns:a16="http://schemas.microsoft.com/office/drawing/2014/main" id="{58F0EA43-BB39-9D4E-A1AD-DBFF432FAB62}"/>
              </a:ext>
            </a:extLst>
          </p:cNvPr>
          <p:cNvCxnSpPr/>
          <p:nvPr/>
        </p:nvCxnSpPr>
        <p:spPr>
          <a:xfrm>
            <a:off x="8900883" y="5003442"/>
            <a:ext cx="243117" cy="0"/>
          </a:xfrm>
          <a:prstGeom prst="line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>
            <a:off x="4565632" y="682037"/>
            <a:ext cx="6368" cy="38899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75943" y="2641365"/>
            <a:ext cx="408968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276447" y="38469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0">
                <a:solidFill>
                  <a:schemeClr val="tx1"/>
                </a:solidFill>
                <a:cs typeface="Arial" panose="020B0604020202020204" pitchFamily="34" charset="0"/>
              </a:rPr>
              <a:t>Όλες οι εκδόσεις της ΕΕ που χρειάζεστε</a:t>
            </a:r>
          </a:p>
          <a:p>
            <a:r>
              <a:rPr lang="el-GR" b="1">
                <a:cs typeface="Arial" panose="020B0604020202020204" pitchFamily="34" charset="0"/>
                <a:hlinkClick r:id="rId4"/>
              </a:rPr>
              <a:t>publications.europa.eu</a:t>
            </a:r>
          </a:p>
          <a:p>
            <a:endParaRPr lang="en-US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de-DE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5629" y="1084449"/>
            <a:ext cx="43601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Γωνιά μάθησης</a:t>
            </a:r>
          </a:p>
          <a:p>
            <a:r>
              <a:rPr lang="el-GR" b="1" dirty="0">
                <a:hlinkClick r:id="rId5"/>
              </a:rPr>
              <a:t>https://europa.eu/learning-corner/home_el</a:t>
            </a:r>
          </a:p>
          <a:p>
            <a:endParaRPr lang="en-GB" b="1" dirty="0"/>
          </a:p>
          <a:p>
            <a:r>
              <a:rPr lang="el-GR" b="1" dirty="0"/>
              <a:t>Η ΕΕ σε διαφάνειες</a:t>
            </a:r>
          </a:p>
          <a:p>
            <a:r>
              <a:rPr lang="el-GR" b="1" dirty="0">
                <a:hlinkClick r:id="rId6"/>
              </a:rPr>
              <a:t>https://europa.eu/european-union/documents-publications/slide-presentations_el</a:t>
            </a:r>
          </a:p>
          <a:p>
            <a:endParaRPr lang="en-GB" b="1" dirty="0"/>
          </a:p>
          <a:p>
            <a:r>
              <a:rPr lang="el-GR" b="1" dirty="0" err="1"/>
              <a:t>Ιστότοπος</a:t>
            </a:r>
            <a:r>
              <a:rPr lang="el-GR" b="1" dirty="0"/>
              <a:t> Europa  </a:t>
            </a:r>
          </a:p>
          <a:p>
            <a:r>
              <a:rPr lang="el-GR" b="1" dirty="0">
                <a:hlinkClick r:id="rId7"/>
              </a:rPr>
              <a:t>europa.eu/</a:t>
            </a:r>
            <a:r>
              <a:rPr lang="el-GR" b="1" dirty="0" err="1">
                <a:hlinkClick r:id="rId7"/>
              </a:rPr>
              <a:t>european-union</a:t>
            </a:r>
            <a:r>
              <a:rPr lang="el-GR" b="1" dirty="0">
                <a:hlinkClick r:id="rId7"/>
              </a:rPr>
              <a:t>/</a:t>
            </a:r>
            <a:r>
              <a:rPr lang="el-GR" b="1" dirty="0" err="1">
                <a:hlinkClick r:id="rId7"/>
              </a:rPr>
              <a:t>index_el</a:t>
            </a:r>
            <a:endParaRPr lang="el-GR" b="1" dirty="0">
              <a:hlinkClick r:id="rId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11" y="1887668"/>
            <a:ext cx="460368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Τι κάνει η Ευρώπη για μένα </a:t>
            </a:r>
          </a:p>
          <a:p>
            <a:pPr lvl="0"/>
            <a:r>
              <a:rPr lang="el-GR" b="1" dirty="0">
                <a:solidFill>
                  <a:srgbClr val="808080">
                    <a:lumMod val="75000"/>
                  </a:srgbClr>
                </a:solidFill>
                <a:cs typeface="Arial" panose="020B0604020202020204" pitchFamily="34" charset="0"/>
                <a:hlinkClick r:id="rId8"/>
              </a:rPr>
              <a:t>https://what-europe-does-for-me.eu/el/home</a:t>
            </a:r>
          </a:p>
          <a:p>
            <a:pPr lvl="0"/>
            <a:endParaRPr lang="en-GB" b="1" dirty="0">
              <a:solidFill>
                <a:srgbClr val="808080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lvl="0" algn="ctr"/>
            <a:endParaRPr lang="fr-BE" sz="1100" b="0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7151" y="6684435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/>
              <a:t>©</a:t>
            </a:r>
            <a:r>
              <a:rPr lang="el-GR" sz="600"/>
              <a:t> ΕΥΡΩΠΑΪΚΗ ΕΝΩΣΗ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11" y="975238"/>
            <a:ext cx="1834497" cy="900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2800729"/>
            <a:ext cx="17145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4000">
              <a:srgbClr val="FF99CC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2DC42145-ACE2-3647-AD6B-30BEBDB4C0C3}"/>
              </a:ext>
            </a:extLst>
          </p:cNvPr>
          <p:cNvSpPr/>
          <p:nvPr/>
        </p:nvSpPr>
        <p:spPr>
          <a:xfrm rot="5400000">
            <a:off x="151099" y="89960"/>
            <a:ext cx="579604" cy="583070"/>
          </a:xfrm>
          <a:prstGeom prst="teardrop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9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6002B3-B936-C741-A10E-CC89ECC5D8D8}"/>
              </a:ext>
            </a:extLst>
          </p:cNvPr>
          <p:cNvSpPr txBox="1"/>
          <p:nvPr/>
        </p:nvSpPr>
        <p:spPr>
          <a:xfrm>
            <a:off x="732436" y="91693"/>
            <a:ext cx="58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>
                <a:solidFill>
                  <a:srgbClr val="FF6699"/>
                </a:solidFill>
              </a:rPr>
              <a:t>ΕΠΙΚΟΙΝΩΝΙΑ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E77FC2-87A8-7948-B793-4C3FFC76A593}"/>
              </a:ext>
            </a:extLst>
          </p:cNvPr>
          <p:cNvSpPr/>
          <p:nvPr/>
        </p:nvSpPr>
        <p:spPr>
          <a:xfrm rot="16200000">
            <a:off x="8407004" y="6121004"/>
            <a:ext cx="122777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000" b="1">
                <a:solidFill>
                  <a:srgbClr val="FF6699"/>
                </a:solidFill>
                <a:latin typeface="Arial" charset="0"/>
                <a:ea typeface="Arial" charset="0"/>
                <a:cs typeface="Arial" charset="0"/>
              </a:rPr>
              <a:t>ΕΠΙΚΟΙΝΩΝΙΑ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926880" y="5651745"/>
            <a:ext cx="203174" cy="0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427984" y="1172224"/>
            <a:ext cx="41955" cy="52604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4" descr="Image result for europe direc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948" y="1949837"/>
            <a:ext cx="1347899" cy="12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12908" y="3816693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0" dirty="0">
                <a:solidFill>
                  <a:schemeClr val="tx1"/>
                </a:solidFill>
                <a:cs typeface="Arial" panose="020B0604020202020204" pitchFamily="34" charset="0"/>
              </a:rPr>
              <a:t>Τηλέφωνο χωρίς χρέωση: </a:t>
            </a:r>
            <a:r>
              <a:rPr lang="el-GR" sz="1600" b="1" dirty="0">
                <a:solidFill>
                  <a:schemeClr val="tx1"/>
                </a:solidFill>
                <a:cs typeface="Arial" panose="020B0604020202020204" pitchFamily="34" charset="0"/>
              </a:rPr>
              <a:t>00 800 6 7 8 9 10 11</a:t>
            </a:r>
          </a:p>
          <a:p>
            <a:pPr>
              <a:buFont typeface="Arial"/>
              <a:buChar char="•"/>
            </a:pPr>
            <a:r>
              <a:rPr lang="el-GR" sz="1600" b="0" dirty="0">
                <a:solidFill>
                  <a:schemeClr val="tx1"/>
                </a:solidFill>
                <a:cs typeface="Arial" panose="020B0604020202020204" pitchFamily="34" charset="0"/>
              </a:rPr>
              <a:t> καθημερινές 9:00 – 18:00 ώρα Κεντρικής Ευρώπης</a:t>
            </a:r>
          </a:p>
          <a:p>
            <a:pPr>
              <a:buFont typeface="Arial"/>
              <a:buChar char="•"/>
            </a:pPr>
            <a:r>
              <a:rPr lang="el-GR" sz="1600" b="0" dirty="0">
                <a:solidFill>
                  <a:schemeClr val="tx1"/>
                </a:solidFill>
                <a:cs typeface="Arial" panose="020B0604020202020204" pitchFamily="34" charset="0"/>
              </a:rPr>
              <a:t> σε οποιαδήποτε επίσημη γλώσσα της ΕΕ</a:t>
            </a:r>
          </a:p>
          <a:p>
            <a:pPr>
              <a:buFont typeface="Arial"/>
              <a:buChar char="•"/>
            </a:pPr>
            <a:r>
              <a:rPr lang="el-GR" sz="1600" b="0" dirty="0">
                <a:solidFill>
                  <a:schemeClr val="tx1"/>
                </a:solidFill>
                <a:cs typeface="Arial" panose="020B0604020202020204" pitchFamily="34" charset="0"/>
              </a:rPr>
              <a:t> από οπουδήποτε στην ΕΕ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8" y="795248"/>
            <a:ext cx="278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Προσωπική επαφή: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2830" y="795446"/>
            <a:ext cx="450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Στα μέσα κοινωνικής δικτύωσης: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9" y="1880244"/>
            <a:ext cx="2993844" cy="2954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4194" y="3049889"/>
            <a:ext cx="41086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hlinkClick r:id="rId3"/>
            </a:endParaRPr>
          </a:p>
          <a:p>
            <a:r>
              <a:rPr lang="el-GR" sz="1600" b="1">
                <a:solidFill>
                  <a:schemeClr val="bg1"/>
                </a:solidFill>
                <a:hlinkClick r:id="rId3"/>
              </a:rPr>
              <a:t>europa.eu/european-union/contact_el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8455" y="1854415"/>
            <a:ext cx="162524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" i="1"/>
              <a:t>©</a:t>
            </a:r>
            <a:r>
              <a:rPr lang="el-GR" sz="500"/>
              <a:t> ΕΥΡΩΠΑΪΚΗ ΕΝΩΣΗ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55" y="123100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dirty="0">
                <a:cs typeface="Arial" panose="020B0604020202020204" pitchFamily="34" charset="0"/>
              </a:rPr>
              <a:t>Ερωτήσεις σχετικά με την ΕΕ; Η υπηρεσία </a:t>
            </a:r>
            <a:r>
              <a:rPr lang="el-GR" sz="1600" b="1" dirty="0">
                <a:cs typeface="Arial" panose="020B0604020202020204" pitchFamily="34" charset="0"/>
              </a:rPr>
              <a:t>Europe </a:t>
            </a:r>
            <a:r>
              <a:rPr lang="el-GR" sz="1600" b="1" dirty="0" err="1">
                <a:cs typeface="Arial" panose="020B0604020202020204" pitchFamily="34" charset="0"/>
              </a:rPr>
              <a:t>Direct</a:t>
            </a:r>
            <a:r>
              <a:rPr lang="el-GR" sz="1600" dirty="0">
                <a:cs typeface="Arial" panose="020B0604020202020204" pitchFamily="34" charset="0"/>
              </a:rPr>
              <a:t> μπορεί να βοηθήσει.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70" y="5153717"/>
            <a:ext cx="43742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Βρείτε το πλησιέστερο κέντρο της ΕΕ για να μας συναντήσετε, να μας ρωτήσετε και να συζητήσετε για την ΕΕ.</a:t>
            </a:r>
          </a:p>
          <a:p>
            <a:endParaRPr lang="en-US" sz="1600" dirty="0"/>
          </a:p>
          <a:p>
            <a:r>
              <a:rPr lang="el-GR" sz="1600" b="1" dirty="0">
                <a:hlinkClick r:id="rId6"/>
              </a:rPr>
              <a:t>https://europa.eu/european-union/contact/meet-us_el</a:t>
            </a:r>
          </a:p>
          <a:p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4632830" y="515371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/>
              <a:t>Χρησιμοποιήστε το </a:t>
            </a:r>
            <a:r>
              <a:rPr lang="el-GR" sz="1600" b="1"/>
              <a:t>εργαλείο αναζήτησης </a:t>
            </a:r>
            <a:r>
              <a:rPr lang="el-GR" sz="1600"/>
              <a:t>για να εντοπίσετε λογαριασμούς της ΕΕ στα μέσα κοινωνικής δικτύωσης. </a:t>
            </a:r>
          </a:p>
          <a:p>
            <a:endParaRPr lang="en-US" sz="1600" dirty="0"/>
          </a:p>
          <a:p>
            <a:r>
              <a:rPr lang="el-GR" sz="1600" b="1">
                <a:hlinkClick r:id="rId7"/>
              </a:rPr>
              <a:t>https://europa.eu/european-union/contact/social-networks_el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853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FAC99BB-35AD-444D-9ADD-3B9D0C2A9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392" y="961555"/>
            <a:ext cx="3845675" cy="2584691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D6D8FB-A704-144C-9709-19D30C1F460A}"/>
              </a:ext>
            </a:extLst>
          </p:cNvPr>
          <p:cNvSpPr/>
          <p:nvPr/>
        </p:nvSpPr>
        <p:spPr>
          <a:xfrm>
            <a:off x="173697" y="961555"/>
            <a:ext cx="4691423" cy="5662523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67187-E403-0B40-A2D2-C9728056FC69}"/>
              </a:ext>
            </a:extLst>
          </p:cNvPr>
          <p:cNvSpPr/>
          <p:nvPr/>
        </p:nvSpPr>
        <p:spPr>
          <a:xfrm rot="16200000">
            <a:off x="8042097" y="5733084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E4C977B-1CA3-6649-A2C0-89BD82B35944}"/>
              </a:ext>
            </a:extLst>
          </p:cNvPr>
          <p:cNvCxnSpPr/>
          <p:nvPr/>
        </p:nvCxnSpPr>
        <p:spPr>
          <a:xfrm flipV="1">
            <a:off x="8906897" y="4867875"/>
            <a:ext cx="244681" cy="9526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arme 2">
            <a:extLst>
              <a:ext uri="{FF2B5EF4-FFF2-40B4-BE49-F238E27FC236}">
                <a16:creationId xmlns:a16="http://schemas.microsoft.com/office/drawing/2014/main" id="{4B34312F-3F94-5B47-9095-EB2D6F2B4493}"/>
              </a:ext>
            </a:extLst>
          </p:cNvPr>
          <p:cNvSpPr/>
          <p:nvPr/>
        </p:nvSpPr>
        <p:spPr>
          <a:xfrm rot="5400000">
            <a:off x="34046" y="92317"/>
            <a:ext cx="579604" cy="583070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914F53-D197-E048-BFDC-A60702ECF6BB}"/>
              </a:ext>
            </a:extLst>
          </p:cNvPr>
          <p:cNvSpPr txBox="1"/>
          <p:nvPr/>
        </p:nvSpPr>
        <p:spPr>
          <a:xfrm>
            <a:off x="615383" y="157713"/>
            <a:ext cx="527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>
                <a:solidFill>
                  <a:srgbClr val="FFA00E"/>
                </a:solidFill>
              </a:rPr>
              <a:t>ΤΟ ΕΥΡΩΠΑΪΚΟ ΚΟΙΝΟΒΟΥΛΙΟ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596" y="6010386"/>
            <a:ext cx="966710" cy="527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1181BC-3B67-B643-8B2B-5463BB5FF3A0}"/>
              </a:ext>
            </a:extLst>
          </p:cNvPr>
          <p:cNvSpPr/>
          <p:nvPr/>
        </p:nvSpPr>
        <p:spPr>
          <a:xfrm>
            <a:off x="173696" y="1016002"/>
            <a:ext cx="462161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είναι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η φωνή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Ευρωπαίων πολιτών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έχει μέλη από όλες τις χώρες της ΕΕ, που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εκλέγονται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απευθείας από τους πολίτες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κάθε πέντε χρόνια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συζητά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νέους νόμους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προτείνονται από την Ευρωπαϊκή Επιτροπή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τροποποιεί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(αν είναι απαραίτητο)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αποφασίζει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αυτούς τους νόμους μαζί με το Συμβούλιο</a:t>
            </a:r>
          </a:p>
          <a:p>
            <a:pPr>
              <a:lnSpc>
                <a:spcPts val="2000"/>
              </a:lnSpc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εκλέγει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πρόεδρο της Ευρωπαϊκής Επιτροπής</a:t>
            </a: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εγκρίνει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προϋπολογισμό της ΕΕ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endParaRPr lang="fr-B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διεξάγει τουλάχιστον έξι συνεδριάσεις ετησίως στις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Βρυξέλλες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(Βέλγιο) και 12 στο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Στρασβούργο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(Γαλλία)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717" y="4085146"/>
            <a:ext cx="3832350" cy="25389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37908" y="4049563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600">
                <a:solidFill>
                  <a:schemeClr val="bg1"/>
                </a:solidFill>
                <a:latin typeface="Arial" panose="020B0604020202020204" pitchFamily="34" charset="0"/>
                <a:hlinkClick r:id="rId6" tooltip="w:en:Creative Commons"/>
              </a:rPr>
              <a:t>© Creative Commons</a:t>
            </a:r>
            <a:r>
              <a:rPr lang="el-GR" sz="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sz="600">
                <a:solidFill>
                  <a:schemeClr val="bg1"/>
                </a:solidFill>
                <a:latin typeface="Arial" panose="020B0604020202020204" pitchFamily="34" charset="0"/>
                <a:hlinkClick r:id="rId7"/>
              </a:rPr>
              <a:t>Αναφορά Δημιουργού - Παρόμοια Διανομή 4.0 Διεθνές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8927" y="3317316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</p:spTree>
    <p:extLst>
      <p:ext uri="{BB962C8B-B14F-4D97-AF65-F5344CB8AC3E}">
        <p14:creationId xmlns:p14="http://schemas.microsoft.com/office/powerpoint/2010/main" val="310729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rès coloré, bâtiment, plancher, cerf-volant&#10;&#10;&#10;&#10;Description générée automatiquement">
            <a:extLst>
              <a:ext uri="{FF2B5EF4-FFF2-40B4-BE49-F238E27FC236}">
                <a16:creationId xmlns:a16="http://schemas.microsoft.com/office/drawing/2014/main" id="{95B997C6-E17C-D341-9C7A-3E5D4F7A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0119"/>
            <a:ext cx="9144000" cy="2707881"/>
          </a:xfrm>
          <a:prstGeom prst="rect">
            <a:avLst/>
          </a:prstGeom>
        </p:spPr>
      </p:pic>
      <p:sp>
        <p:nvSpPr>
          <p:cNvPr id="3" name="Larme 2">
            <a:extLst>
              <a:ext uri="{FF2B5EF4-FFF2-40B4-BE49-F238E27FC236}">
                <a16:creationId xmlns:a16="http://schemas.microsoft.com/office/drawing/2014/main" id="{4D506B4A-849D-AB44-9812-215FB3FD6759}"/>
              </a:ext>
            </a:extLst>
          </p:cNvPr>
          <p:cNvSpPr/>
          <p:nvPr/>
        </p:nvSpPr>
        <p:spPr>
          <a:xfrm rot="5400000">
            <a:off x="80656" y="52903"/>
            <a:ext cx="620883" cy="627091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8758D5-162C-F049-9442-B4BEA24275D4}"/>
              </a:ext>
            </a:extLst>
          </p:cNvPr>
          <p:cNvSpPr txBox="1"/>
          <p:nvPr/>
        </p:nvSpPr>
        <p:spPr>
          <a:xfrm>
            <a:off x="-179205" y="174373"/>
            <a:ext cx="617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>
                <a:solidFill>
                  <a:srgbClr val="FFA0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ΕΥΡΩΠΑΪΚΟ ΣΥΜΒΟΥΛΙΟ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2F26-6DEA-F442-86E1-554855279581}"/>
              </a:ext>
            </a:extLst>
          </p:cNvPr>
          <p:cNvSpPr/>
          <p:nvPr/>
        </p:nvSpPr>
        <p:spPr>
          <a:xfrm rot="16200000">
            <a:off x="8042097" y="5754025"/>
            <a:ext cx="1957587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5B41424-B9B4-9A40-9E87-7416D71A063E}"/>
              </a:ext>
            </a:extLst>
          </p:cNvPr>
          <p:cNvCxnSpPr/>
          <p:nvPr/>
        </p:nvCxnSpPr>
        <p:spPr>
          <a:xfrm flipV="1">
            <a:off x="8897780" y="4867874"/>
            <a:ext cx="246221" cy="9527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Wave 12"/>
          <p:cNvSpPr/>
          <p:nvPr/>
        </p:nvSpPr>
        <p:spPr>
          <a:xfrm>
            <a:off x="0" y="713460"/>
            <a:ext cx="9143999" cy="3412806"/>
          </a:xfrm>
          <a:prstGeom prst="wave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TextBox 20"/>
          <p:cNvSpPr txBox="1"/>
          <p:nvPr/>
        </p:nvSpPr>
        <p:spPr>
          <a:xfrm>
            <a:off x="30480" y="1548128"/>
            <a:ext cx="4388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στο πλαίσιό του συνέρχονται οι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αρχηγοί κρατών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και κυβερνήσεων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όλων των χωρών της ΕΕ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ορίζει τις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κύριες προτεραιότητες και κατευθύνσεις πολιτικής της ΕΕ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594" y="209792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210" y="2955488"/>
            <a:ext cx="737680" cy="627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9756" y="1566898"/>
            <a:ext cx="3741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εγκρίνει νόμους της ΕΕ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συνέρχεται τουλάχιστον τέσσερις φορές ετησίως στις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Βρυξέλλες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(Βέλγιο) ή στο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Λουξεμβούργο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(Λουξεμβούργο) για τις ευρωπαϊκές συνόδους κορυφής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5156" y="6692205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</p:spTree>
    <p:extLst>
      <p:ext uri="{BB962C8B-B14F-4D97-AF65-F5344CB8AC3E}">
        <p14:creationId xmlns:p14="http://schemas.microsoft.com/office/powerpoint/2010/main" val="22447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53" y="56007"/>
            <a:ext cx="5273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>
                <a:solidFill>
                  <a:srgbClr val="FFA0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ΣΥΜΒΟΥΛΙΟ ΤΗΣ ΕΕ</a:t>
            </a:r>
          </a:p>
          <a:p>
            <a:endParaRPr lang="fr-BE" dirty="0"/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4D506B4A-849D-AB44-9812-215FB3FD6759}"/>
              </a:ext>
            </a:extLst>
          </p:cNvPr>
          <p:cNvSpPr/>
          <p:nvPr/>
        </p:nvSpPr>
        <p:spPr>
          <a:xfrm rot="5400000">
            <a:off x="80656" y="52903"/>
            <a:ext cx="620883" cy="627091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9341" y="917781"/>
            <a:ext cx="4165068" cy="5695670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279341" y="923437"/>
            <a:ext cx="4165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εκπροσωπεί τις κυβερνήσεις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των χωρών της ΕΕ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στο πλαίσιό του συνέρχονται υπουργοί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των χωρών της ΕΕ, που συνεδριάζουν για να συζητήσουν θέματα της ΕΕ (γεωργία, εξωτερικές υποθέσεις, δικαιοσύνη κ.λπ.)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λαμβάνει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αποφάσεις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και ψηφίζει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νόμους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μαζί με το Ευρωπαϊκό Κοινοβούλιο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έχει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εναλλασσόμενη Προεδρία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—κάθε έξι μήνες αναλαμβάνει την Προεδρία διαφορετική χώρα της ΕΕ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συνεδριάζει στις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 Βρυξέλλες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ή στο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Λουξεμβούργο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05" y="917781"/>
            <a:ext cx="3116859" cy="2080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05" y="3283770"/>
            <a:ext cx="3186297" cy="3329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35EC9-303B-AE47-815D-6078FEB3C030}"/>
              </a:ext>
            </a:extLst>
          </p:cNvPr>
          <p:cNvSpPr/>
          <p:nvPr/>
        </p:nvSpPr>
        <p:spPr>
          <a:xfrm rot="16200000">
            <a:off x="8042096" y="5663476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9" name="Connecteur droit 5">
            <a:extLst>
              <a:ext uri="{FF2B5EF4-FFF2-40B4-BE49-F238E27FC236}">
                <a16:creationId xmlns:a16="http://schemas.microsoft.com/office/drawing/2014/main" id="{BE4C977B-1CA3-6649-A2C0-89BD82B35944}"/>
              </a:ext>
            </a:extLst>
          </p:cNvPr>
          <p:cNvCxnSpPr/>
          <p:nvPr/>
        </p:nvCxnSpPr>
        <p:spPr>
          <a:xfrm flipV="1">
            <a:off x="8906897" y="4867875"/>
            <a:ext cx="244681" cy="9526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1040" y="2864028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1040" y="3283770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/>
              <a:t>©</a:t>
            </a:r>
            <a:r>
              <a:rPr lang="el-GR" sz="600"/>
              <a:t> ΕΥΡΩΠΑΪΚΗ ΕΝΩΣΗ</a:t>
            </a:r>
          </a:p>
        </p:txBody>
      </p:sp>
    </p:spTree>
    <p:extLst>
      <p:ext uri="{BB962C8B-B14F-4D97-AF65-F5344CB8AC3E}">
        <p14:creationId xmlns:p14="http://schemas.microsoft.com/office/powerpoint/2010/main" val="98975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2941" y="-3458"/>
            <a:ext cx="681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srgbClr val="FFA0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ΕΥΡΩΠΑΪΚΗ ΕΠΙΤΡΟΠΗ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35EC9-303B-AE47-815D-6078FEB3C030}"/>
              </a:ext>
            </a:extLst>
          </p:cNvPr>
          <p:cNvSpPr/>
          <p:nvPr/>
        </p:nvSpPr>
        <p:spPr>
          <a:xfrm rot="16200000">
            <a:off x="8042096" y="5663476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>
                <a:ln>
                  <a:noFill/>
                </a:ln>
                <a:solidFill>
                  <a:srgbClr val="FFA00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97781" y="4715177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rme 5">
            <a:extLst>
              <a:ext uri="{FF2B5EF4-FFF2-40B4-BE49-F238E27FC236}">
                <a16:creationId xmlns:a16="http://schemas.microsoft.com/office/drawing/2014/main" id="{B1A02FCE-8309-6548-8758-7EC6D4FA6C66}"/>
              </a:ext>
            </a:extLst>
          </p:cNvPr>
          <p:cNvSpPr/>
          <p:nvPr/>
        </p:nvSpPr>
        <p:spPr>
          <a:xfrm rot="5551977">
            <a:off x="21234" y="27677"/>
            <a:ext cx="579604" cy="583070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Wave 1"/>
          <p:cNvSpPr/>
          <p:nvPr/>
        </p:nvSpPr>
        <p:spPr>
          <a:xfrm>
            <a:off x="2" y="542401"/>
            <a:ext cx="9143997" cy="3715830"/>
          </a:xfrm>
          <a:prstGeom prst="wave">
            <a:avLst>
              <a:gd name="adj1" fmla="val 12500"/>
              <a:gd name="adj2" fmla="val 116"/>
            </a:avLst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09" y="777044"/>
            <a:ext cx="4633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εκπροσωπεί τα κοινά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συμφέροντα της ΕΕ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αποτελείται από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έναν πρόεδρο,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καθώς και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έναν επίτροπο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από κάθε χώρα της ΕΕ, ο οποίος είναι αρμόδιος για συγκεκριμένο αντικείμενο, όπως η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οικονομία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η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γεωργία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οι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μεταφορές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προτείνει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νέους νόμους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προγράμματα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5333" y="1481908"/>
            <a:ext cx="4148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εκλέγεται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το Κοινοβούλιο για </a:t>
            </a:r>
            <a:b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πέντε χρόνια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διαχειρίζεται τις πολιτικές της ΕΕ και</a:t>
            </a:r>
            <a:b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τον προϋπολογισμό της ΕΕ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είναι ο θεματοφύλακας των Συνθηκών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εδρεύει στις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Βρυξέλλες και στο Λουξεμβούργο</a:t>
            </a:r>
          </a:p>
        </p:txBody>
      </p:sp>
      <p:pic>
        <p:nvPicPr>
          <p:cNvPr id="15" name="Image 10">
            <a:extLst>
              <a:ext uri="{FF2B5EF4-FFF2-40B4-BE49-F238E27FC236}">
                <a16:creationId xmlns:a16="http://schemas.microsoft.com/office/drawing/2014/main" id="{2F9512DC-1BC8-204B-B55A-31E4CAAF69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612" y="2787616"/>
            <a:ext cx="573277" cy="57475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" y="3671433"/>
            <a:ext cx="4643120" cy="309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40988" y="6501550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</a:t>
            </a:r>
            <a:r>
              <a:rPr kumimoji="0" lang="el-GR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ΕΥΡΩΠΑΪΚΗ ΕΝΩΣΗ</a:t>
            </a:r>
          </a:p>
        </p:txBody>
      </p:sp>
    </p:spTree>
    <p:extLst>
      <p:ext uri="{BB962C8B-B14F-4D97-AF65-F5344CB8AC3E}">
        <p14:creationId xmlns:p14="http://schemas.microsoft.com/office/powerpoint/2010/main" val="359617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 rot="5400000">
            <a:off x="134754" y="120317"/>
            <a:ext cx="678582" cy="707456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827773" y="228561"/>
            <a:ext cx="542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>
                <a:solidFill>
                  <a:srgbClr val="FFA00E"/>
                </a:solidFill>
              </a:rPr>
              <a:t>ΝΟΜΟΙ ΤΗΣ ΕΕ: ΠΟΙΟΣ ΚΑΝΕΙ ΤΙ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35EC9-303B-AE47-815D-6078FEB3C030}"/>
              </a:ext>
            </a:extLst>
          </p:cNvPr>
          <p:cNvSpPr/>
          <p:nvPr/>
        </p:nvSpPr>
        <p:spPr>
          <a:xfrm rot="16200000">
            <a:off x="8042096" y="5663476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97781" y="4715177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7135" y="1037969"/>
            <a:ext cx="8386119" cy="560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143" y="4311690"/>
            <a:ext cx="1053618" cy="896881"/>
          </a:xfrm>
          <a:prstGeom prst="rect">
            <a:avLst/>
          </a:prstGeom>
        </p:spPr>
      </p:pic>
      <p:pic>
        <p:nvPicPr>
          <p:cNvPr id="15" name="Image 12">
            <a:extLst>
              <a:ext uri="{FF2B5EF4-FFF2-40B4-BE49-F238E27FC236}">
                <a16:creationId xmlns:a16="http://schemas.microsoft.com/office/drawing/2014/main" id="{3FCDDF3A-A576-2344-B985-FF82AC5CE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88" y="4311690"/>
            <a:ext cx="1644283" cy="896881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>
            <a:off x="3338381" y="2797731"/>
            <a:ext cx="2203623" cy="173308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ular Callout 20"/>
          <p:cNvSpPr/>
          <p:nvPr/>
        </p:nvSpPr>
        <p:spPr>
          <a:xfrm>
            <a:off x="3690968" y="1849782"/>
            <a:ext cx="1503981" cy="360133"/>
          </a:xfrm>
          <a:prstGeom prst="wedgeRectCallou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ular Callout 21"/>
          <p:cNvSpPr/>
          <p:nvPr/>
        </p:nvSpPr>
        <p:spPr>
          <a:xfrm>
            <a:off x="5927777" y="5383699"/>
            <a:ext cx="1598140" cy="597302"/>
          </a:xfrm>
          <a:prstGeom prst="wedgeRectCallou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3" name="Rectangular Callout 22"/>
          <p:cNvSpPr/>
          <p:nvPr/>
        </p:nvSpPr>
        <p:spPr>
          <a:xfrm>
            <a:off x="1648452" y="5657836"/>
            <a:ext cx="2169377" cy="547997"/>
          </a:xfrm>
          <a:prstGeom prst="wedgeRectCallou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3627268" y="1840583"/>
            <a:ext cx="15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φωνή της ΕΕ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0081" y="5334670"/>
            <a:ext cx="158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Η φωνή των κρατών μελών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7948" y="5741687"/>
            <a:ext cx="219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φωνή των πολιτών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57396" y="2275328"/>
            <a:ext cx="1428447" cy="1975703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701255" y="2275328"/>
            <a:ext cx="1353568" cy="1975703"/>
          </a:xfrm>
          <a:prstGeom prst="straightConnector1">
            <a:avLst/>
          </a:prstGeom>
          <a:ln w="98425">
            <a:solidFill>
              <a:srgbClr val="FFA0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8088" y="5279315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>
                <a:solidFill>
                  <a:schemeClr val="bg1">
                    <a:lumMod val="50000"/>
                  </a:schemeClr>
                </a:solidFill>
              </a:rPr>
              <a:t>Ευρωπαϊκό Κοινοβούλιο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25664" y="4751123"/>
            <a:ext cx="178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>
                <a:solidFill>
                  <a:schemeClr val="bg1">
                    <a:lumMod val="50000"/>
                  </a:schemeClr>
                </a:solidFill>
              </a:rPr>
              <a:t>Συμβούλιο της Ευρωπαϊκής Ένωσης</a:t>
            </a:r>
          </a:p>
        </p:txBody>
      </p:sp>
      <p:sp>
        <p:nvSpPr>
          <p:cNvPr id="36" name="TextBox 35"/>
          <p:cNvSpPr txBox="1"/>
          <p:nvPr/>
        </p:nvSpPr>
        <p:spPr>
          <a:xfrm rot="18389077">
            <a:off x="2538444" y="2797731"/>
            <a:ext cx="117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FFA00E"/>
                </a:solidFill>
              </a:rPr>
              <a:t>Προτάσεις</a:t>
            </a:r>
          </a:p>
        </p:txBody>
      </p:sp>
      <p:sp>
        <p:nvSpPr>
          <p:cNvPr id="37" name="TextBox 36"/>
          <p:cNvSpPr txBox="1"/>
          <p:nvPr/>
        </p:nvSpPr>
        <p:spPr>
          <a:xfrm rot="3185319">
            <a:off x="5113065" y="2786426"/>
            <a:ext cx="117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>
                <a:solidFill>
                  <a:srgbClr val="FFA00E"/>
                </a:solidFill>
              </a:rPr>
              <a:t>Προτάσεις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802" y="647564"/>
            <a:ext cx="2029108" cy="10193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54600" y="1547713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>
                <a:solidFill>
                  <a:schemeClr val="bg1">
                    <a:lumMod val="50000"/>
                  </a:schemeClr>
                </a:solidFill>
              </a:rPr>
              <a:t>Ευρωπαϊκή Επιτροπή</a:t>
            </a:r>
          </a:p>
        </p:txBody>
      </p:sp>
    </p:spTree>
    <p:extLst>
      <p:ext uri="{BB962C8B-B14F-4D97-AF65-F5344CB8AC3E}">
        <p14:creationId xmlns:p14="http://schemas.microsoft.com/office/powerpoint/2010/main" val="41512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A23DA-BD4E-2F45-80E8-467DF2B3DFEA}"/>
              </a:ext>
            </a:extLst>
          </p:cNvPr>
          <p:cNvSpPr/>
          <p:nvPr/>
        </p:nvSpPr>
        <p:spPr>
          <a:xfrm>
            <a:off x="778220" y="65613"/>
            <a:ext cx="8720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>
                <a:solidFill>
                  <a:srgbClr val="FFA0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ΕΥΡΩΠΑΪΚΟ ΔΙΚΑΣΤΗΡΙΟ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B1B10-B779-1D43-A199-C0E21D53C2D1}"/>
              </a:ext>
            </a:extLst>
          </p:cNvPr>
          <p:cNvSpPr/>
          <p:nvPr/>
        </p:nvSpPr>
        <p:spPr>
          <a:xfrm>
            <a:off x="199325" y="993448"/>
            <a:ext cx="4380921" cy="5566098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4" name="Rectangle 3"/>
          <p:cNvSpPr/>
          <p:nvPr/>
        </p:nvSpPr>
        <p:spPr>
          <a:xfrm>
            <a:off x="199325" y="1005597"/>
            <a:ext cx="43809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Το Δικαστήριο:</a:t>
            </a:r>
          </a:p>
          <a:p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παρακολουθεί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τους νόμους της ΕΕ</a:t>
            </a:r>
          </a:p>
          <a:p>
            <a:pPr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διασφαλίζει ότι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οι χώρες της ΕΕ τηρούν τους νόμους της ΕΕ</a:t>
            </a:r>
          </a:p>
          <a:p>
            <a:pPr>
              <a:buSzPct val="120000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συμβουλεύει τα εθνικά δικαστήρια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για την ερμηνεία αυτών των νόμων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επιβάλλει κυρώσεις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στις χώρες, αν δεν τηρούν τους νόμους της ΕΕ</a:t>
            </a:r>
          </a:p>
          <a:p>
            <a:pPr>
              <a:buSzPct val="120000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ελέγχει αν οι νόμοι σέβονται τα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θεμελιώδη δικαιώματα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(π.χ. ελευθερία λόγου, ελευθερία του Τύπου)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αποτελείται από έναν δικαστή ανά χώρα της ΕΕ</a:t>
            </a:r>
          </a:p>
          <a:p>
            <a:pPr>
              <a:buSzPct val="120000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εδρεύει στο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Λουξεμβούργο</a:t>
            </a:r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E458E2E9-B172-6F4E-BA57-9B57DE0FD588}"/>
              </a:ext>
            </a:extLst>
          </p:cNvPr>
          <p:cNvSpPr/>
          <p:nvPr/>
        </p:nvSpPr>
        <p:spPr>
          <a:xfrm rot="5591629">
            <a:off x="181191" y="150277"/>
            <a:ext cx="579604" cy="583070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241" y="5782417"/>
            <a:ext cx="612836" cy="74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98" y="993448"/>
            <a:ext cx="3875010" cy="21638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035EC9-303B-AE47-815D-6078FEB3C030}"/>
              </a:ext>
            </a:extLst>
          </p:cNvPr>
          <p:cNvSpPr/>
          <p:nvPr/>
        </p:nvSpPr>
        <p:spPr>
          <a:xfrm rot="16200000">
            <a:off x="8042096" y="5663476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15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97781" y="4715177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03206" y="2972658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98" y="3945971"/>
            <a:ext cx="3875010" cy="25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arme 2">
            <a:extLst>
              <a:ext uri="{FF2B5EF4-FFF2-40B4-BE49-F238E27FC236}">
                <a16:creationId xmlns:a16="http://schemas.microsoft.com/office/drawing/2014/main" id="{E458E2E9-B172-6F4E-BA57-9B57DE0FD588}"/>
              </a:ext>
            </a:extLst>
          </p:cNvPr>
          <p:cNvSpPr/>
          <p:nvPr/>
        </p:nvSpPr>
        <p:spPr>
          <a:xfrm rot="5591629">
            <a:off x="73748" y="150276"/>
            <a:ext cx="579604" cy="583070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670779" y="136217"/>
            <a:ext cx="688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>
                <a:solidFill>
                  <a:srgbClr val="FFA0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ΕΥΡΩΠΑΪΚΟ ΕΛΕΓΚΤΙΚΟ ΣΥΝΕΔΡΙΟ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50" y="997991"/>
            <a:ext cx="3838353" cy="5725632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363550" y="1000420"/>
            <a:ext cx="3838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/>
              <a:t>Το Ελεγκτικό Συνέδριο: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ελέγχει αν ο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προϋπολογισμός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 της ΕΕ έχει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δαπανηθεί σωστά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υποβάλλει εκθέσεις για απάτη, διαφθορά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ή άλλη </a:t>
            </a: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παράνομη δραστηριότητα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>
                <a:latin typeface="Calibri" panose="020F0502020204030204" pitchFamily="34" charset="0"/>
                <a:cs typeface="Calibri" panose="020F0502020204030204" pitchFamily="34" charset="0"/>
              </a:rPr>
              <a:t>συμβουλεύει τους υπεύθυνους χάραξης πολιτικής της ΕΕ </a:t>
            </a: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σχετικά με τον βέλτιστο τρόπο διάθεσης του προϋπολογισμού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latin typeface="Calibri" panose="020F0502020204030204" pitchFamily="34" charset="0"/>
                <a:cs typeface="Calibri" panose="020F0502020204030204" pitchFamily="34" charset="0"/>
              </a:rPr>
              <a:t>τα μέλη του διορίζονται από το Συμβούλιο και έχουν εξαετή θητεία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993" y="6003758"/>
            <a:ext cx="662080" cy="633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643" y="997991"/>
            <a:ext cx="4369981" cy="28335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035EC9-303B-AE47-815D-6078FEB3C030}"/>
              </a:ext>
            </a:extLst>
          </p:cNvPr>
          <p:cNvSpPr/>
          <p:nvPr/>
        </p:nvSpPr>
        <p:spPr>
          <a:xfrm rot="16200000">
            <a:off x="8042096" y="5663476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12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97781" y="4715177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31694" y="3672022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</p:spTree>
    <p:extLst>
      <p:ext uri="{BB962C8B-B14F-4D97-AF65-F5344CB8AC3E}">
        <p14:creationId xmlns:p14="http://schemas.microsoft.com/office/powerpoint/2010/main" val="70494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2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me 2">
            <a:extLst>
              <a:ext uri="{FF2B5EF4-FFF2-40B4-BE49-F238E27FC236}">
                <a16:creationId xmlns:a16="http://schemas.microsoft.com/office/drawing/2014/main" id="{C9BFB1AC-7847-824E-A3EE-D34A24E1B8A3}"/>
              </a:ext>
            </a:extLst>
          </p:cNvPr>
          <p:cNvSpPr/>
          <p:nvPr/>
        </p:nvSpPr>
        <p:spPr>
          <a:xfrm rot="5400000">
            <a:off x="62904" y="110018"/>
            <a:ext cx="579604" cy="583070"/>
          </a:xfrm>
          <a:prstGeom prst="teardrop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C2D52E-8FF7-4744-84FB-05C84BCE3E66}"/>
              </a:ext>
            </a:extLst>
          </p:cNvPr>
          <p:cNvSpPr txBox="1"/>
          <p:nvPr/>
        </p:nvSpPr>
        <p:spPr>
          <a:xfrm>
            <a:off x="644241" y="130142"/>
            <a:ext cx="609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>
                <a:solidFill>
                  <a:srgbClr val="FFA0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ΕΥΡΩΠΑΪΚΗ ΚΕΝΤΡΙΚΗ ΤΡΑΠΕΖΑ: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5DF26-97A6-B845-8104-E4AE730B2867}"/>
              </a:ext>
            </a:extLst>
          </p:cNvPr>
          <p:cNvSpPr/>
          <p:nvPr/>
        </p:nvSpPr>
        <p:spPr>
          <a:xfrm>
            <a:off x="165675" y="995788"/>
            <a:ext cx="3998422" cy="5638928"/>
          </a:xfrm>
          <a:prstGeom prst="rect">
            <a:avLst/>
          </a:prstGeom>
          <a:solidFill>
            <a:srgbClr val="FF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4" name="Rectangle 3"/>
          <p:cNvSpPr/>
          <p:nvPr/>
        </p:nvSpPr>
        <p:spPr>
          <a:xfrm>
            <a:off x="165677" y="1008891"/>
            <a:ext cx="3998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χαράσσει την οικονομική και νομισματική πολιτική της ΕΕ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διαχειρίζεται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το ευρωπαϊκό νόμισμα – το «ευρώ»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είναι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αρμόδια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για τη διατήρηση</a:t>
            </a:r>
            <a:b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του ευρώ και των τιμών σε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σταθερά επίπεδα</a:t>
            </a:r>
          </a:p>
          <a:p>
            <a:pPr>
              <a:buSzPct val="120000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ορίζει τα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επιτόκια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για τη </a:t>
            </a:r>
            <a:b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ζώνη του ευρώ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συνεργάζεται με τις εθνικές κεντρικές τράπεζες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των χωρών της ΕΕ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τα έξι μέλη της διορίζονται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από το Συμβούλιο και έχουν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οκταετή θητεία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μη ανανεώσιμη</a:t>
            </a:r>
          </a:p>
          <a:p>
            <a:pPr>
              <a:buSzPct val="120000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εδρεύει στη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Φρανκφούρτη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(Γερμανία)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773" y="3844733"/>
            <a:ext cx="3946966" cy="27899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35EC9-303B-AE47-815D-6078FEB3C030}"/>
              </a:ext>
            </a:extLst>
          </p:cNvPr>
          <p:cNvSpPr/>
          <p:nvPr/>
        </p:nvSpPr>
        <p:spPr>
          <a:xfrm rot="16200000">
            <a:off x="8042096" y="5663476"/>
            <a:ext cx="1957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>
                <a:solidFill>
                  <a:srgbClr val="FFA00E"/>
                </a:solidFill>
                <a:latin typeface="Arial" charset="0"/>
                <a:ea typeface="Arial" charset="0"/>
                <a:cs typeface="Arial" charset="0"/>
              </a:rPr>
              <a:t>ΠΩΣ ΛΕΙΤΟΥΡΓΕΙ Η ΕΕ;</a:t>
            </a:r>
          </a:p>
        </p:txBody>
      </p:sp>
      <p:cxnSp>
        <p:nvCxnSpPr>
          <p:cNvPr id="11" name="Connecteur droit 7">
            <a:extLst>
              <a:ext uri="{FF2B5EF4-FFF2-40B4-BE49-F238E27FC236}">
                <a16:creationId xmlns:a16="http://schemas.microsoft.com/office/drawing/2014/main" id="{20AEFC96-86A5-934A-A758-ECEF939B2C7A}"/>
              </a:ext>
            </a:extLst>
          </p:cNvPr>
          <p:cNvCxnSpPr/>
          <p:nvPr/>
        </p:nvCxnSpPr>
        <p:spPr>
          <a:xfrm>
            <a:off x="8897781" y="4715177"/>
            <a:ext cx="246220" cy="0"/>
          </a:xfrm>
          <a:prstGeom prst="line">
            <a:avLst/>
          </a:prstGeom>
          <a:ln w="12700">
            <a:solidFill>
              <a:srgbClr val="FF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8115" y="6456536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/>
              <a:t>©</a:t>
            </a:r>
            <a:r>
              <a:rPr lang="el-GR" sz="600"/>
              <a:t> ΕΥΡΩΠΑΪΚΗ ΕΝΩΣΗ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773" y="1206501"/>
            <a:ext cx="3946966" cy="2072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5533" y="1206992"/>
            <a:ext cx="27422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>
                <a:solidFill>
                  <a:schemeClr val="bg1"/>
                </a:solidFill>
                <a:hlinkClick r:id="rId5" tooltip="w:en:Creative Commons"/>
              </a:rPr>
              <a:t>Creative Commons</a:t>
            </a:r>
            <a:r>
              <a:rPr lang="el-GR" sz="600">
                <a:solidFill>
                  <a:schemeClr val="bg1"/>
                </a:solidFill>
              </a:rPr>
              <a:t> </a:t>
            </a:r>
            <a:r>
              <a:rPr lang="el-GR" sz="600">
                <a:solidFill>
                  <a:schemeClr val="bg1"/>
                </a:solidFill>
                <a:hlinkClick r:id="rId6"/>
              </a:rPr>
              <a:t>Αναφορά Δημιουργού - Παρόμοια Διανομή 4.0 Διεθνές</a:t>
            </a:r>
          </a:p>
        </p:txBody>
      </p:sp>
    </p:spTree>
    <p:extLst>
      <p:ext uri="{BB962C8B-B14F-4D97-AF65-F5344CB8AC3E}">
        <p14:creationId xmlns:p14="http://schemas.microsoft.com/office/powerpoint/2010/main" val="2650635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A459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20545</TotalTime>
  <Words>995</Words>
  <Application>Microsoft Office PowerPoint</Application>
  <PresentationFormat>Προβολή στην οθόνη (4:3)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Anastasia Karasteriou</cp:lastModifiedBy>
  <cp:revision>896</cp:revision>
  <cp:lastPrinted>2019-09-03T09:29:06Z</cp:lastPrinted>
  <dcterms:created xsi:type="dcterms:W3CDTF">2018-11-12T13:20:47Z</dcterms:created>
  <dcterms:modified xsi:type="dcterms:W3CDTF">2021-03-17T22:52:59Z</dcterms:modified>
  <cp:category/>
</cp:coreProperties>
</file>