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7" r:id="rId7"/>
    <p:sldId id="264" r:id="rId8"/>
    <p:sldId id="260" r:id="rId9"/>
    <p:sldId id="261" r:id="rId10"/>
    <p:sldId id="265" r:id="rId11"/>
    <p:sldId id="262" r:id="rId12"/>
    <p:sldId id="263"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44" y="-4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2209800"/>
            <a:ext cx="7162800" cy="1143000"/>
          </a:xfrm>
        </p:spPr>
        <p:txBody>
          <a:bodyPr/>
          <a:lstStyle>
            <a:lvl1pPr>
              <a:defRPr sz="4400"/>
            </a:lvl1pPr>
          </a:lstStyle>
          <a:p>
            <a:pPr lvl="0"/>
            <a:r>
              <a:rPr lang="el-GR" altLang="el-GR" noProof="0" smtClean="0"/>
              <a:t>Στυλ κύριου τίτλου</a:t>
            </a:r>
          </a:p>
        </p:txBody>
      </p:sp>
      <p:sp>
        <p:nvSpPr>
          <p:cNvPr id="3075" name="Rectangle 3"/>
          <p:cNvSpPr>
            <a:spLocks noGrp="1" noChangeArrowheads="1"/>
          </p:cNvSpPr>
          <p:nvPr>
            <p:ph type="subTitle" idx="1"/>
          </p:nvPr>
        </p:nvSpPr>
        <p:spPr>
          <a:xfrm>
            <a:off x="1524000" y="3505200"/>
            <a:ext cx="6400800" cy="1066800"/>
          </a:xfrm>
        </p:spPr>
        <p:txBody>
          <a:bodyPr/>
          <a:lstStyle>
            <a:lvl1pPr marL="0" indent="0" algn="ctr">
              <a:buFontTx/>
              <a:buNone/>
              <a:defRPr b="1"/>
            </a:lvl1pPr>
          </a:lstStyle>
          <a:p>
            <a:pPr lvl="0"/>
            <a:r>
              <a:rPr lang="el-GR" altLang="el-GR" noProof="0" smtClean="0"/>
              <a:t>Στυλ κύριου υπότιτλου</a:t>
            </a:r>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fld id="{1D1B9500-6462-4630-8A1B-EA0FEC5AC3B0}" type="datetimeFigureOut">
              <a:rPr lang="el-GR" smtClean="0"/>
              <a:t>8/11/2020</a:t>
            </a:fld>
            <a:endParaRPr lang="el-GR"/>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l-GR"/>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CE657A7F-A05F-4BF3-AD13-A8AA02AEE6DF}"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fld id="{1D1B9500-6462-4630-8A1B-EA0FEC5AC3B0}" type="datetimeFigureOut">
              <a:rPr lang="el-GR" smtClean="0"/>
              <a:t>8/11/2020</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CE657A7F-A05F-4BF3-AD13-A8AA02AEE6DF}" type="slidenum">
              <a:rPr lang="el-GR" smtClean="0"/>
              <a:t>‹#›</a:t>
            </a:fld>
            <a:endParaRPr lang="el-GR"/>
          </a:p>
        </p:txBody>
      </p:sp>
    </p:spTree>
    <p:extLst>
      <p:ext uri="{BB962C8B-B14F-4D97-AF65-F5344CB8AC3E}">
        <p14:creationId xmlns:p14="http://schemas.microsoft.com/office/powerpoint/2010/main" val="350198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991350" y="1295400"/>
            <a:ext cx="1924050" cy="49530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1219200" y="1295400"/>
            <a:ext cx="5619750" cy="49530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fld id="{1D1B9500-6462-4630-8A1B-EA0FEC5AC3B0}" type="datetimeFigureOut">
              <a:rPr lang="el-GR" smtClean="0"/>
              <a:t>8/11/2020</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CE657A7F-A05F-4BF3-AD13-A8AA02AEE6DF}" type="slidenum">
              <a:rPr lang="el-GR" smtClean="0"/>
              <a:t>‹#›</a:t>
            </a:fld>
            <a:endParaRPr lang="el-GR"/>
          </a:p>
        </p:txBody>
      </p:sp>
    </p:spTree>
    <p:extLst>
      <p:ext uri="{BB962C8B-B14F-4D97-AF65-F5344CB8AC3E}">
        <p14:creationId xmlns:p14="http://schemas.microsoft.com/office/powerpoint/2010/main" val="113448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fld id="{1D1B9500-6462-4630-8A1B-EA0FEC5AC3B0}" type="datetimeFigureOut">
              <a:rPr lang="el-GR" smtClean="0"/>
              <a:t>8/11/2020</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CE657A7F-A05F-4BF3-AD13-A8AA02AEE6DF}" type="slidenum">
              <a:rPr lang="el-GR" smtClean="0"/>
              <a:t>‹#›</a:t>
            </a:fld>
            <a:endParaRPr lang="el-GR"/>
          </a:p>
        </p:txBody>
      </p:sp>
    </p:spTree>
    <p:extLst>
      <p:ext uri="{BB962C8B-B14F-4D97-AF65-F5344CB8AC3E}">
        <p14:creationId xmlns:p14="http://schemas.microsoft.com/office/powerpoint/2010/main" val="3137957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fld id="{1D1B9500-6462-4630-8A1B-EA0FEC5AC3B0}" type="datetimeFigureOut">
              <a:rPr lang="el-GR" smtClean="0"/>
              <a:t>8/11/2020</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CE657A7F-A05F-4BF3-AD13-A8AA02AEE6DF}" type="slidenum">
              <a:rPr lang="el-GR" smtClean="0"/>
              <a:t>‹#›</a:t>
            </a:fld>
            <a:endParaRPr lang="el-GR"/>
          </a:p>
        </p:txBody>
      </p:sp>
    </p:spTree>
    <p:extLst>
      <p:ext uri="{BB962C8B-B14F-4D97-AF65-F5344CB8AC3E}">
        <p14:creationId xmlns:p14="http://schemas.microsoft.com/office/powerpoint/2010/main" val="2044637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1219200" y="22860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5143500" y="22860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fld id="{1D1B9500-6462-4630-8A1B-EA0FEC5AC3B0}" type="datetimeFigureOut">
              <a:rPr lang="el-GR" smtClean="0"/>
              <a:t>8/11/2020</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CE657A7F-A05F-4BF3-AD13-A8AA02AEE6DF}" type="slidenum">
              <a:rPr lang="el-GR" smtClean="0"/>
              <a:t>‹#›</a:t>
            </a:fld>
            <a:endParaRPr lang="el-GR"/>
          </a:p>
        </p:txBody>
      </p:sp>
    </p:spTree>
    <p:extLst>
      <p:ext uri="{BB962C8B-B14F-4D97-AF65-F5344CB8AC3E}">
        <p14:creationId xmlns:p14="http://schemas.microsoft.com/office/powerpoint/2010/main" val="172142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fld id="{1D1B9500-6462-4630-8A1B-EA0FEC5AC3B0}" type="datetimeFigureOut">
              <a:rPr lang="el-GR" smtClean="0"/>
              <a:t>8/11/2020</a:t>
            </a:fld>
            <a:endParaRPr lang="el-GR"/>
          </a:p>
        </p:txBody>
      </p:sp>
      <p:sp>
        <p:nvSpPr>
          <p:cNvPr id="8" name="Θέση υποσέλιδου 7"/>
          <p:cNvSpPr>
            <a:spLocks noGrp="1"/>
          </p:cNvSpPr>
          <p:nvPr>
            <p:ph type="ftr" sz="quarter" idx="11"/>
          </p:nvPr>
        </p:nvSpPr>
        <p:spPr/>
        <p:txBody>
          <a:bodyPr/>
          <a:lstStyle>
            <a:lvl1pPr>
              <a:defRPr/>
            </a:lvl1pPr>
          </a:lstStyle>
          <a:p>
            <a:endParaRPr lang="el-GR"/>
          </a:p>
        </p:txBody>
      </p:sp>
      <p:sp>
        <p:nvSpPr>
          <p:cNvPr id="9" name="Θέση αριθμού διαφάνειας 8"/>
          <p:cNvSpPr>
            <a:spLocks noGrp="1"/>
          </p:cNvSpPr>
          <p:nvPr>
            <p:ph type="sldNum" sz="quarter" idx="12"/>
          </p:nvPr>
        </p:nvSpPr>
        <p:spPr/>
        <p:txBody>
          <a:bodyPr/>
          <a:lstStyle>
            <a:lvl1pPr>
              <a:defRPr/>
            </a:lvl1pPr>
          </a:lstStyle>
          <a:p>
            <a:fld id="{CE657A7F-A05F-4BF3-AD13-A8AA02AEE6DF}" type="slidenum">
              <a:rPr lang="el-GR" smtClean="0"/>
              <a:t>‹#›</a:t>
            </a:fld>
            <a:endParaRPr lang="el-GR"/>
          </a:p>
        </p:txBody>
      </p:sp>
    </p:spTree>
    <p:extLst>
      <p:ext uri="{BB962C8B-B14F-4D97-AF65-F5344CB8AC3E}">
        <p14:creationId xmlns:p14="http://schemas.microsoft.com/office/powerpoint/2010/main" val="324825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fld id="{1D1B9500-6462-4630-8A1B-EA0FEC5AC3B0}" type="datetimeFigureOut">
              <a:rPr lang="el-GR" smtClean="0"/>
              <a:t>8/11/2020</a:t>
            </a:fld>
            <a:endParaRPr lang="el-GR"/>
          </a:p>
        </p:txBody>
      </p:sp>
      <p:sp>
        <p:nvSpPr>
          <p:cNvPr id="4" name="Θέση υποσέλιδου 3"/>
          <p:cNvSpPr>
            <a:spLocks noGrp="1"/>
          </p:cNvSpPr>
          <p:nvPr>
            <p:ph type="ftr" sz="quarter" idx="11"/>
          </p:nvPr>
        </p:nvSpPr>
        <p:spPr/>
        <p:txBody>
          <a:bodyPr/>
          <a:lstStyle>
            <a:lvl1pPr>
              <a:defRPr/>
            </a:lvl1pPr>
          </a:lstStyle>
          <a:p>
            <a:endParaRPr lang="el-GR"/>
          </a:p>
        </p:txBody>
      </p:sp>
      <p:sp>
        <p:nvSpPr>
          <p:cNvPr id="5" name="Θέση αριθμού διαφάνειας 4"/>
          <p:cNvSpPr>
            <a:spLocks noGrp="1"/>
          </p:cNvSpPr>
          <p:nvPr>
            <p:ph type="sldNum" sz="quarter" idx="12"/>
          </p:nvPr>
        </p:nvSpPr>
        <p:spPr/>
        <p:txBody>
          <a:bodyPr/>
          <a:lstStyle>
            <a:lvl1pPr>
              <a:defRPr/>
            </a:lvl1pPr>
          </a:lstStyle>
          <a:p>
            <a:fld id="{CE657A7F-A05F-4BF3-AD13-A8AA02AEE6DF}" type="slidenum">
              <a:rPr lang="el-GR" smtClean="0"/>
              <a:t>‹#›</a:t>
            </a:fld>
            <a:endParaRPr lang="el-GR"/>
          </a:p>
        </p:txBody>
      </p:sp>
    </p:spTree>
    <p:extLst>
      <p:ext uri="{BB962C8B-B14F-4D97-AF65-F5344CB8AC3E}">
        <p14:creationId xmlns:p14="http://schemas.microsoft.com/office/powerpoint/2010/main" val="411788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fld id="{1D1B9500-6462-4630-8A1B-EA0FEC5AC3B0}" type="datetimeFigureOut">
              <a:rPr lang="el-GR" smtClean="0"/>
              <a:t>8/11/2020</a:t>
            </a:fld>
            <a:endParaRPr lang="el-GR"/>
          </a:p>
        </p:txBody>
      </p:sp>
      <p:sp>
        <p:nvSpPr>
          <p:cNvPr id="3" name="Θέση υποσέλιδου 2"/>
          <p:cNvSpPr>
            <a:spLocks noGrp="1"/>
          </p:cNvSpPr>
          <p:nvPr>
            <p:ph type="ftr" sz="quarter" idx="11"/>
          </p:nvPr>
        </p:nvSpPr>
        <p:spPr/>
        <p:txBody>
          <a:bodyPr/>
          <a:lstStyle>
            <a:lvl1pPr>
              <a:defRPr/>
            </a:lvl1pPr>
          </a:lstStyle>
          <a:p>
            <a:endParaRPr lang="el-GR"/>
          </a:p>
        </p:txBody>
      </p:sp>
      <p:sp>
        <p:nvSpPr>
          <p:cNvPr id="4" name="Θέση αριθμού διαφάνειας 3"/>
          <p:cNvSpPr>
            <a:spLocks noGrp="1"/>
          </p:cNvSpPr>
          <p:nvPr>
            <p:ph type="sldNum" sz="quarter" idx="12"/>
          </p:nvPr>
        </p:nvSpPr>
        <p:spPr/>
        <p:txBody>
          <a:bodyPr/>
          <a:lstStyle>
            <a:lvl1pPr>
              <a:defRPr/>
            </a:lvl1pPr>
          </a:lstStyle>
          <a:p>
            <a:fld id="{CE657A7F-A05F-4BF3-AD13-A8AA02AEE6DF}" type="slidenum">
              <a:rPr lang="el-GR" smtClean="0"/>
              <a:t>‹#›</a:t>
            </a:fld>
            <a:endParaRPr lang="el-GR"/>
          </a:p>
        </p:txBody>
      </p:sp>
    </p:spTree>
    <p:extLst>
      <p:ext uri="{BB962C8B-B14F-4D97-AF65-F5344CB8AC3E}">
        <p14:creationId xmlns:p14="http://schemas.microsoft.com/office/powerpoint/2010/main" val="130941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1D1B9500-6462-4630-8A1B-EA0FEC5AC3B0}" type="datetimeFigureOut">
              <a:rPr lang="el-GR" smtClean="0"/>
              <a:t>8/11/2020</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CE657A7F-A05F-4BF3-AD13-A8AA02AEE6DF}" type="slidenum">
              <a:rPr lang="el-GR" smtClean="0"/>
              <a:t>‹#›</a:t>
            </a:fld>
            <a:endParaRPr lang="el-GR"/>
          </a:p>
        </p:txBody>
      </p:sp>
    </p:spTree>
    <p:extLst>
      <p:ext uri="{BB962C8B-B14F-4D97-AF65-F5344CB8AC3E}">
        <p14:creationId xmlns:p14="http://schemas.microsoft.com/office/powerpoint/2010/main" val="64292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1D1B9500-6462-4630-8A1B-EA0FEC5AC3B0}" type="datetimeFigureOut">
              <a:rPr lang="el-GR" smtClean="0"/>
              <a:t>8/11/2020</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CE657A7F-A05F-4BF3-AD13-A8AA02AEE6DF}" type="slidenum">
              <a:rPr lang="el-GR" smtClean="0"/>
              <a:t>‹#›</a:t>
            </a:fld>
            <a:endParaRPr lang="el-GR"/>
          </a:p>
        </p:txBody>
      </p:sp>
    </p:spTree>
    <p:extLst>
      <p:ext uri="{BB962C8B-B14F-4D97-AF65-F5344CB8AC3E}">
        <p14:creationId xmlns:p14="http://schemas.microsoft.com/office/powerpoint/2010/main" val="134283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1295400"/>
            <a:ext cx="7696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1219200" y="2286000"/>
            <a:ext cx="7696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 επίπεδο</a:t>
            </a:r>
          </a:p>
          <a:p>
            <a:pPr lvl="2"/>
            <a:r>
              <a:rPr lang="el-GR" altLang="el-GR" smtClean="0"/>
              <a:t>Τρίτο επίπεδο</a:t>
            </a:r>
          </a:p>
          <a:p>
            <a:pPr lvl="3"/>
            <a:r>
              <a:rPr lang="el-GR" altLang="el-GR" smtClean="0"/>
              <a:t>Τέταρτο επίπεδο</a:t>
            </a:r>
          </a:p>
          <a:p>
            <a:pPr lvl="4"/>
            <a:r>
              <a:rPr lang="el-GR" altLang="el-GR" smtClean="0"/>
              <a:t>Πέμπτο επίπεδο</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1D1B9500-6462-4630-8A1B-EA0FEC5AC3B0}" type="datetimeFigureOut">
              <a:rPr lang="el-GR" smtClean="0"/>
              <a:t>8/11/2020</a:t>
            </a:fld>
            <a:endParaRPr lang="el-G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l-G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CE657A7F-A05F-4BF3-AD13-A8AA02AEE6DF}"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Η ΠΑΡΑΒΟΛΗ ΤΩΝ ΤΑΛΑΝΤΩΝ</a:t>
            </a:r>
            <a:endParaRPr lang="el-GR" dirty="0"/>
          </a:p>
        </p:txBody>
      </p:sp>
      <p:sp>
        <p:nvSpPr>
          <p:cNvPr id="3" name="Υπότιτλος 2"/>
          <p:cNvSpPr>
            <a:spLocks noGrp="1"/>
          </p:cNvSpPr>
          <p:nvPr>
            <p:ph type="subTitle" idx="1"/>
          </p:nvPr>
        </p:nvSpPr>
        <p:spPr/>
        <p:txBody>
          <a:bodyPr/>
          <a:lstStyle/>
          <a:p>
            <a:r>
              <a:rPr lang="el-GR" dirty="0" smtClean="0"/>
              <a:t>ΤΑ ΧΑΡΙΣΜΑΤΑ ΚΑΙ ΤΑ ΔΩΡΑ ΤΟΥ ΘΕΟΥ ΣΤΟΝ ΑΝΘΡΩΠΟ</a:t>
            </a:r>
            <a:endParaRPr lang="el-GR" dirty="0"/>
          </a:p>
        </p:txBody>
      </p:sp>
    </p:spTree>
    <p:extLst>
      <p:ext uri="{BB962C8B-B14F-4D97-AF65-F5344CB8AC3E}">
        <p14:creationId xmlns:p14="http://schemas.microsoft.com/office/powerpoint/2010/main" val="2118630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42938"/>
            <a:ext cx="8534400"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3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 y="604421"/>
            <a:ext cx="8458200" cy="5262979"/>
          </a:xfrm>
          <a:prstGeom prst="rect">
            <a:avLst/>
          </a:prstGeom>
        </p:spPr>
        <p:txBody>
          <a:bodyPr wrap="square">
            <a:spAutoFit/>
          </a:bodyPr>
          <a:lstStyle/>
          <a:p>
            <a:r>
              <a:rPr lang="el-GR" sz="2400" b="1" dirty="0"/>
              <a:t>3. Ο καθένας από τη μικρή του ακόμα ηλικία πρέπει να καλλιεργεί και να αυξάνει τα χαρίσματα που ο Θεός του έχει χαρίσει. Πρέπει να αναπτύξουμε τις δυνάμεις μας (μυαλό, θέληση, συναίσθημα, κ.ά.) σε όλα τα χρόνια της σχολικής μας ζωής. Να ασκούμαστε από μικροί στην αγάπη και τη φιλανθρωπία. Να προσφέρουμε τις υπηρεσίες μας στους συμμαθητές μας που μας έχουν ανάγκη. Να βοηθούμε τους φτωχούς και τους ηλικιωμένους ανθρώπους. Να περιορίζουμε πολλές φορές τις δικές μας λιχουδιές και απολαύσεις για να τα δίνουμε σε ανθρώπους που έχουν ανάγκη. Έτσι σιγά σιγά θα συνηθίσουμε να προσφέρουμε υπηρεσίες μας και όταν μεγαλώσουμε για το καλό των άλλων και γενικά της κοινωνίας μας. </a:t>
            </a:r>
          </a:p>
        </p:txBody>
      </p:sp>
    </p:spTree>
    <p:extLst>
      <p:ext uri="{BB962C8B-B14F-4D97-AF65-F5344CB8AC3E}">
        <p14:creationId xmlns:p14="http://schemas.microsoft.com/office/powerpoint/2010/main" val="420379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609600"/>
            <a:ext cx="7696200" cy="3124200"/>
          </a:xfrm>
        </p:spPr>
        <p:txBody>
          <a:bodyPr/>
          <a:lstStyle/>
          <a:p>
            <a:r>
              <a:rPr lang="el-GR" sz="1800" dirty="0">
                <a:solidFill>
                  <a:schemeClr val="tx2"/>
                </a:solidFill>
                <a:latin typeface="Arial Black" panose="020B0A04020102020204" pitchFamily="34" charset="0"/>
              </a:rPr>
              <a:t> </a:t>
            </a:r>
            <a:r>
              <a:rPr lang="el-GR" sz="1800" b="1" dirty="0">
                <a:solidFill>
                  <a:schemeClr val="tx2"/>
                </a:solidFill>
                <a:latin typeface="Arial Black" panose="020B0A04020102020204" pitchFamily="34" charset="0"/>
              </a:rPr>
              <a:t>ΑΣΚΗΣΕΙΣ - ΕΡΩΤΗΣΕΙΣ</a:t>
            </a:r>
            <a:r>
              <a:rPr lang="el-GR" sz="1800" dirty="0" smtClean="0">
                <a:effectLst/>
                <a:latin typeface="Arial Black" panose="020B0A04020102020204" pitchFamily="34" charset="0"/>
              </a:rPr>
              <a:t/>
            </a:r>
            <a:br>
              <a:rPr lang="el-GR" sz="1800" dirty="0" smtClean="0">
                <a:effectLst/>
                <a:latin typeface="Arial Black" panose="020B0A04020102020204" pitchFamily="34" charset="0"/>
              </a:rPr>
            </a:br>
            <a:r>
              <a:rPr lang="el-GR" sz="2800" dirty="0" smtClean="0">
                <a:effectLst/>
                <a:latin typeface="Arial Black" panose="020B0A04020102020204" pitchFamily="34" charset="0"/>
              </a:rPr>
              <a:t>1</a:t>
            </a:r>
            <a:r>
              <a:rPr lang="el-GR" sz="1800" dirty="0" smtClean="0">
                <a:effectLst/>
                <a:latin typeface="Arial Black" panose="020B0A04020102020204" pitchFamily="34" charset="0"/>
              </a:rPr>
              <a:t>.</a:t>
            </a:r>
            <a:r>
              <a:rPr lang="el-GR" sz="2400" dirty="0" smtClean="0">
                <a:solidFill>
                  <a:schemeClr val="tx2"/>
                </a:solidFill>
                <a:latin typeface="Arial Black" panose="020B0A04020102020204" pitchFamily="34" charset="0"/>
              </a:rPr>
              <a:t>Τι </a:t>
            </a:r>
            <a:r>
              <a:rPr lang="el-GR" sz="2400" dirty="0">
                <a:solidFill>
                  <a:schemeClr val="tx2"/>
                </a:solidFill>
                <a:latin typeface="Arial Black" panose="020B0A04020102020204" pitchFamily="34" charset="0"/>
              </a:rPr>
              <a:t>μας διδάσκουν οι δυο πρώτοι δούλοι της παραβολής μας;</a:t>
            </a:r>
            <a:r>
              <a:rPr lang="el-GR" sz="2400" dirty="0" smtClean="0">
                <a:effectLst/>
                <a:latin typeface="Arial Black" panose="020B0A04020102020204" pitchFamily="34" charset="0"/>
              </a:rPr>
              <a:t/>
            </a:r>
            <a:br>
              <a:rPr lang="el-GR" sz="2400" dirty="0" smtClean="0">
                <a:effectLst/>
                <a:latin typeface="Arial Black" panose="020B0A04020102020204" pitchFamily="34" charset="0"/>
              </a:rPr>
            </a:br>
            <a:r>
              <a:rPr lang="el-GR" sz="2400" dirty="0" smtClean="0">
                <a:effectLst/>
                <a:latin typeface="Arial Black" panose="020B0A04020102020204" pitchFamily="34" charset="0"/>
              </a:rPr>
              <a:t>2.</a:t>
            </a:r>
            <a:r>
              <a:rPr lang="el-GR" sz="2400" dirty="0" smtClean="0">
                <a:solidFill>
                  <a:schemeClr val="tx2"/>
                </a:solidFill>
                <a:latin typeface="Arial Black" panose="020B0A04020102020204" pitchFamily="34" charset="0"/>
              </a:rPr>
              <a:t>Γιατί </a:t>
            </a:r>
            <a:r>
              <a:rPr lang="el-GR" sz="2400" dirty="0">
                <a:solidFill>
                  <a:schemeClr val="tx2"/>
                </a:solidFill>
                <a:latin typeface="Arial Black" panose="020B0A04020102020204" pitchFamily="34" charset="0"/>
              </a:rPr>
              <a:t>ο τρίτος δούλος καταδικάζεται από τον Κύριο;</a:t>
            </a:r>
            <a:r>
              <a:rPr lang="el-GR" sz="4800" dirty="0" smtClean="0">
                <a:effectLst/>
                <a:latin typeface="Arial Black" panose="020B0A04020102020204" pitchFamily="34" charset="0"/>
              </a:rPr>
              <a:t/>
            </a:r>
            <a:br>
              <a:rPr lang="el-GR" sz="4800" dirty="0" smtClean="0">
                <a:effectLst/>
                <a:latin typeface="Arial Black" panose="020B0A04020102020204" pitchFamily="34" charset="0"/>
              </a:rPr>
            </a:br>
            <a:r>
              <a:rPr lang="el-GR" sz="3200" dirty="0" smtClean="0">
                <a:effectLst/>
                <a:latin typeface="Arial Black" panose="020B0A04020102020204" pitchFamily="34" charset="0"/>
              </a:rPr>
              <a:t>3</a:t>
            </a:r>
            <a:r>
              <a:rPr lang="el-GR" sz="4800" dirty="0" smtClean="0">
                <a:effectLst/>
                <a:latin typeface="Arial Black" panose="020B0A04020102020204" pitchFamily="34" charset="0"/>
              </a:rPr>
              <a:t>.</a:t>
            </a:r>
            <a:r>
              <a:rPr lang="el-GR" sz="2400" dirty="0" smtClean="0">
                <a:solidFill>
                  <a:schemeClr val="tx2"/>
                </a:solidFill>
                <a:latin typeface="Arial Black" panose="020B0A04020102020204" pitchFamily="34" charset="0"/>
              </a:rPr>
              <a:t>Πώς </a:t>
            </a:r>
            <a:r>
              <a:rPr lang="el-GR" sz="2400" dirty="0">
                <a:solidFill>
                  <a:schemeClr val="tx2"/>
                </a:solidFill>
                <a:latin typeface="Arial Black" panose="020B0A04020102020204" pitchFamily="34" charset="0"/>
              </a:rPr>
              <a:t>μπορούμε και εμείς να αναπτύξουμε τα τάλαντα μας;</a:t>
            </a:r>
            <a:r>
              <a:rPr lang="el-GR" dirty="0" smtClean="0">
                <a:effectLst/>
              </a:rPr>
              <a:t/>
            </a:r>
            <a:br>
              <a:rPr lang="el-GR" dirty="0" smtClean="0">
                <a:effectLst/>
              </a:rPr>
            </a:br>
            <a:r>
              <a:rPr lang="el-GR" dirty="0" smtClean="0">
                <a:effectLst/>
              </a:rPr>
              <a:t> </a:t>
            </a:r>
            <a:br>
              <a:rPr lang="el-GR" dirty="0" smtClean="0">
                <a:effectLst/>
              </a:rPr>
            </a:b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76600"/>
            <a:ext cx="502920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13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9200" y="1295400"/>
            <a:ext cx="7696200" cy="1752600"/>
          </a:xfrm>
        </p:spPr>
        <p:txBody>
          <a:bodyPr/>
          <a:lstStyle/>
          <a:p>
            <a:r>
              <a:rPr lang="el-GR" dirty="0" smtClean="0"/>
              <a:t>Κατά Ματθαίον </a:t>
            </a:r>
            <a:r>
              <a:rPr lang="el-GR" dirty="0" err="1" smtClean="0"/>
              <a:t>Ευαγγέλιον</a:t>
            </a:r>
            <a:r>
              <a:rPr lang="el-GR" dirty="0" smtClean="0"/>
              <a:t> κεφ. </a:t>
            </a:r>
            <a:r>
              <a:rPr lang="el-GR" dirty="0"/>
              <a:t>κ</a:t>
            </a:r>
            <a:r>
              <a:rPr lang="el-GR" dirty="0" smtClean="0"/>
              <a:t>ε’ στίχοι 14-30</a:t>
            </a:r>
            <a:br>
              <a:rPr lang="el-GR" dirty="0" smtClean="0"/>
            </a:br>
            <a:r>
              <a:rPr lang="el-GR" dirty="0"/>
              <a:t/>
            </a:r>
            <a:br>
              <a:rPr lang="el-GR" dirty="0"/>
            </a:br>
            <a:r>
              <a:rPr lang="el-GR" dirty="0" smtClean="0"/>
              <a:t>Ο καθένας έχει χαρίσματα.</a:t>
            </a:r>
            <a:br>
              <a:rPr lang="el-GR" dirty="0" smtClean="0"/>
            </a:br>
            <a:r>
              <a:rPr lang="el-GR" dirty="0" smtClean="0"/>
              <a:t>Ο Θεός έχει δώσει στον καθένα και διαφορετικά.</a:t>
            </a:r>
            <a:br>
              <a:rPr lang="el-GR" dirty="0" smtClean="0"/>
            </a:br>
            <a:r>
              <a:rPr lang="el-GR" dirty="0" smtClean="0"/>
              <a:t>Σκοπός μας είναι να αναδείξουμε αυτά τα χαρίσματα βοηθώντας τους συνανθρώπους μας.</a:t>
            </a:r>
            <a:br>
              <a:rPr lang="el-GR" dirty="0" smtClean="0"/>
            </a:br>
            <a:r>
              <a:rPr lang="el-GR" dirty="0" smtClean="0"/>
              <a:t>Η επιβράβευση μας από τον Ιησού Χριστό.</a:t>
            </a:r>
            <a:endParaRPr lang="el-GR" dirty="0"/>
          </a:p>
        </p:txBody>
      </p:sp>
    </p:spTree>
    <p:extLst>
      <p:ext uri="{BB962C8B-B14F-4D97-AF65-F5344CB8AC3E}">
        <p14:creationId xmlns:p14="http://schemas.microsoft.com/office/powerpoint/2010/main" val="189335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 y="457200"/>
            <a:ext cx="8458200" cy="6186309"/>
          </a:xfrm>
          <a:prstGeom prst="rect">
            <a:avLst/>
          </a:prstGeom>
        </p:spPr>
        <p:txBody>
          <a:bodyPr wrap="square">
            <a:spAutoFit/>
          </a:bodyPr>
          <a:lstStyle/>
          <a:p>
            <a:pPr algn="just"/>
            <a:r>
              <a:rPr lang="el-GR" sz="3600" b="1" dirty="0"/>
              <a:t>Είπε ο Κύριος αυτή την παραβολή. Κάποιος άνθρωπος που ήταν έτοιμος για ταξίδι κάλεσε τους δούλους του και τους παράδωσε την περιουσία του. Και σ' άλλον μεν έδωσε πέντε τάλαντα σ' άλλον δύο και σ' άλλον ένα σύμφωνα με τη δύναμη του καθενός και αμέσως αναχώρησε. Εκείνος που πήρε τα πέντε τάλαντα πήγε και δούλεψε και μ' αυτά κέρδισε και άλλα πέντε. </a:t>
            </a:r>
          </a:p>
        </p:txBody>
      </p:sp>
    </p:spTree>
    <p:extLst>
      <p:ext uri="{BB962C8B-B14F-4D97-AF65-F5344CB8AC3E}">
        <p14:creationId xmlns:p14="http://schemas.microsoft.com/office/powerpoint/2010/main" val="1503955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33400" y="612845"/>
            <a:ext cx="7848600" cy="5509200"/>
          </a:xfrm>
          <a:prstGeom prst="rect">
            <a:avLst/>
          </a:prstGeom>
        </p:spPr>
        <p:txBody>
          <a:bodyPr wrap="square">
            <a:spAutoFit/>
          </a:bodyPr>
          <a:lstStyle/>
          <a:p>
            <a:pPr lvl="0" algn="just"/>
            <a:r>
              <a:rPr lang="el-GR" sz="3200" b="1" dirty="0">
                <a:solidFill>
                  <a:srgbClr val="6289D8"/>
                </a:solidFill>
              </a:rPr>
              <a:t>Έτσι έκανε και αυτός που πήρε τα δύο και κέρδισε άλλα δύο. Εκείνος όμως που πήρε το ένα, πήγε και έσκαψε στη γη και έθαψε το χρήμα του κυρίου του. Ύστερα από πολύ χρονικό διάστημα φτάνει ο κύριος των δούλων και λογαριάζεται μαζί τους. Και αφού ήλθε εκείνος που πήρε τα πέντε τάλαντα, έφερε και άλλα πέντε και λέγει στον κύριο· πέντε τάλαντα μου παράδωσες, να, εγώ κέρδισα και άλλα πέντε. </a:t>
            </a:r>
            <a:endParaRPr lang="el-GR" sz="3200" b="1" dirty="0">
              <a:solidFill>
                <a:srgbClr val="6289D8"/>
              </a:solidFill>
            </a:endParaRPr>
          </a:p>
        </p:txBody>
      </p:sp>
    </p:spTree>
    <p:extLst>
      <p:ext uri="{BB962C8B-B14F-4D97-AF65-F5344CB8AC3E}">
        <p14:creationId xmlns:p14="http://schemas.microsoft.com/office/powerpoint/2010/main" val="2239116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722313" y="4900613"/>
            <a:ext cx="7772400" cy="1500187"/>
          </a:xfrm>
        </p:spPr>
        <p:txBody>
          <a:bodyPr/>
          <a:lstStyle/>
          <a:p>
            <a:pPr algn="just"/>
            <a:r>
              <a:rPr lang="el-GR" sz="3200" b="1" dirty="0">
                <a:solidFill>
                  <a:schemeClr val="tx1"/>
                </a:solidFill>
              </a:rPr>
              <a:t>Του είπε ο κύριος του· μπράβο καλέ μου δούλε και πιστέ· ήσουν πιστός στα λίγα, εγώ θα σε εγκαταστήσω στα πολλά. Έμπα λοιπόν στη χαρά του κυρίου σου. Ήλθε και εκείνος που είχε πάρει τα δύο τάλαντα, και είπε. Κύριε, δύο τάλαντα μου παράδωσες· να που εγώ κέρδισα άλλα δύο τάλαντα. Τότε ο κύριος του είπε· Μπράβο δούλε καλέ και πιστέ. Φάνηκες πιστός στα λίγα, εγώ θα σε εγκαταστήσω πολλά. Τότε ήλθε και εκείνος που είχε πάρει το ένα τάλαντο, και είπε</a:t>
            </a:r>
            <a:r>
              <a:rPr lang="el-GR" sz="3200" b="1" dirty="0" smtClean="0">
                <a:solidFill>
                  <a:schemeClr val="tx1"/>
                </a:solidFill>
              </a:rPr>
              <a:t>:</a:t>
            </a:r>
            <a:endParaRPr lang="el-GR" sz="3200" dirty="0"/>
          </a:p>
        </p:txBody>
      </p:sp>
    </p:spTree>
    <p:extLst>
      <p:ext uri="{BB962C8B-B14F-4D97-AF65-F5344CB8AC3E}">
        <p14:creationId xmlns:p14="http://schemas.microsoft.com/office/powerpoint/2010/main" val="233828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62000" y="533400"/>
            <a:ext cx="7696200" cy="6124754"/>
          </a:xfrm>
          <a:prstGeom prst="rect">
            <a:avLst/>
          </a:prstGeom>
        </p:spPr>
        <p:txBody>
          <a:bodyPr wrap="square">
            <a:spAutoFit/>
          </a:bodyPr>
          <a:lstStyle/>
          <a:p>
            <a:pPr algn="just"/>
            <a:r>
              <a:rPr lang="el-GR" sz="2800" b="1" dirty="0"/>
              <a:t>Κύριε, ήξερα που είσαι ένας σκληρός άνθρωπος, θερίζεις εκεί που δεν έσπειρες και μαζεύεις από κει που σκόρπισες. Επειδή φοβήθηκα, πήγα και έκρυψα το τάλαντο σου στη γη, να, λοιπόν, παρ’ το γιατί είναι δικό σου. Και ο κύριος του αποκρίθηκε: δούλε πονηρέ και οκνηρέ, ήξερες πως θερίζω από κει που δεν έσπειρα και μαζεύω απ' εκεί που δε σκόρπισα. Έπρεπε λοιπόν να βάλεις τα λεφτά σου στους τραπεζίτες και εγώ, όταν θα επέστρεφα θα τα έπαιρνα πίσω με τόκο. Πάρτε απ' αυτόν το τάλαντο και δώστε το σε κείνον, που έχει τα δέκα τάλαντα. </a:t>
            </a:r>
          </a:p>
        </p:txBody>
      </p:sp>
    </p:spTree>
    <p:extLst>
      <p:ext uri="{BB962C8B-B14F-4D97-AF65-F5344CB8AC3E}">
        <p14:creationId xmlns:p14="http://schemas.microsoft.com/office/powerpoint/2010/main" val="3013062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880" y="381000"/>
            <a:ext cx="5869478"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77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914400"/>
            <a:ext cx="8534400" cy="5334000"/>
          </a:xfrm>
        </p:spPr>
        <p:txBody>
          <a:bodyPr/>
          <a:lstStyle/>
          <a:p>
            <a:pPr algn="just"/>
            <a:r>
              <a:rPr lang="el-GR" sz="3200" dirty="0">
                <a:solidFill>
                  <a:schemeClr val="tx2"/>
                </a:solidFill>
                <a:latin typeface="+mj-lt"/>
                <a:ea typeface="+mj-ea"/>
                <a:cs typeface="+mj-cs"/>
              </a:rPr>
              <a:t>Γιατί στον καθένα που έχει, </a:t>
            </a:r>
            <a:r>
              <a:rPr lang="el-GR" sz="3200" dirty="0" smtClean="0">
                <a:solidFill>
                  <a:schemeClr val="tx2"/>
                </a:solidFill>
                <a:latin typeface="+mj-lt"/>
                <a:ea typeface="+mj-ea"/>
                <a:cs typeface="+mj-cs"/>
              </a:rPr>
              <a:t/>
            </a:r>
            <a:br>
              <a:rPr lang="el-GR" sz="3200" dirty="0" smtClean="0">
                <a:solidFill>
                  <a:schemeClr val="tx2"/>
                </a:solidFill>
                <a:latin typeface="+mj-lt"/>
                <a:ea typeface="+mj-ea"/>
                <a:cs typeface="+mj-cs"/>
              </a:rPr>
            </a:br>
            <a:r>
              <a:rPr lang="el-GR" sz="3200" dirty="0" smtClean="0">
                <a:solidFill>
                  <a:schemeClr val="tx2"/>
                </a:solidFill>
                <a:latin typeface="+mj-lt"/>
                <a:ea typeface="+mj-ea"/>
                <a:cs typeface="+mj-cs"/>
              </a:rPr>
              <a:t>θα </a:t>
            </a:r>
            <a:r>
              <a:rPr lang="el-GR" sz="3200" dirty="0">
                <a:solidFill>
                  <a:schemeClr val="tx2"/>
                </a:solidFill>
                <a:latin typeface="+mj-lt"/>
                <a:ea typeface="+mj-ea"/>
                <a:cs typeface="+mj-cs"/>
              </a:rPr>
              <a:t>δοθούν και άλλα και θα περισσέψουν</a:t>
            </a:r>
            <a:r>
              <a:rPr lang="el-GR" sz="3200" dirty="0" smtClean="0">
                <a:solidFill>
                  <a:schemeClr val="tx2"/>
                </a:solidFill>
                <a:latin typeface="+mj-lt"/>
                <a:ea typeface="+mj-ea"/>
                <a:cs typeface="+mj-cs"/>
              </a:rPr>
              <a:t>.</a:t>
            </a:r>
            <a:br>
              <a:rPr lang="el-GR" sz="3200" dirty="0" smtClean="0">
                <a:solidFill>
                  <a:schemeClr val="tx2"/>
                </a:solidFill>
                <a:latin typeface="+mj-lt"/>
                <a:ea typeface="+mj-ea"/>
                <a:cs typeface="+mj-cs"/>
              </a:rPr>
            </a:br>
            <a:r>
              <a:rPr lang="el-GR" sz="3200" dirty="0" smtClean="0">
                <a:solidFill>
                  <a:schemeClr val="tx2"/>
                </a:solidFill>
                <a:latin typeface="+mj-lt"/>
                <a:ea typeface="+mj-ea"/>
                <a:cs typeface="+mj-cs"/>
              </a:rPr>
              <a:t> Από </a:t>
            </a:r>
            <a:r>
              <a:rPr lang="el-GR" sz="3200" dirty="0">
                <a:solidFill>
                  <a:schemeClr val="tx2"/>
                </a:solidFill>
                <a:latin typeface="+mj-lt"/>
                <a:ea typeface="+mj-ea"/>
                <a:cs typeface="+mj-cs"/>
              </a:rPr>
              <a:t>κείνον όμως που δεν έχει, θα του αφαιρεθεί και κείνο που έχει. </a:t>
            </a:r>
            <a:r>
              <a:rPr lang="el-GR" sz="3200" dirty="0" smtClean="0">
                <a:solidFill>
                  <a:schemeClr val="tx2"/>
                </a:solidFill>
                <a:latin typeface="+mj-lt"/>
                <a:ea typeface="+mj-ea"/>
                <a:cs typeface="+mj-cs"/>
              </a:rPr>
              <a:t/>
            </a:r>
            <a:br>
              <a:rPr lang="el-GR" sz="3200" dirty="0" smtClean="0">
                <a:solidFill>
                  <a:schemeClr val="tx2"/>
                </a:solidFill>
                <a:latin typeface="+mj-lt"/>
                <a:ea typeface="+mj-ea"/>
                <a:cs typeface="+mj-cs"/>
              </a:rPr>
            </a:br>
            <a:r>
              <a:rPr lang="el-GR" sz="3200" dirty="0" smtClean="0">
                <a:solidFill>
                  <a:schemeClr val="tx2"/>
                </a:solidFill>
                <a:latin typeface="+mj-lt"/>
                <a:ea typeface="+mj-ea"/>
                <a:cs typeface="+mj-cs"/>
              </a:rPr>
              <a:t>Πάρτε </a:t>
            </a:r>
            <a:r>
              <a:rPr lang="el-GR" sz="3200" dirty="0">
                <a:solidFill>
                  <a:schemeClr val="tx2"/>
                </a:solidFill>
                <a:latin typeface="+mj-lt"/>
                <a:ea typeface="+mj-ea"/>
                <a:cs typeface="+mj-cs"/>
              </a:rPr>
              <a:t>και ρίξτε αυτόν τον άθλιο δούλο έξω στο σκοτάδι, εκεί που ακούγεται το κλάμα και το τρίξιμο των δοντιών</a:t>
            </a:r>
            <a:r>
              <a:rPr lang="el-GR" sz="3200" dirty="0" smtClean="0">
                <a:solidFill>
                  <a:schemeClr val="tx2"/>
                </a:solidFill>
                <a:latin typeface="+mj-lt"/>
                <a:ea typeface="+mj-ea"/>
                <a:cs typeface="+mj-cs"/>
              </a:rPr>
              <a:t>.</a:t>
            </a:r>
            <a:br>
              <a:rPr lang="el-GR" sz="3200" dirty="0" smtClean="0">
                <a:solidFill>
                  <a:schemeClr val="tx2"/>
                </a:solidFill>
                <a:latin typeface="+mj-lt"/>
                <a:ea typeface="+mj-ea"/>
                <a:cs typeface="+mj-cs"/>
              </a:rPr>
            </a:br>
            <a:r>
              <a:rPr lang="el-GR" sz="3200" dirty="0" smtClean="0">
                <a:solidFill>
                  <a:schemeClr val="tx2"/>
                </a:solidFill>
                <a:latin typeface="+mj-lt"/>
                <a:ea typeface="+mj-ea"/>
                <a:cs typeface="+mj-cs"/>
              </a:rPr>
              <a:t> </a:t>
            </a:r>
            <a:r>
              <a:rPr lang="el-GR" sz="3200" dirty="0">
                <a:solidFill>
                  <a:schemeClr val="tx2"/>
                </a:solidFill>
                <a:latin typeface="+mj-lt"/>
                <a:ea typeface="+mj-ea"/>
                <a:cs typeface="+mj-cs"/>
              </a:rPr>
              <a:t>Και λέγοντας αυτά τόνιζε· όποιος έχει αυτιά για να ακούει, ας ακούει.</a:t>
            </a:r>
            <a:r>
              <a:rPr lang="el-GR" sz="4400" dirty="0">
                <a:solidFill>
                  <a:schemeClr val="tx2"/>
                </a:solidFill>
              </a:rPr>
              <a:t> </a:t>
            </a:r>
            <a:endParaRPr lang="el-GR" sz="4400" dirty="0"/>
          </a:p>
        </p:txBody>
      </p:sp>
    </p:spTree>
    <p:extLst>
      <p:ext uri="{BB962C8B-B14F-4D97-AF65-F5344CB8AC3E}">
        <p14:creationId xmlns:p14="http://schemas.microsoft.com/office/powerpoint/2010/main" val="567149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228600"/>
            <a:ext cx="8534400" cy="6324600"/>
          </a:xfrm>
        </p:spPr>
        <p:txBody>
          <a:bodyPr/>
          <a:lstStyle/>
          <a:p>
            <a:pPr algn="just"/>
            <a:r>
              <a:rPr lang="el-GR" sz="2000" dirty="0">
                <a:solidFill>
                  <a:schemeClr val="tx2"/>
                </a:solidFill>
              </a:rPr>
              <a:t>Ο Θεός δίνει στον καθένα μας χαρίσματα και προσόντα πολλά. Αυτά είναι η ελευθερία, η αγάπη, η εμπιστοσύνη, η ελπίδα, κ.ά. άρχουν όμως και άλλα χαρίσματα που ο Θεός τα μοιράζει διαφορετικά στον κάθε άνθρωπο. Άλλος έχει επιστημονικές ικανότητες, άλλος είναι καλλιτέχνης (ζωγράφος, μουσικός, καλλίφωνος), άλλος είναι κατάλληλος για το εμπόριο, άλλος έχει σωματική δύναμη (άθληση, ευλυγισία, ελαστικότητα) κ.ά. Όταν ο άνθρωπος εργάζεται και καλλιεργεί τα χαρίσματά του δείχνει πως αγαπά το Θεό και τους άλλους ανθρώπους. Τους προσφέρει με την εργασία και τις υπηρεσίες του πολλά πνευματικά και υλικά αγαθά. Υπάρχουν όμως και άνθρωποι, που μοιάζουν με τον τρίτο δούλο, τον πονηρό και τον τεμπέλη. Είναι οι εγωιστές, που βλέπουν μόνον τα δικά τους συμφέροντα και παραβλέπουν τις ανάγκες των άλλων ανθρώπων. Όποιος αρνιέται το τάλαντο της αγάπης, ο Κύριος τον απορρίπτει οριστικά. Αυτό γίνεται, γιατί ο άνθρωπος μόνος του προτιμά τον εγωισμό και έτσι χωρίζει τον εαυτό του από το Θεό της</a:t>
            </a:r>
            <a:endParaRPr lang="el-GR" sz="2000" dirty="0"/>
          </a:p>
        </p:txBody>
      </p:sp>
    </p:spTree>
    <p:extLst>
      <p:ext uri="{BB962C8B-B14F-4D97-AF65-F5344CB8AC3E}">
        <p14:creationId xmlns:p14="http://schemas.microsoft.com/office/powerpoint/2010/main" val="3498665622"/>
      </p:ext>
    </p:extLst>
  </p:cSld>
  <p:clrMapOvr>
    <a:masterClrMapping/>
  </p:clrMapOvr>
</p:sld>
</file>

<file path=ppt/theme/theme1.xml><?xml version="1.0" encoding="utf-8"?>
<a:theme xmlns:a="http://schemas.openxmlformats.org/drawingml/2006/main" name="Πρότυπο σχεδίασης μπλε κύματος">
  <a:themeElements>
    <a:clrScheme name="Θέμα του Office 4">
      <a:dk1>
        <a:srgbClr val="6289D8"/>
      </a:dk1>
      <a:lt1>
        <a:srgbClr val="FFFFFF"/>
      </a:lt1>
      <a:dk2>
        <a:srgbClr val="99CCFF"/>
      </a:dk2>
      <a:lt2>
        <a:srgbClr val="969696"/>
      </a:lt2>
      <a:accent1>
        <a:srgbClr val="C7DABE"/>
      </a:accent1>
      <a:accent2>
        <a:srgbClr val="FF9966"/>
      </a:accent2>
      <a:accent3>
        <a:srgbClr val="FFFFFF"/>
      </a:accent3>
      <a:accent4>
        <a:srgbClr val="5374B8"/>
      </a:accent4>
      <a:accent5>
        <a:srgbClr val="E0EADB"/>
      </a:accent5>
      <a:accent6>
        <a:srgbClr val="E78A5C"/>
      </a:accent6>
      <a:hlink>
        <a:srgbClr val="A8451A"/>
      </a:hlink>
      <a:folHlink>
        <a:srgbClr val="996600"/>
      </a:folHlink>
    </a:clrScheme>
    <a:fontScheme name="Θέμα του Offic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Θέμα του Office 1">
        <a:dk1>
          <a:srgbClr val="003366"/>
        </a:dk1>
        <a:lt1>
          <a:srgbClr val="FFFFFF"/>
        </a:lt1>
        <a:dk2>
          <a:srgbClr val="0099FF"/>
        </a:dk2>
        <a:lt2>
          <a:srgbClr val="CCFFFF"/>
        </a:lt2>
        <a:accent1>
          <a:srgbClr val="3366CC"/>
        </a:accent1>
        <a:accent2>
          <a:srgbClr val="00B000"/>
        </a:accent2>
        <a:accent3>
          <a:srgbClr val="AACA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Θέμα του Office 2">
        <a:dk1>
          <a:srgbClr val="777777"/>
        </a:dk1>
        <a:lt1>
          <a:srgbClr val="FFFFFF"/>
        </a:lt1>
        <a:dk2>
          <a:srgbClr val="999C8E"/>
        </a:dk2>
        <a:lt2>
          <a:srgbClr val="D1D1CB"/>
        </a:lt2>
        <a:accent1>
          <a:srgbClr val="658DA9"/>
        </a:accent1>
        <a:accent2>
          <a:srgbClr val="809EA8"/>
        </a:accent2>
        <a:accent3>
          <a:srgbClr val="CACBC6"/>
        </a:accent3>
        <a:accent4>
          <a:srgbClr val="DADADA"/>
        </a:accent4>
        <a:accent5>
          <a:srgbClr val="B8C5D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Θέμα του Office 3">
        <a:dk1>
          <a:srgbClr val="E6EAD8"/>
        </a:dk1>
        <a:lt1>
          <a:srgbClr val="F4F4E8"/>
        </a:lt1>
        <a:dk2>
          <a:srgbClr val="EAE9DE"/>
        </a:dk2>
        <a:lt2>
          <a:srgbClr val="969696"/>
        </a:lt2>
        <a:accent1>
          <a:srgbClr val="E68B2C"/>
        </a:accent1>
        <a:accent2>
          <a:srgbClr val="F2C977"/>
        </a:accent2>
        <a:accent3>
          <a:srgbClr val="F8F8F2"/>
        </a:accent3>
        <a:accent4>
          <a:srgbClr val="C4C8B8"/>
        </a:accent4>
        <a:accent5>
          <a:srgbClr val="F0C4AC"/>
        </a:accent5>
        <a:accent6>
          <a:srgbClr val="DBB66B"/>
        </a:accent6>
        <a:hlink>
          <a:srgbClr val="980000"/>
        </a:hlink>
        <a:folHlink>
          <a:srgbClr val="660000"/>
        </a:folHlink>
      </a:clrScheme>
      <a:clrMap bg1="lt1" tx1="dk1" bg2="lt2" tx2="dk2" accent1="accent1" accent2="accent2" accent3="accent3" accent4="accent4" accent5="accent5" accent6="accent6" hlink="hlink" folHlink="folHlink"/>
    </a:extraClrScheme>
    <a:extraClrScheme>
      <a:clrScheme name="Θέμα του Office 4">
        <a:dk1>
          <a:srgbClr val="6289D8"/>
        </a:dk1>
        <a:lt1>
          <a:srgbClr val="FFFFFF"/>
        </a:lt1>
        <a:dk2>
          <a:srgbClr val="99CCFF"/>
        </a:dk2>
        <a:lt2>
          <a:srgbClr val="969696"/>
        </a:lt2>
        <a:accent1>
          <a:srgbClr val="C7DABE"/>
        </a:accent1>
        <a:accent2>
          <a:srgbClr val="FF9966"/>
        </a:accent2>
        <a:accent3>
          <a:srgbClr val="FFFFFF"/>
        </a:accent3>
        <a:accent4>
          <a:srgbClr val="5374B8"/>
        </a:accent4>
        <a:accent5>
          <a:srgbClr val="E0EADB"/>
        </a:accent5>
        <a:accent6>
          <a:srgbClr val="E78A5C"/>
        </a:accent6>
        <a:hlink>
          <a:srgbClr val="A8451A"/>
        </a:hlink>
        <a:folHlink>
          <a:srgbClr val="996600"/>
        </a:folHlink>
      </a:clrScheme>
      <a:clrMap bg1="lt1" tx1="dk1" bg2="lt2" tx2="dk2" accent1="accent1" accent2="accent2" accent3="accent3" accent4="accent4" accent5="accent5" accent6="accent6" hlink="hlink" folHlink="folHlink"/>
    </a:extraClrScheme>
    <a:extraClrScheme>
      <a:clrScheme name="Θέμα του Office 5">
        <a:dk1>
          <a:srgbClr val="3E3E5C"/>
        </a:dk1>
        <a:lt1>
          <a:srgbClr val="FFFFFF"/>
        </a:lt1>
        <a:dk2>
          <a:srgbClr val="CCCCFF"/>
        </a:dk2>
        <a:lt2>
          <a:srgbClr val="FFFFFF"/>
        </a:lt2>
        <a:accent1>
          <a:srgbClr val="60597B"/>
        </a:accent1>
        <a:accent2>
          <a:srgbClr val="6666FF"/>
        </a:accent2>
        <a:accent3>
          <a:srgbClr val="E2E2FF"/>
        </a:accent3>
        <a:accent4>
          <a:srgbClr val="DADADA"/>
        </a:accent4>
        <a:accent5>
          <a:srgbClr val="B6B5BF"/>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Θέμα του Office 6">
        <a:dk1>
          <a:srgbClr val="81DEFF"/>
        </a:dk1>
        <a:lt1>
          <a:srgbClr val="FFFFFF"/>
        </a:lt1>
        <a:dk2>
          <a:srgbClr val="CCECFF"/>
        </a:dk2>
        <a:lt2>
          <a:srgbClr val="808080"/>
        </a:lt2>
        <a:accent1>
          <a:srgbClr val="0099CC"/>
        </a:accent1>
        <a:accent2>
          <a:srgbClr val="CCCCFF"/>
        </a:accent2>
        <a:accent3>
          <a:srgbClr val="FFFFFF"/>
        </a:accent3>
        <a:accent4>
          <a:srgbClr val="6DBDDA"/>
        </a:accent4>
        <a:accent5>
          <a:srgbClr val="AACAE2"/>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Θέμα του Office 7">
        <a:dk1>
          <a:srgbClr val="777777"/>
        </a:dk1>
        <a:lt1>
          <a:srgbClr val="FFFFFF"/>
        </a:lt1>
        <a:dk2>
          <a:srgbClr val="FFFFD9"/>
        </a:dk2>
        <a:lt2>
          <a:srgbClr val="EAEAEA"/>
        </a:lt2>
        <a:accent1>
          <a:srgbClr val="0099CC"/>
        </a:accent1>
        <a:accent2>
          <a:srgbClr val="33CCCC"/>
        </a:accent2>
        <a:accent3>
          <a:srgbClr val="FFFFE9"/>
        </a:accent3>
        <a:accent4>
          <a:srgbClr val="DADADA"/>
        </a:accent4>
        <a:accent5>
          <a:srgbClr val="AACAE2"/>
        </a:accent5>
        <a:accent6>
          <a:srgbClr val="2DB9B9"/>
        </a:accent6>
        <a:hlink>
          <a:srgbClr val="FFCC66"/>
        </a:hlink>
        <a:folHlink>
          <a:srgbClr val="CCFFFF"/>
        </a:folHlink>
      </a:clrScheme>
      <a:clrMap bg1="dk2" tx1="lt1" bg2="dk1" tx2="lt2" accent1="accent1" accent2="accent2" accent3="accent3" accent4="accent4" accent5="accent5" accent6="accent6" hlink="hlink" folHlink="folHlink"/>
    </a:extraClrScheme>
    <a:extraClrScheme>
      <a:clrScheme name="Θέμα του Office 8">
        <a:dk1>
          <a:srgbClr val="969696"/>
        </a:dk1>
        <a:lt1>
          <a:srgbClr val="FFFFFF"/>
        </a:lt1>
        <a:dk2>
          <a:srgbClr val="DDDDDD"/>
        </a:dk2>
        <a:lt2>
          <a:srgbClr val="333333"/>
        </a:lt2>
        <a:accent1>
          <a:srgbClr val="EAEAEA"/>
        </a:accent1>
        <a:accent2>
          <a:srgbClr val="808080"/>
        </a:accent2>
        <a:accent3>
          <a:srgbClr val="FFFFFF"/>
        </a:accent3>
        <a:accent4>
          <a:srgbClr val="7F7F7F"/>
        </a:accent4>
        <a:accent5>
          <a:srgbClr val="F3F3F3"/>
        </a:accent5>
        <a:accent6>
          <a:srgbClr val="737373"/>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9">
        <a:dk1>
          <a:srgbClr val="5886B4"/>
        </a:dk1>
        <a:lt1>
          <a:srgbClr val="FFFFFF"/>
        </a:lt1>
        <a:dk2>
          <a:srgbClr val="CDF1FF"/>
        </a:dk2>
        <a:lt2>
          <a:srgbClr val="808080"/>
        </a:lt2>
        <a:accent1>
          <a:srgbClr val="BBE0E3"/>
        </a:accent1>
        <a:accent2>
          <a:srgbClr val="333399"/>
        </a:accent2>
        <a:accent3>
          <a:srgbClr val="FFFFFF"/>
        </a:accent3>
        <a:accent4>
          <a:srgbClr val="4A7299"/>
        </a:accent4>
        <a:accent5>
          <a:srgbClr val="DAEDEF"/>
        </a:accent5>
        <a:accent6>
          <a:srgbClr val="2D2D8A"/>
        </a:accent6>
        <a:hlink>
          <a:srgbClr val="009999"/>
        </a:hlink>
        <a:folHlink>
          <a:srgbClr val="000099"/>
        </a:folHlink>
      </a:clrScheme>
      <a:clrMap bg1="lt1" tx1="dk1" bg2="lt2" tx2="dk2" accent1="accent1" accent2="accent2" accent3="accent3" accent4="accent4" accent5="accent5" accent6="accent6" hlink="hlink" folHlink="folHlink"/>
    </a:extraClrScheme>
    <a:extraClrScheme>
      <a:clrScheme name="Θέμα του Office 10">
        <a:dk1>
          <a:srgbClr val="5886B4"/>
        </a:dk1>
        <a:lt1>
          <a:srgbClr val="F4F4E8"/>
        </a:lt1>
        <a:dk2>
          <a:srgbClr val="00AAE6"/>
        </a:dk2>
        <a:lt2>
          <a:srgbClr val="808080"/>
        </a:lt2>
        <a:accent1>
          <a:srgbClr val="D0E2F5"/>
        </a:accent1>
        <a:accent2>
          <a:srgbClr val="6699CC"/>
        </a:accent2>
        <a:accent3>
          <a:srgbClr val="F8F8F2"/>
        </a:accent3>
        <a:accent4>
          <a:srgbClr val="4A7299"/>
        </a:accent4>
        <a:accent5>
          <a:srgbClr val="E4EEF9"/>
        </a:accent5>
        <a:accent6>
          <a:srgbClr val="5C8AB9"/>
        </a:accent6>
        <a:hlink>
          <a:srgbClr val="FF6600"/>
        </a:hlink>
        <a:folHlink>
          <a:srgbClr val="993300"/>
        </a:folHlink>
      </a:clrScheme>
      <a:clrMap bg1="lt1" tx1="dk1" bg2="lt2" tx2="dk2" accent1="accent1" accent2="accent2" accent3="accent3" accent4="accent4" accent5="accent5" accent6="accent6" hlink="hlink" folHlink="folHlink"/>
    </a:extraClrScheme>
    <a:extraClrScheme>
      <a:clrScheme name="Θέμα του Office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clrMap bg1="dk2" tx1="lt1" bg2="dk1" tx2="lt2" accent1="accent1" accent2="accent2" accent3="accent3" accent4="accent4" accent5="accent5" accent6="accent6" hlink="hlink" folHlink="folHlink"/>
    </a:extraClrScheme>
    <a:extraClrScheme>
      <a:clrScheme name="Θέμα του Office 12">
        <a:dk1>
          <a:srgbClr val="336699"/>
        </a:dk1>
        <a:lt1>
          <a:srgbClr val="FFFFFF"/>
        </a:lt1>
        <a:dk2>
          <a:srgbClr val="99CCFF"/>
        </a:dk2>
        <a:lt2>
          <a:srgbClr val="E3EBF1"/>
        </a:lt2>
        <a:accent1>
          <a:srgbClr val="003399"/>
        </a:accent1>
        <a:accent2>
          <a:srgbClr val="457A8B"/>
        </a:accent2>
        <a:accent3>
          <a:srgbClr val="CAE2FF"/>
        </a:accent3>
        <a:accent4>
          <a:srgbClr val="DADADA"/>
        </a:accent4>
        <a:accent5>
          <a:srgbClr val="AAADCA"/>
        </a:accent5>
        <a:accent6>
          <a:srgbClr val="3E6E7D"/>
        </a:accent6>
        <a:hlink>
          <a:srgbClr val="66CCFF"/>
        </a:hlink>
        <a:folHlink>
          <a:srgbClr val="CCECFF"/>
        </a:folHlink>
      </a:clrScheme>
      <a:clrMap bg1="dk2" tx1="lt1" bg2="dk1" tx2="lt2" accent1="accent1" accent2="accent2" accent3="accent3" accent4="accent4" accent5="accent5" accent6="accent6" hlink="hlink" folHlink="folHlink"/>
    </a:extraClrScheme>
    <a:extraClrScheme>
      <a:clrScheme name="Θέμα του Office 13">
        <a:dk1>
          <a:srgbClr val="003366"/>
        </a:dk1>
        <a:lt1>
          <a:srgbClr val="CCFFFF"/>
        </a:lt1>
        <a:dk2>
          <a:srgbClr val="6699FF"/>
        </a:dk2>
        <a:lt2>
          <a:srgbClr val="0785DB"/>
        </a:lt2>
        <a:accent1>
          <a:srgbClr val="4B78D3"/>
        </a:accent1>
        <a:accent2>
          <a:srgbClr val="00B000"/>
        </a:accent2>
        <a:accent3>
          <a:srgbClr val="B8CAFF"/>
        </a:accent3>
        <a:accent4>
          <a:srgbClr val="AEDADA"/>
        </a:accent4>
        <a:accent5>
          <a:srgbClr val="B1BEE6"/>
        </a:accent5>
        <a:accent6>
          <a:srgbClr val="009F00"/>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Θέμα του Office 14">
        <a:dk1>
          <a:srgbClr val="81DEFF"/>
        </a:dk1>
        <a:lt1>
          <a:srgbClr val="FFFFFF"/>
        </a:lt1>
        <a:dk2>
          <a:srgbClr val="CCECFF"/>
        </a:dk2>
        <a:lt2>
          <a:srgbClr val="808080"/>
        </a:lt2>
        <a:accent1>
          <a:srgbClr val="0B6FC1"/>
        </a:accent1>
        <a:accent2>
          <a:srgbClr val="CCCCFF"/>
        </a:accent2>
        <a:accent3>
          <a:srgbClr val="FFFFFF"/>
        </a:accent3>
        <a:accent4>
          <a:srgbClr val="6DBDDA"/>
        </a:accent4>
        <a:accent5>
          <a:srgbClr val="AABBDD"/>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Πρότυπο σχεδίασης μπλε κύματος</Template>
  <TotalTime>19</TotalTime>
  <Words>695</Words>
  <Application>Microsoft Office PowerPoint</Application>
  <PresentationFormat>Προβολή στην οθόνη (4:3)</PresentationFormat>
  <Paragraphs>11</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Πρότυπο σχεδίασης μπλε κύματος</vt:lpstr>
      <vt:lpstr>Η ΠΑΡΑΒΟΛΗ ΤΩΝ ΤΑΛΑΝΤΩΝ</vt:lpstr>
      <vt:lpstr>Κατά Ματθαίον Ευαγγέλιον κεφ. κε’ στίχοι 14-30  Ο καθένας έχει χαρίσματα. Ο Θεός έχει δώσει στον καθένα και διαφορετικά. Σκοπός μας είναι να αναδείξουμε αυτά τα χαρίσματα βοηθώντας τους συνανθρώπους μας. Η επιβράβευση μας από τον Ιησού Χριστό.</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Γιατί στον καθένα που έχει,  θα δοθούν και άλλα και θα περισσέψουν.  Από κείνον όμως που δεν έχει, θα του αφαιρεθεί και κείνο που έχει.  Πάρτε και ρίξτε αυτόν τον άθλιο δούλο έξω στο σκοτάδι, εκεί που ακούγεται το κλάμα και το τρίξιμο των δοντιών.  Και λέγοντας αυτά τόνιζε· όποιος έχει αυτιά για να ακούει, ας ακούει. </vt:lpstr>
      <vt:lpstr>Ο Θεός δίνει στον καθένα μας χαρίσματα και προσόντα πολλά. Αυτά είναι η ελευθερία, η αγάπη, η εμπιστοσύνη, η ελπίδα, κ.ά. άρχουν όμως και άλλα χαρίσματα που ο Θεός τα μοιράζει διαφορετικά στον κάθε άνθρωπο. Άλλος έχει επιστημονικές ικανότητες, άλλος είναι καλλιτέχνης (ζωγράφος, μουσικός, καλλίφωνος), άλλος είναι κατάλληλος για το εμπόριο, άλλος έχει σωματική δύναμη (άθληση, ευλυγισία, ελαστικότητα) κ.ά. Όταν ο άνθρωπος εργάζεται και καλλιεργεί τα χαρίσματά του δείχνει πως αγαπά το Θεό και τους άλλους ανθρώπους. Τους προσφέρει με την εργασία και τις υπηρεσίες του πολλά πνευματικά και υλικά αγαθά. Υπάρχουν όμως και άνθρωποι, που μοιάζουν με τον τρίτο δούλο, τον πονηρό και τον τεμπέλη. Είναι οι εγωιστές, που βλέπουν μόνον τα δικά τους συμφέροντα και παραβλέπουν τις ανάγκες των άλλων ανθρώπων. Όποιος αρνιέται το τάλαντο της αγάπης, ο Κύριος τον απορρίπτει οριστικά. Αυτό γίνεται, γιατί ο άνθρωπος μόνος του προτιμά τον εγωισμό και έτσι χωρίζει τον εαυτό του από το Θεό της</vt:lpstr>
      <vt:lpstr>Παρουσίαση του PowerPoint</vt:lpstr>
      <vt:lpstr>Παρουσίαση του PowerPoint</vt:lpstr>
      <vt:lpstr> ΑΣΚΗΣΕΙΣ - ΕΡΩΤΗΣΕΙΣ 1.Τι μας διδάσκουν οι δυο πρώτοι δούλοι της παραβολής μας; 2.Γιατί ο τρίτος δούλος καταδικάζεται από τον Κύριο; 3.Πώς μπορούμε και εμείς να αναπτύξουμε τα τάλαντα μας;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ΠΑΡΑΒΟΛΗ ΤΩΝ ΤΑΛΑΝΤΩΝ</dc:title>
  <dc:creator>User</dc:creator>
  <cp:lastModifiedBy>User</cp:lastModifiedBy>
  <cp:revision>3</cp:revision>
  <dcterms:created xsi:type="dcterms:W3CDTF">2020-11-05T20:51:55Z</dcterms:created>
  <dcterms:modified xsi:type="dcterms:W3CDTF">2020-11-08T20:22:08Z</dcterms:modified>
</cp:coreProperties>
</file>