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1" r:id="rId6"/>
    <p:sldId id="260"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2">
        <a:schemeClr val="bg2"/>
      </p:bgRef>
    </p:bg>
    <p:spTree>
      <p:nvGrpSpPr>
        <p:cNvPr id="1" name=""/>
        <p:cNvGrpSpPr/>
        <p:nvPr/>
      </p:nvGrpSpPr>
      <p:grpSpPr>
        <a:xfrm>
          <a:off x="0" y="0"/>
          <a:ext cx="0" cy="0"/>
          <a:chOff x="0" y="0"/>
          <a:chExt cx="0" cy="0"/>
        </a:xfrm>
      </p:grpSpPr>
      <p:sp>
        <p:nvSpPr>
          <p:cNvPr id="9" name="8 - Ορθογώνιο"/>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 Τίτλος"/>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l-GR" smtClean="0"/>
              <a:t>Kλικ για επεξεργασία του τίτλου</a:t>
            </a:r>
            <a:endParaRPr kumimoji="0" lang="en-US"/>
          </a:p>
        </p:txBody>
      </p:sp>
      <p:sp>
        <p:nvSpPr>
          <p:cNvPr id="3" name="2 - Υπότιτλος"/>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l-GR" smtClean="0"/>
              <a:t>Κάντε κλικ για να επεξεργαστείτε τον υπότιτλο του υποδείγματος</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21/4/2020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
        <p:nvSpPr>
          <p:cNvPr id="10" name="9 - Ορθογώνιο"/>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21/4/2020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9" name="8 - Ορθογώνιο"/>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7 - Ορθογώνιο"/>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 Κατακόρυφος τίτλος"/>
          <p:cNvSpPr>
            <a:spLocks noGrp="1"/>
          </p:cNvSpPr>
          <p:nvPr>
            <p:ph type="title" orient="vert"/>
          </p:nvPr>
        </p:nvSpPr>
        <p:spPr>
          <a:xfrm>
            <a:off x="6781800" y="274640"/>
            <a:ext cx="1905000" cy="5851525"/>
          </a:xfrm>
        </p:spPr>
        <p:txBody>
          <a:bodyPr vert="eaVert"/>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304800"/>
            <a:ext cx="6019800" cy="5851525"/>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21/4/2020</a:t>
            </a:fld>
            <a:endParaRPr lang="el-GR"/>
          </a:p>
        </p:txBody>
      </p:sp>
      <p:sp>
        <p:nvSpPr>
          <p:cNvPr id="5" name="4 - Θέση υποσέλιδου"/>
          <p:cNvSpPr>
            <a:spLocks noGrp="1"/>
          </p:cNvSpPr>
          <p:nvPr>
            <p:ph type="ftr" sz="quarter" idx="11"/>
          </p:nvPr>
        </p:nvSpPr>
        <p:spPr>
          <a:xfrm>
            <a:off x="2640597" y="6377459"/>
            <a:ext cx="3836404" cy="365125"/>
          </a:xfrm>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55448"/>
            <a:ext cx="8229600" cy="1252728"/>
          </a:xfrm>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21/4/2020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2">
        <a:schemeClr val="bg2"/>
      </p:bgRef>
    </p:bg>
    <p:spTree>
      <p:nvGrpSpPr>
        <p:cNvPr id="1" name=""/>
        <p:cNvGrpSpPr/>
        <p:nvPr/>
      </p:nvGrpSpPr>
      <p:grpSpPr>
        <a:xfrm>
          <a:off x="0" y="0"/>
          <a:ext cx="0" cy="0"/>
          <a:chOff x="0" y="0"/>
          <a:chExt cx="0" cy="0"/>
        </a:xfrm>
      </p:grpSpPr>
      <p:sp>
        <p:nvSpPr>
          <p:cNvPr id="9" name="8 - Ορθογώνιο"/>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11 - Ορθογώνιο"/>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 Τίτλος"/>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21/4/2020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21/4/2020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κειμένου"/>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21/4/2020</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2342CEA3-3058-4D43-AE35-B3DA76CB4003}" type="datetimeFigureOut">
              <a:rPr lang="el-GR" smtClean="0"/>
              <a:pPr/>
              <a:t>21/4/2020</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21/4/2020</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κειμένου"/>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21/4/2020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
        <p:nvSpPr>
          <p:cNvPr id="12" name="11 - Ορθογώνιο"/>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8 - Ορθογώνιο"/>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bg>
      <p:bgRef idx="1001">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a:xfrm>
            <a:off x="164592" y="1170432"/>
            <a:ext cx="2523744" cy="201168"/>
          </a:xfrm>
        </p:spPr>
        <p:txBody>
          <a:bodyPr/>
          <a:lstStyle/>
          <a:p>
            <a:fld id="{2342CEA3-3058-4D43-AE35-B3DA76CB4003}" type="datetimeFigureOut">
              <a:rPr lang="el-GR" smtClean="0"/>
              <a:pPr/>
              <a:t>21/4/2020</a:t>
            </a:fld>
            <a:endParaRPr lang="el-GR"/>
          </a:p>
        </p:txBody>
      </p:sp>
      <p:sp>
        <p:nvSpPr>
          <p:cNvPr id="11" name="10 - Ορθογώνιο"/>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8 - Ορθογώνιο"/>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5 - Θέση υποσέλιδου"/>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l-GR"/>
          </a:p>
        </p:txBody>
      </p:sp>
      <p:sp>
        <p:nvSpPr>
          <p:cNvPr id="7" name="6 - Θέση αριθμού διαφάνειας"/>
          <p:cNvSpPr>
            <a:spLocks noGrp="1"/>
          </p:cNvSpPr>
          <p:nvPr>
            <p:ph type="sldNum" sz="quarter" idx="12"/>
          </p:nvPr>
        </p:nvSpPr>
        <p:spPr>
          <a:xfrm>
            <a:off x="8339328" y="1170432"/>
            <a:ext cx="733864" cy="201168"/>
          </a:xfrm>
        </p:spPr>
        <p:txBody>
          <a:bodyPr/>
          <a:lstStyle/>
          <a:p>
            <a:fld id="{D3F1D1C4-C2D9-4231-9FB2-B2D9D97AA41D}"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9 - Ορθογώνιο"/>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6 - Ορθογώνιο"/>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 Θέση τίτλου"/>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4" name="3 - Θέση ημερομηνίας"/>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2342CEA3-3058-4D43-AE35-B3DA76CB4003}" type="datetimeFigureOut">
              <a:rPr lang="el-GR" smtClean="0"/>
              <a:pPr/>
              <a:t>21/4/2020</a:t>
            </a:fld>
            <a:endParaRPr lang="el-GR"/>
          </a:p>
        </p:txBody>
      </p:sp>
      <p:sp>
        <p:nvSpPr>
          <p:cNvPr id="5" name="4 - Θέση υποσέλιδου"/>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l-GR"/>
          </a:p>
        </p:txBody>
      </p:sp>
      <p:sp>
        <p:nvSpPr>
          <p:cNvPr id="6" name="5 - Θέση αριθμού διαφάνειας"/>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D3F1D1C4-C2D9-4231-9FB2-B2D9D97AA4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l-GR" dirty="0" smtClean="0"/>
              <a:t>Κλιματικές Ζώνες </a:t>
            </a:r>
            <a:endParaRPr lang="el-GR" dirty="0"/>
          </a:p>
        </p:txBody>
      </p:sp>
      <p:sp>
        <p:nvSpPr>
          <p:cNvPr id="3" name="2 - Υπότιτλος"/>
          <p:cNvSpPr>
            <a:spLocks noGrp="1"/>
          </p:cNvSpPr>
          <p:nvPr>
            <p:ph type="subTitle" idx="1"/>
          </p:nvPr>
        </p:nvSpPr>
        <p:spPr/>
        <p:txBody>
          <a:bodyPr/>
          <a:lstStyle/>
          <a:p>
            <a:r>
              <a:rPr lang="el-GR" dirty="0" smtClean="0"/>
              <a:t>Κεφάλαια 10- 11</a:t>
            </a:r>
            <a:endParaRPr lang="el-G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lang="el-GR" dirty="0" smtClean="0"/>
              <a:t>Τροπική Ζώνη</a:t>
            </a:r>
            <a:br>
              <a:rPr lang="el-GR" dirty="0" smtClean="0"/>
            </a:br>
            <a:endParaRPr lang="el-GR" dirty="0"/>
          </a:p>
        </p:txBody>
      </p:sp>
      <p:sp>
        <p:nvSpPr>
          <p:cNvPr id="5" name="4 - Θέση περιεχομένου"/>
          <p:cNvSpPr>
            <a:spLocks noGrp="1"/>
          </p:cNvSpPr>
          <p:nvPr>
            <p:ph idx="1"/>
          </p:nvPr>
        </p:nvSpPr>
        <p:spPr/>
        <p:txBody>
          <a:bodyPr/>
          <a:lstStyle/>
          <a:p>
            <a:pPr algn="ctr">
              <a:buNone/>
            </a:pPr>
            <a:r>
              <a:rPr lang="el-GR" sz="2000" dirty="0" smtClean="0"/>
              <a:t>Η ζώνη που βρίσκεται γύρω από τον Ισημερινό είναι η θερμότερη καθώς δέχεται κάθετα τις ακτίνες του ηλίου όλο τον χρόνο. Η ζώνη αυτή ονομάζεται Τροπική. </a:t>
            </a:r>
          </a:p>
          <a:p>
            <a:pPr algn="ctr">
              <a:buNone/>
            </a:pPr>
            <a:endParaRPr lang="el-GR" dirty="0"/>
          </a:p>
        </p:txBody>
      </p:sp>
      <p:pic>
        <p:nvPicPr>
          <p:cNvPr id="6" name="Picture 2" descr="C:\Users\dell\Desktop\εφη1\γεωγραφία\2\10 -11\εικόνες\tropiko-dasos-arxeio.jpg"/>
          <p:cNvPicPr>
            <a:picLocks noChangeAspect="1" noChangeArrowheads="1"/>
          </p:cNvPicPr>
          <p:nvPr/>
        </p:nvPicPr>
        <p:blipFill>
          <a:blip r:embed="rId2"/>
          <a:srcRect/>
          <a:stretch>
            <a:fillRect/>
          </a:stretch>
        </p:blipFill>
        <p:spPr bwMode="auto">
          <a:xfrm>
            <a:off x="2428860" y="3286124"/>
            <a:ext cx="4915226" cy="3072016"/>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lang="el-GR" dirty="0" smtClean="0"/>
              <a:t>Τροπική Ζώνη</a:t>
            </a:r>
            <a:br>
              <a:rPr lang="el-GR" dirty="0" smtClean="0"/>
            </a:br>
            <a:endParaRPr lang="el-GR" dirty="0"/>
          </a:p>
        </p:txBody>
      </p:sp>
      <p:sp>
        <p:nvSpPr>
          <p:cNvPr id="3" name="2 - Θέση περιεχομένου"/>
          <p:cNvSpPr>
            <a:spLocks noGrp="1"/>
          </p:cNvSpPr>
          <p:nvPr>
            <p:ph idx="1"/>
          </p:nvPr>
        </p:nvSpPr>
        <p:spPr/>
        <p:txBody>
          <a:bodyPr/>
          <a:lstStyle/>
          <a:p>
            <a:pPr algn="ctr">
              <a:buNone/>
            </a:pPr>
            <a:r>
              <a:rPr lang="el-GR" sz="2000" dirty="0" smtClean="0"/>
              <a:t>Στην Τροπική ζώνη η θερμοκρασία είναι πάνω από 20</a:t>
            </a:r>
            <a:r>
              <a:rPr lang="el-GR" sz="2000" baseline="30000" dirty="0" smtClean="0"/>
              <a:t>ο</a:t>
            </a:r>
            <a:r>
              <a:rPr lang="el-GR" sz="2000" dirty="0" smtClean="0"/>
              <a:t> </a:t>
            </a:r>
            <a:r>
              <a:rPr lang="en-US" sz="2000" dirty="0" smtClean="0"/>
              <a:t>C</a:t>
            </a:r>
            <a:r>
              <a:rPr lang="el-GR" sz="2000" dirty="0" smtClean="0"/>
              <a:t> όλο τον χρόνο. Έχει περιόδους πολλών βροχών και περιόδους ξηρασίας. Έχει περίπου ίση διάρκεια ημέρας και νύχτας όλο τον χρόνο. </a:t>
            </a:r>
          </a:p>
          <a:p>
            <a:endParaRPr lang="el-GR" dirty="0"/>
          </a:p>
        </p:txBody>
      </p:sp>
      <p:pic>
        <p:nvPicPr>
          <p:cNvPr id="4" name="Picture 4" descr="C:\Users\dell\Desktop\εφη1\γεωγραφία\2\10 -11\εικόνες\αρχείο λήψης.jpg"/>
          <p:cNvPicPr>
            <a:picLocks noChangeAspect="1" noChangeArrowheads="1"/>
          </p:cNvPicPr>
          <p:nvPr/>
        </p:nvPicPr>
        <p:blipFill>
          <a:blip r:embed="rId2"/>
          <a:srcRect/>
          <a:stretch>
            <a:fillRect/>
          </a:stretch>
        </p:blipFill>
        <p:spPr bwMode="auto">
          <a:xfrm>
            <a:off x="2571736" y="3357562"/>
            <a:ext cx="4214842" cy="2286016"/>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lang="el-GR" dirty="0" smtClean="0"/>
              <a:t>Τροπική Ζώνη</a:t>
            </a:r>
            <a:br>
              <a:rPr lang="el-GR" dirty="0" smtClean="0"/>
            </a:br>
            <a:endParaRPr lang="el-GR" dirty="0"/>
          </a:p>
        </p:txBody>
      </p:sp>
      <p:sp>
        <p:nvSpPr>
          <p:cNvPr id="9" name="8 - Θέση περιεχομένου"/>
          <p:cNvSpPr>
            <a:spLocks noGrp="1"/>
          </p:cNvSpPr>
          <p:nvPr>
            <p:ph idx="1"/>
          </p:nvPr>
        </p:nvSpPr>
        <p:spPr/>
        <p:txBody>
          <a:bodyPr/>
          <a:lstStyle/>
          <a:p>
            <a:pPr algn="ctr">
              <a:buNone/>
            </a:pPr>
            <a:r>
              <a:rPr lang="el-GR" sz="2400" dirty="0" smtClean="0"/>
              <a:t>Σε αυτή τη ζώνη αναπτύσσονται τα </a:t>
            </a:r>
            <a:r>
              <a:rPr lang="el-GR" sz="2400" b="1" dirty="0" smtClean="0"/>
              <a:t>τροπικά δάση</a:t>
            </a:r>
            <a:r>
              <a:rPr lang="el-GR" sz="2400" dirty="0" smtClean="0"/>
              <a:t>, όπου συναντώνται πίθηκοι, φίδια και τροπικά πουλιά. </a:t>
            </a:r>
          </a:p>
          <a:p>
            <a:endParaRPr lang="el-GR" dirty="0"/>
          </a:p>
        </p:txBody>
      </p:sp>
      <p:pic>
        <p:nvPicPr>
          <p:cNvPr id="10" name="Picture 2" descr="C:\Users\dell\Desktop\εφη1\γεωγραφία\2\10 -11\εικόνες\Τα+τροπικά+δάση+φιλοξενούν+τα+περισσότερα+είδη+ζώων+στη+γη..jpg"/>
          <p:cNvPicPr>
            <a:picLocks noChangeAspect="1" noChangeArrowheads="1"/>
          </p:cNvPicPr>
          <p:nvPr/>
        </p:nvPicPr>
        <p:blipFill>
          <a:blip r:embed="rId2"/>
          <a:srcRect/>
          <a:stretch>
            <a:fillRect/>
          </a:stretch>
        </p:blipFill>
        <p:spPr bwMode="auto">
          <a:xfrm>
            <a:off x="2285984" y="2714620"/>
            <a:ext cx="4549912" cy="3412434"/>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Τροπική Ζώνη</a:t>
            </a:r>
            <a:endParaRPr lang="el-GR" dirty="0"/>
          </a:p>
        </p:txBody>
      </p:sp>
      <p:pic>
        <p:nvPicPr>
          <p:cNvPr id="7171" name="Picture 3" descr="C:\Users\dell\Desktop\εφη1\γεωγραφία\2\10 -11\εικόνες\Τα-τροπικά-δάση-της-Σουμάτρα-Ινδονησία.png"/>
          <p:cNvPicPr>
            <a:picLocks noGrp="1" noChangeAspect="1" noChangeArrowheads="1"/>
          </p:cNvPicPr>
          <p:nvPr>
            <p:ph idx="1"/>
          </p:nvPr>
        </p:nvPicPr>
        <p:blipFill>
          <a:blip r:embed="rId2"/>
          <a:srcRect/>
          <a:stretch>
            <a:fillRect/>
          </a:stretch>
        </p:blipFill>
        <p:spPr bwMode="auto">
          <a:xfrm>
            <a:off x="1785918" y="1928802"/>
            <a:ext cx="5579182" cy="419136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Τροπική Ζώνη</a:t>
            </a:r>
            <a:endParaRPr lang="el-GR" dirty="0"/>
          </a:p>
        </p:txBody>
      </p:sp>
      <p:sp>
        <p:nvSpPr>
          <p:cNvPr id="3" name="2 - Θέση περιεχομένου"/>
          <p:cNvSpPr>
            <a:spLocks noGrp="1"/>
          </p:cNvSpPr>
          <p:nvPr>
            <p:ph idx="1"/>
          </p:nvPr>
        </p:nvSpPr>
        <p:spPr>
          <a:xfrm>
            <a:off x="457200" y="2428868"/>
            <a:ext cx="8229600" cy="3971932"/>
          </a:xfrm>
        </p:spPr>
        <p:txBody>
          <a:bodyPr/>
          <a:lstStyle/>
          <a:p>
            <a:pPr algn="ctr">
              <a:buNone/>
            </a:pPr>
            <a:r>
              <a:rPr lang="el-GR" dirty="0" smtClean="0"/>
              <a:t>Επίσης αναπτύσσεται (σε άλλα σημεία) η </a:t>
            </a:r>
            <a:r>
              <a:rPr lang="el-GR" b="1" dirty="0" smtClean="0"/>
              <a:t>Σαβάνα </a:t>
            </a:r>
            <a:r>
              <a:rPr lang="el-GR" dirty="0" smtClean="0"/>
              <a:t>που αποτελείται από φοίνικες, κάκτους και μικρά φυλλοβόλα δέντρα με μικρά φύλλα και αγκάθια. Εδώ ζουν ελέφαντες, τίγρεις, ζέβρες, λιοντάρια κτλ. </a:t>
            </a:r>
          </a:p>
          <a:p>
            <a:endParaRPr lang="el-G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Τροπική Ζώνη</a:t>
            </a:r>
            <a:endParaRPr lang="el-GR" dirty="0"/>
          </a:p>
        </p:txBody>
      </p:sp>
      <p:pic>
        <p:nvPicPr>
          <p:cNvPr id="8194" name="Picture 2" descr="C:\Users\dell\Desktop\εφη1\γεωγραφία\2\10 -11\εικόνες\lion-savannah-nature-predator-thumbnail.jpg"/>
          <p:cNvPicPr>
            <a:picLocks noGrp="1" noChangeAspect="1" noChangeArrowheads="1"/>
          </p:cNvPicPr>
          <p:nvPr>
            <p:ph idx="1"/>
          </p:nvPr>
        </p:nvPicPr>
        <p:blipFill>
          <a:blip r:embed="rId2"/>
          <a:srcRect/>
          <a:stretch>
            <a:fillRect/>
          </a:stretch>
        </p:blipFill>
        <p:spPr bwMode="auto">
          <a:xfrm>
            <a:off x="1909762" y="2563812"/>
            <a:ext cx="5324475" cy="30480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Τροπική Ζώνη</a:t>
            </a:r>
            <a:endParaRPr lang="el-GR" dirty="0"/>
          </a:p>
        </p:txBody>
      </p:sp>
      <p:pic>
        <p:nvPicPr>
          <p:cNvPr id="9218" name="Picture 2" descr="C:\Users\dell\Desktop\εφη1\γεωγραφία\2\10 -11\εικόνες\wildlife-grassland-zebra-africa-wallpaper-preview.jpg"/>
          <p:cNvPicPr>
            <a:picLocks noGrp="1" noChangeAspect="1" noChangeArrowheads="1"/>
          </p:cNvPicPr>
          <p:nvPr>
            <p:ph idx="1"/>
          </p:nvPr>
        </p:nvPicPr>
        <p:blipFill>
          <a:blip r:embed="rId2"/>
          <a:srcRect/>
          <a:stretch>
            <a:fillRect/>
          </a:stretch>
        </p:blipFill>
        <p:spPr bwMode="auto">
          <a:xfrm>
            <a:off x="1104900" y="2135187"/>
            <a:ext cx="6934200" cy="390525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lang="el-GR" dirty="0" smtClean="0"/>
              <a:t>Εύκρατη ζώνη</a:t>
            </a:r>
            <a:br>
              <a:rPr lang="el-GR" dirty="0" smtClean="0"/>
            </a:br>
            <a:endParaRPr lang="el-GR" dirty="0"/>
          </a:p>
        </p:txBody>
      </p:sp>
      <p:sp>
        <p:nvSpPr>
          <p:cNvPr id="3" name="2 - Θέση περιεχομένου"/>
          <p:cNvSpPr>
            <a:spLocks noGrp="1"/>
          </p:cNvSpPr>
          <p:nvPr>
            <p:ph idx="1"/>
          </p:nvPr>
        </p:nvSpPr>
        <p:spPr>
          <a:xfrm>
            <a:off x="457200" y="2143116"/>
            <a:ext cx="8229600" cy="4257684"/>
          </a:xfrm>
        </p:spPr>
        <p:txBody>
          <a:bodyPr/>
          <a:lstStyle/>
          <a:p>
            <a:pPr algn="ctr">
              <a:buNone/>
            </a:pPr>
            <a:r>
              <a:rPr lang="el-GR" dirty="0" smtClean="0"/>
              <a:t>Η εύκρατη ζώνη χαρακτηρίζεται από την εναλλαγή των εποχών και τις μεγάλες μεταβολές στην θερμοκρασία ανάλογα με την εποχή, συγκεκριμένα έχει βροχερούς χειμώνες και ζεστά καλοκαίρια.  Επίσης έχει μεγαλύτερη ημέρα το καλοκαίρι και μεγαλύτερη νύχτα τον Χειμώνα. </a:t>
            </a:r>
          </a:p>
          <a:p>
            <a:endParaRPr lang="el-G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lang="el-GR" dirty="0" smtClean="0"/>
              <a:t>Εύκρατη ζώνη</a:t>
            </a:r>
            <a:br>
              <a:rPr lang="el-GR" dirty="0" smtClean="0"/>
            </a:br>
            <a:endParaRPr lang="el-GR" dirty="0"/>
          </a:p>
        </p:txBody>
      </p:sp>
      <p:pic>
        <p:nvPicPr>
          <p:cNvPr id="10242" name="Picture 2" descr="C:\Users\dell\Desktop\εφη1\γεωγραφία\2\10 -11\εικόνες\summer_winter_15.jpg"/>
          <p:cNvPicPr>
            <a:picLocks noGrp="1" noChangeAspect="1" noChangeArrowheads="1"/>
          </p:cNvPicPr>
          <p:nvPr>
            <p:ph idx="1"/>
          </p:nvPr>
        </p:nvPicPr>
        <p:blipFill>
          <a:blip r:embed="rId2"/>
          <a:srcRect/>
          <a:stretch>
            <a:fillRect/>
          </a:stretch>
        </p:blipFill>
        <p:spPr bwMode="auto">
          <a:xfrm>
            <a:off x="1952625" y="2092325"/>
            <a:ext cx="5238750" cy="3990975"/>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lang="el-GR" dirty="0" smtClean="0"/>
              <a:t>Εύκρατη ζώνη</a:t>
            </a:r>
            <a:br>
              <a:rPr lang="el-GR" dirty="0" smtClean="0"/>
            </a:br>
            <a:endParaRPr lang="el-GR" dirty="0"/>
          </a:p>
        </p:txBody>
      </p:sp>
      <p:sp>
        <p:nvSpPr>
          <p:cNvPr id="5" name="4 - Θέση περιεχομένου"/>
          <p:cNvSpPr>
            <a:spLocks noGrp="1"/>
          </p:cNvSpPr>
          <p:nvPr>
            <p:ph idx="1"/>
          </p:nvPr>
        </p:nvSpPr>
        <p:spPr/>
        <p:txBody>
          <a:bodyPr/>
          <a:lstStyle/>
          <a:p>
            <a:pPr>
              <a:buNone/>
            </a:pPr>
            <a:r>
              <a:rPr lang="el-GR" sz="2400" dirty="0" smtClean="0"/>
              <a:t>Στην Εύκρατη ζώνη συναντάμε διάφορες φυτικές διαπλάσεις.</a:t>
            </a:r>
          </a:p>
          <a:p>
            <a:pPr>
              <a:buNone/>
            </a:pPr>
            <a:endParaRPr lang="el-GR" dirty="0"/>
          </a:p>
        </p:txBody>
      </p:sp>
      <p:pic>
        <p:nvPicPr>
          <p:cNvPr id="6" name="Picture 2" descr="C:\Users\dell\Desktop\εφη1\γεωγραφία\2\10 -11\εικόνες\slide_7.jpg"/>
          <p:cNvPicPr>
            <a:picLocks noChangeAspect="1" noChangeArrowheads="1"/>
          </p:cNvPicPr>
          <p:nvPr/>
        </p:nvPicPr>
        <p:blipFill>
          <a:blip r:embed="rId2"/>
          <a:srcRect/>
          <a:stretch>
            <a:fillRect/>
          </a:stretch>
        </p:blipFill>
        <p:spPr bwMode="auto">
          <a:xfrm>
            <a:off x="1928794" y="2500306"/>
            <a:ext cx="5441437" cy="4081078"/>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Κλίμα</a:t>
            </a:r>
            <a:endParaRPr lang="el-GR" dirty="0"/>
          </a:p>
        </p:txBody>
      </p:sp>
      <p:sp>
        <p:nvSpPr>
          <p:cNvPr id="3" name="2 - Θέση περιεχομένου"/>
          <p:cNvSpPr>
            <a:spLocks noGrp="1"/>
          </p:cNvSpPr>
          <p:nvPr>
            <p:ph idx="1"/>
          </p:nvPr>
        </p:nvSpPr>
        <p:spPr/>
        <p:txBody>
          <a:bodyPr/>
          <a:lstStyle/>
          <a:p>
            <a:pPr algn="ctr">
              <a:buNone/>
            </a:pPr>
            <a:endParaRPr lang="el-GR" dirty="0" smtClean="0"/>
          </a:p>
          <a:p>
            <a:pPr algn="ctr">
              <a:buNone/>
            </a:pPr>
            <a:endParaRPr lang="el-GR" dirty="0" smtClean="0"/>
          </a:p>
          <a:p>
            <a:pPr algn="ctr">
              <a:buNone/>
            </a:pPr>
            <a:r>
              <a:rPr lang="el-GR" dirty="0" smtClean="0"/>
              <a:t>Οι </a:t>
            </a:r>
            <a:r>
              <a:rPr lang="el-GR" dirty="0" smtClean="0"/>
              <a:t>κλιματικές συνθήκες (βροχή, υγρασία, χιόνι, ηλιοφάνεια κτλ) που επικρατούν για μεγάλο χρονικό διάστημα σε έναν τόπο λέμε ότι καθορίζουν το κλίμα της περιοχής αυτής. </a:t>
            </a:r>
          </a:p>
          <a:p>
            <a:endParaRPr lang="el-G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lang="el-GR" dirty="0" smtClean="0"/>
              <a:t>Εύκρατη ζώνη</a:t>
            </a:r>
            <a:br>
              <a:rPr lang="el-GR" dirty="0" smtClean="0"/>
            </a:br>
            <a:endParaRPr lang="el-GR" dirty="0"/>
          </a:p>
        </p:txBody>
      </p:sp>
      <p:sp>
        <p:nvSpPr>
          <p:cNvPr id="5" name="4 - Θέση περιεχομένου"/>
          <p:cNvSpPr>
            <a:spLocks noGrp="1"/>
          </p:cNvSpPr>
          <p:nvPr>
            <p:ph idx="1"/>
          </p:nvPr>
        </p:nvSpPr>
        <p:spPr/>
        <p:txBody>
          <a:bodyPr/>
          <a:lstStyle/>
          <a:p>
            <a:pPr>
              <a:buNone/>
            </a:pPr>
            <a:r>
              <a:rPr lang="el-GR" dirty="0" smtClean="0"/>
              <a:t>Την Τάιγκα: δάση από πεύκα έλατα κτλ. </a:t>
            </a:r>
          </a:p>
          <a:p>
            <a:pPr>
              <a:buNone/>
            </a:pPr>
            <a:endParaRPr lang="el-GR" dirty="0"/>
          </a:p>
        </p:txBody>
      </p:sp>
      <p:pic>
        <p:nvPicPr>
          <p:cNvPr id="6" name="Picture 2" descr="C:\Users\dell\Desktop\εφη1\γεωγραφία\2\10 -11\εικόνες\800px-Helvetinjärvi.jpg"/>
          <p:cNvPicPr>
            <a:picLocks noChangeAspect="1" noChangeArrowheads="1"/>
          </p:cNvPicPr>
          <p:nvPr/>
        </p:nvPicPr>
        <p:blipFill>
          <a:blip r:embed="rId2"/>
          <a:srcRect/>
          <a:stretch>
            <a:fillRect/>
          </a:stretch>
        </p:blipFill>
        <p:spPr bwMode="auto">
          <a:xfrm>
            <a:off x="1857356" y="2857496"/>
            <a:ext cx="5257601" cy="3502877"/>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lang="el-GR" dirty="0" smtClean="0"/>
              <a:t>Εύκρατη ζώνη</a:t>
            </a:r>
            <a:br>
              <a:rPr lang="el-GR" dirty="0" smtClean="0"/>
            </a:br>
            <a:endParaRPr lang="el-GR" dirty="0"/>
          </a:p>
        </p:txBody>
      </p:sp>
      <p:sp>
        <p:nvSpPr>
          <p:cNvPr id="5" name="4 - Θέση περιεχομένου"/>
          <p:cNvSpPr>
            <a:spLocks noGrp="1"/>
          </p:cNvSpPr>
          <p:nvPr>
            <p:ph idx="1"/>
          </p:nvPr>
        </p:nvSpPr>
        <p:spPr/>
        <p:txBody>
          <a:bodyPr/>
          <a:lstStyle/>
          <a:p>
            <a:pPr algn="ctr">
              <a:buNone/>
            </a:pPr>
            <a:r>
              <a:rPr lang="el-GR" sz="2000" dirty="0" smtClean="0"/>
              <a:t>Την Τούνδρα: ψυχρές πεδιάδες χωρίς δέντρα και έντονη βλάστηση λόγω ψύχους. Εκεί αναπτύσσονται βρύα και λειχήνες κ.α.</a:t>
            </a:r>
          </a:p>
          <a:p>
            <a:endParaRPr lang="el-GR" dirty="0"/>
          </a:p>
        </p:txBody>
      </p:sp>
      <p:pic>
        <p:nvPicPr>
          <p:cNvPr id="6" name="Picture 2" descr="C:\Users\dell\Desktop\εφη1\γεωγραφία\2\10 -11\εικόνες\tundra.jpg"/>
          <p:cNvPicPr>
            <a:picLocks noChangeAspect="1" noChangeArrowheads="1"/>
          </p:cNvPicPr>
          <p:nvPr/>
        </p:nvPicPr>
        <p:blipFill>
          <a:blip r:embed="rId2"/>
          <a:srcRect/>
          <a:stretch>
            <a:fillRect/>
          </a:stretch>
        </p:blipFill>
        <p:spPr bwMode="auto">
          <a:xfrm>
            <a:off x="2621280" y="2768028"/>
            <a:ext cx="3901440" cy="2639568"/>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Εύκρατη Ζώνη</a:t>
            </a:r>
            <a:endParaRPr lang="el-GR" dirty="0"/>
          </a:p>
        </p:txBody>
      </p:sp>
      <p:sp>
        <p:nvSpPr>
          <p:cNvPr id="5" name="4 - Θέση περιεχομένου"/>
          <p:cNvSpPr>
            <a:spLocks noGrp="1"/>
          </p:cNvSpPr>
          <p:nvPr>
            <p:ph idx="1"/>
          </p:nvPr>
        </p:nvSpPr>
        <p:spPr/>
        <p:txBody>
          <a:bodyPr/>
          <a:lstStyle/>
          <a:p>
            <a:pPr algn="ctr">
              <a:buNone/>
            </a:pPr>
            <a:r>
              <a:rPr lang="el-GR" sz="2400" dirty="0" smtClean="0"/>
              <a:t>Τις Στέπες: λιβάδια με ξηρό κλίμα και χαμηλή βλάστηση. </a:t>
            </a:r>
          </a:p>
          <a:p>
            <a:endParaRPr lang="el-GR" dirty="0"/>
          </a:p>
        </p:txBody>
      </p:sp>
      <p:pic>
        <p:nvPicPr>
          <p:cNvPr id="6" name="Picture 2" descr="C:\Users\dell\Desktop\εφη1\γεωγραφία\2\10 -11\εικόνες\στέπα-στην-ουκρανία-εγκαταστάσεις-στεπών-borysthenica-stipa-valesiaca-festuca-114810409.jpg"/>
          <p:cNvPicPr>
            <a:picLocks noChangeAspect="1" noChangeArrowheads="1"/>
          </p:cNvPicPr>
          <p:nvPr/>
        </p:nvPicPr>
        <p:blipFill>
          <a:blip r:embed="rId2"/>
          <a:srcRect/>
          <a:stretch>
            <a:fillRect/>
          </a:stretch>
        </p:blipFill>
        <p:spPr bwMode="auto">
          <a:xfrm>
            <a:off x="2590800" y="2629344"/>
            <a:ext cx="3962400" cy="2916936"/>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Εύκρατη Ζώνη</a:t>
            </a:r>
            <a:endParaRPr lang="el-GR" dirty="0"/>
          </a:p>
        </p:txBody>
      </p:sp>
      <p:sp>
        <p:nvSpPr>
          <p:cNvPr id="5" name="4 - Θέση περιεχομένου"/>
          <p:cNvSpPr>
            <a:spLocks noGrp="1"/>
          </p:cNvSpPr>
          <p:nvPr>
            <p:ph idx="1"/>
          </p:nvPr>
        </p:nvSpPr>
        <p:spPr/>
        <p:txBody>
          <a:bodyPr/>
          <a:lstStyle/>
          <a:p>
            <a:pPr algn="ctr">
              <a:buNone/>
            </a:pPr>
            <a:r>
              <a:rPr lang="el-GR" dirty="0" smtClean="0"/>
              <a:t>Μεσογειακή βλάστηση: (ελιές, αμπέλια)</a:t>
            </a:r>
          </a:p>
          <a:p>
            <a:endParaRPr lang="el-GR" dirty="0"/>
          </a:p>
        </p:txBody>
      </p:sp>
      <p:pic>
        <p:nvPicPr>
          <p:cNvPr id="6" name="Picture 2" descr="C:\Users\dell\Desktop\εφη1\γεωγραφία\2\10 -11\εικόνες\αρχείο λήψης (2).jpg"/>
          <p:cNvPicPr>
            <a:picLocks noChangeAspect="1" noChangeArrowheads="1"/>
          </p:cNvPicPr>
          <p:nvPr/>
        </p:nvPicPr>
        <p:blipFill>
          <a:blip r:embed="rId2"/>
          <a:srcRect/>
          <a:stretch>
            <a:fillRect/>
          </a:stretch>
        </p:blipFill>
        <p:spPr bwMode="auto">
          <a:xfrm>
            <a:off x="2214546" y="2857496"/>
            <a:ext cx="4067193" cy="2285246"/>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Εύκρατη Ζώνη</a:t>
            </a:r>
            <a:endParaRPr lang="el-GR" dirty="0"/>
          </a:p>
        </p:txBody>
      </p:sp>
      <p:sp>
        <p:nvSpPr>
          <p:cNvPr id="5" name="4 - Θέση περιεχομένου"/>
          <p:cNvSpPr>
            <a:spLocks noGrp="1"/>
          </p:cNvSpPr>
          <p:nvPr>
            <p:ph idx="1"/>
          </p:nvPr>
        </p:nvSpPr>
        <p:spPr/>
        <p:txBody>
          <a:bodyPr/>
          <a:lstStyle/>
          <a:p>
            <a:pPr algn="ctr">
              <a:buNone/>
            </a:pPr>
            <a:r>
              <a:rPr lang="el-GR" sz="2400" dirty="0" smtClean="0"/>
              <a:t>Στην Ζώνη αυτή συναντάμε μεγάλη ποικιλία ζωικών ειδών. Τα κατοικίδια και τα άγρια που ζουν ελεύθερα στην φύση. </a:t>
            </a:r>
          </a:p>
          <a:p>
            <a:endParaRPr lang="el-GR" dirty="0"/>
          </a:p>
        </p:txBody>
      </p:sp>
      <p:pic>
        <p:nvPicPr>
          <p:cNvPr id="6" name="Picture 2" descr="C:\Users\dell\Desktop\εφη1\γεωγραφία\2\10 -11\εικόνες\unnamed.jpg"/>
          <p:cNvPicPr>
            <a:picLocks noChangeAspect="1" noChangeArrowheads="1"/>
          </p:cNvPicPr>
          <p:nvPr/>
        </p:nvPicPr>
        <p:blipFill>
          <a:blip r:embed="rId2"/>
          <a:srcRect/>
          <a:stretch>
            <a:fillRect/>
          </a:stretch>
        </p:blipFill>
        <p:spPr bwMode="auto">
          <a:xfrm>
            <a:off x="2071670" y="3143248"/>
            <a:ext cx="4876800" cy="2867025"/>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lang="el-GR" dirty="0" smtClean="0"/>
              <a:t>Πολική Ζώνη</a:t>
            </a:r>
            <a:br>
              <a:rPr lang="el-GR" dirty="0" smtClean="0"/>
            </a:br>
            <a:endParaRPr lang="el-GR" dirty="0"/>
          </a:p>
        </p:txBody>
      </p:sp>
      <p:sp>
        <p:nvSpPr>
          <p:cNvPr id="5" name="4 - Θέση περιεχομένου"/>
          <p:cNvSpPr>
            <a:spLocks noGrp="1"/>
          </p:cNvSpPr>
          <p:nvPr>
            <p:ph idx="1"/>
          </p:nvPr>
        </p:nvSpPr>
        <p:spPr/>
        <p:txBody>
          <a:bodyPr/>
          <a:lstStyle/>
          <a:p>
            <a:pPr algn="ctr">
              <a:buNone/>
            </a:pPr>
            <a:r>
              <a:rPr lang="el-GR" sz="2000" dirty="0" smtClean="0"/>
              <a:t>Στην Πολική ζώνη η θερμοκρασία είναι κάτω από τους 10</a:t>
            </a:r>
            <a:r>
              <a:rPr lang="el-GR" sz="2000" baseline="30000" dirty="0" smtClean="0"/>
              <a:t>ο</a:t>
            </a:r>
            <a:r>
              <a:rPr lang="el-GR" sz="2000" dirty="0" smtClean="0"/>
              <a:t> </a:t>
            </a:r>
            <a:r>
              <a:rPr lang="en-US" sz="2000" dirty="0" smtClean="0"/>
              <a:t>C</a:t>
            </a:r>
            <a:r>
              <a:rPr lang="el-GR" sz="2000" dirty="0" smtClean="0"/>
              <a:t> όλο τον χρόνο. Σχεδόν καθόλου βροχές. Έχει 6 μήνες ημέρα και 6 μήνες νύχτα. </a:t>
            </a:r>
          </a:p>
          <a:p>
            <a:endParaRPr lang="el-GR" dirty="0"/>
          </a:p>
        </p:txBody>
      </p:sp>
      <p:pic>
        <p:nvPicPr>
          <p:cNvPr id="6" name="Picture 2" descr="C:\Users\dell\Desktop\εφη1\γεωγραφία\2\10 -11\εικόνες\-9-638.jpg"/>
          <p:cNvPicPr>
            <a:picLocks noChangeAspect="1" noChangeArrowheads="1"/>
          </p:cNvPicPr>
          <p:nvPr/>
        </p:nvPicPr>
        <p:blipFill>
          <a:blip r:embed="rId2"/>
          <a:srcRect/>
          <a:stretch>
            <a:fillRect/>
          </a:stretch>
        </p:blipFill>
        <p:spPr bwMode="auto">
          <a:xfrm>
            <a:off x="1857356" y="2714620"/>
            <a:ext cx="4967300" cy="3729367"/>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lang="el-GR" dirty="0" smtClean="0"/>
              <a:t>Πολική Ζώνη</a:t>
            </a:r>
            <a:br>
              <a:rPr lang="el-GR" dirty="0" smtClean="0"/>
            </a:br>
            <a:endParaRPr lang="el-GR" dirty="0"/>
          </a:p>
        </p:txBody>
      </p:sp>
      <p:sp>
        <p:nvSpPr>
          <p:cNvPr id="5" name="4 - Θέση περιεχομένου"/>
          <p:cNvSpPr>
            <a:spLocks noGrp="1"/>
          </p:cNvSpPr>
          <p:nvPr>
            <p:ph idx="1"/>
          </p:nvPr>
        </p:nvSpPr>
        <p:spPr/>
        <p:txBody>
          <a:bodyPr/>
          <a:lstStyle/>
          <a:p>
            <a:pPr algn="ctr">
              <a:buNone/>
            </a:pPr>
            <a:r>
              <a:rPr lang="el-GR" dirty="0" smtClean="0"/>
              <a:t>Στην Ζώνη αυτή συναντάμε την φυσική διάπλαση της Τούνδρας μόνο το Καλοκαίρι. </a:t>
            </a:r>
          </a:p>
          <a:p>
            <a:endParaRPr lang="el-GR" dirty="0"/>
          </a:p>
        </p:txBody>
      </p:sp>
      <p:pic>
        <p:nvPicPr>
          <p:cNvPr id="6" name="Picture 2" descr="C:\Users\dell\Desktop\εφη1\γεωγραφία\2\10 -11\εικόνες\αρχείο λήψης (1).jpg"/>
          <p:cNvPicPr>
            <a:picLocks noChangeAspect="1" noChangeArrowheads="1"/>
          </p:cNvPicPr>
          <p:nvPr/>
        </p:nvPicPr>
        <p:blipFill>
          <a:blip r:embed="rId2"/>
          <a:srcRect/>
          <a:stretch>
            <a:fillRect/>
          </a:stretch>
        </p:blipFill>
        <p:spPr bwMode="auto">
          <a:xfrm>
            <a:off x="2500298" y="3286124"/>
            <a:ext cx="3964217" cy="2571768"/>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lang="el-GR" dirty="0" smtClean="0"/>
              <a:t>Πολική Ζώνη</a:t>
            </a:r>
            <a:br>
              <a:rPr lang="el-GR" dirty="0" smtClean="0"/>
            </a:br>
            <a:endParaRPr lang="el-GR" dirty="0"/>
          </a:p>
        </p:txBody>
      </p:sp>
      <p:sp>
        <p:nvSpPr>
          <p:cNvPr id="5" name="4 - Θέση περιεχομένου"/>
          <p:cNvSpPr>
            <a:spLocks noGrp="1"/>
          </p:cNvSpPr>
          <p:nvPr>
            <p:ph idx="1"/>
          </p:nvPr>
        </p:nvSpPr>
        <p:spPr/>
        <p:txBody>
          <a:bodyPr/>
          <a:lstStyle/>
          <a:p>
            <a:pPr algn="ctr">
              <a:buNone/>
            </a:pPr>
            <a:r>
              <a:rPr lang="el-GR" sz="2000" dirty="0" smtClean="0"/>
              <a:t>Από ζωικούς οργανισμούς στην ζώνη αυτή ζουν τάρανδοι, λύκοι, πολικές αλεπούδες και αρκούδες και άλλα πολικά ζώα. </a:t>
            </a:r>
          </a:p>
          <a:p>
            <a:pPr algn="ctr"/>
            <a:endParaRPr lang="el-G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lang="el-GR" dirty="0" smtClean="0"/>
              <a:t>Πολική Ζώνη</a:t>
            </a:r>
            <a:br>
              <a:rPr lang="el-GR" dirty="0" smtClean="0"/>
            </a:br>
            <a:endParaRPr lang="el-GR" dirty="0"/>
          </a:p>
        </p:txBody>
      </p:sp>
      <p:pic>
        <p:nvPicPr>
          <p:cNvPr id="20482" name="Picture 2" descr="C:\Users\dell\Desktop\εφη1\γεωγραφία\2\10 -11\εικόνες\αντέχει-πο-ικό-68175341.jpg"/>
          <p:cNvPicPr>
            <a:picLocks noGrp="1" noChangeAspect="1" noChangeArrowheads="1"/>
          </p:cNvPicPr>
          <p:nvPr>
            <p:ph idx="1"/>
          </p:nvPr>
        </p:nvPicPr>
        <p:blipFill>
          <a:blip r:embed="rId2"/>
          <a:srcRect/>
          <a:stretch>
            <a:fillRect/>
          </a:stretch>
        </p:blipFill>
        <p:spPr bwMode="auto">
          <a:xfrm>
            <a:off x="2500298" y="2500306"/>
            <a:ext cx="3790968" cy="2525732"/>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Αυτά για Σήμερα! </a:t>
            </a:r>
            <a:endParaRPr lang="el-GR" dirty="0"/>
          </a:p>
        </p:txBody>
      </p:sp>
      <p:pic>
        <p:nvPicPr>
          <p:cNvPr id="21506" name="Picture 2" descr="C:\Users\dell\Desktop\εφη1\γεωγραφία\2\10 -11\εικόνες\ΠΟΛΙΚΗ ΖΩΝΗ(10).jpg"/>
          <p:cNvPicPr>
            <a:picLocks noGrp="1" noChangeAspect="1" noChangeArrowheads="1"/>
          </p:cNvPicPr>
          <p:nvPr>
            <p:ph idx="1"/>
          </p:nvPr>
        </p:nvPicPr>
        <p:blipFill>
          <a:blip r:embed="rId2"/>
          <a:srcRect/>
          <a:stretch>
            <a:fillRect/>
          </a:stretch>
        </p:blipFill>
        <p:spPr bwMode="auto">
          <a:xfrm>
            <a:off x="2190750" y="2301875"/>
            <a:ext cx="4762500" cy="3571875"/>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Καιρός</a:t>
            </a:r>
            <a:endParaRPr lang="el-GR" dirty="0"/>
          </a:p>
        </p:txBody>
      </p:sp>
      <p:sp>
        <p:nvSpPr>
          <p:cNvPr id="3" name="2 - Θέση περιεχομένου"/>
          <p:cNvSpPr>
            <a:spLocks noGrp="1"/>
          </p:cNvSpPr>
          <p:nvPr>
            <p:ph idx="1"/>
          </p:nvPr>
        </p:nvSpPr>
        <p:spPr/>
        <p:txBody>
          <a:bodyPr/>
          <a:lstStyle/>
          <a:p>
            <a:pPr algn="ctr">
              <a:buNone/>
            </a:pPr>
            <a:endParaRPr lang="el-GR" dirty="0" smtClean="0"/>
          </a:p>
          <a:p>
            <a:pPr algn="ctr">
              <a:buNone/>
            </a:pPr>
            <a:endParaRPr lang="el-GR" dirty="0" smtClean="0"/>
          </a:p>
          <a:p>
            <a:pPr algn="ctr">
              <a:buNone/>
            </a:pPr>
            <a:r>
              <a:rPr lang="el-GR" dirty="0" smtClean="0"/>
              <a:t>Αντιθέτως </a:t>
            </a:r>
            <a:r>
              <a:rPr lang="el-GR" dirty="0" smtClean="0"/>
              <a:t>όταν οι συνθήκες αυτές επικρατούν για μικρό χρονικό διάστημα λέμε ότι αποτελούν τον καιρό του μέρους αυτού. </a:t>
            </a:r>
          </a:p>
          <a:p>
            <a:endParaRPr lang="el-G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ell\Desktop\εφη1\γεωγραφία\2\10 -11\εικόνες\vroxi-azima.jpg"/>
          <p:cNvPicPr>
            <a:picLocks noGrp="1" noChangeAspect="1" noChangeArrowheads="1"/>
          </p:cNvPicPr>
          <p:nvPr>
            <p:ph idx="1"/>
          </p:nvPr>
        </p:nvPicPr>
        <p:blipFill>
          <a:blip r:embed="rId2"/>
          <a:srcRect/>
          <a:stretch>
            <a:fillRect/>
          </a:stretch>
        </p:blipFill>
        <p:spPr bwMode="auto">
          <a:xfrm>
            <a:off x="762000" y="2468562"/>
            <a:ext cx="7620000" cy="32385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Κλιματικές ζώνες </a:t>
            </a:r>
            <a:endParaRPr lang="el-GR" dirty="0"/>
          </a:p>
        </p:txBody>
      </p:sp>
      <p:pic>
        <p:nvPicPr>
          <p:cNvPr id="2050" name="Picture 2" descr="C:\Users\dell\Desktop\εφη1\γεωγραφία\2\10 -11\εικόνες\podilato98-oi-thermikes-zones-tis-Gis-parousiasi.jpg"/>
          <p:cNvPicPr>
            <a:picLocks noGrp="1" noChangeAspect="1" noChangeArrowheads="1"/>
          </p:cNvPicPr>
          <p:nvPr>
            <p:ph idx="1"/>
          </p:nvPr>
        </p:nvPicPr>
        <p:blipFill>
          <a:blip r:embed="rId2"/>
          <a:srcRect/>
          <a:stretch>
            <a:fillRect/>
          </a:stretch>
        </p:blipFill>
        <p:spPr bwMode="auto">
          <a:xfrm>
            <a:off x="1483996" y="1774825"/>
            <a:ext cx="6176008" cy="4625975"/>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lang="el-GR" sz="4000" dirty="0" smtClean="0"/>
              <a:t>Παράγοντες που επηρεάζουν το κλίμα</a:t>
            </a:r>
            <a:r>
              <a:rPr lang="el-GR" dirty="0" smtClean="0"/>
              <a:t> </a:t>
            </a:r>
            <a:endParaRPr lang="el-GR" dirty="0"/>
          </a:p>
        </p:txBody>
      </p:sp>
      <p:sp>
        <p:nvSpPr>
          <p:cNvPr id="3" name="2 - Θέση περιεχομένου"/>
          <p:cNvSpPr>
            <a:spLocks noGrp="1"/>
          </p:cNvSpPr>
          <p:nvPr>
            <p:ph idx="1"/>
          </p:nvPr>
        </p:nvSpPr>
        <p:spPr>
          <a:xfrm>
            <a:off x="457200" y="2857496"/>
            <a:ext cx="8229600" cy="3543304"/>
          </a:xfrm>
        </p:spPr>
        <p:txBody>
          <a:bodyPr/>
          <a:lstStyle/>
          <a:p>
            <a:pPr algn="ctr">
              <a:buNone/>
            </a:pPr>
            <a:r>
              <a:rPr lang="el-GR" sz="2400" dirty="0" smtClean="0"/>
              <a:t>Ο βασικότερος παράγοντας που καθορίζει το κλίμα μιας περιοχής είναι η θέση της επάνω στον πλανήτη και συγκεκριμένα πόσο κοντά η μακριά από τον Ισημερινό βρίσκεται, δηλαδή το γεωγραφικό της πλάτος. </a:t>
            </a:r>
          </a:p>
          <a:p>
            <a:endParaRPr lang="el-G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Υψόμετρο </a:t>
            </a:r>
            <a:endParaRPr lang="el-GR" dirty="0"/>
          </a:p>
        </p:txBody>
      </p:sp>
      <p:sp>
        <p:nvSpPr>
          <p:cNvPr id="3" name="2 - Θέση περιεχομένου"/>
          <p:cNvSpPr>
            <a:spLocks noGrp="1"/>
          </p:cNvSpPr>
          <p:nvPr>
            <p:ph idx="1"/>
          </p:nvPr>
        </p:nvSpPr>
        <p:spPr/>
        <p:txBody>
          <a:bodyPr/>
          <a:lstStyle/>
          <a:p>
            <a:pPr algn="ctr">
              <a:buNone/>
            </a:pPr>
            <a:r>
              <a:rPr lang="el-GR" dirty="0" smtClean="0"/>
              <a:t>Ένας άλλος παράγοντας είναι το υψόμετρο, δηλαδή πόσο ψηλότερα βρίσκεται από την επιφάνεια της θάλασσας. </a:t>
            </a:r>
          </a:p>
          <a:p>
            <a:endParaRPr lang="el-GR" dirty="0"/>
          </a:p>
        </p:txBody>
      </p:sp>
      <p:pic>
        <p:nvPicPr>
          <p:cNvPr id="6" name="Picture 2" descr="C:\Users\dell\Desktop\εφη1\γεωγραφία\2\10 -11\εικόνες\diakopes-370x250.jpg"/>
          <p:cNvPicPr>
            <a:picLocks noChangeAspect="1" noChangeArrowheads="1"/>
          </p:cNvPicPr>
          <p:nvPr/>
        </p:nvPicPr>
        <p:blipFill>
          <a:blip r:embed="rId2"/>
          <a:srcRect/>
          <a:stretch>
            <a:fillRect/>
          </a:stretch>
        </p:blipFill>
        <p:spPr bwMode="auto">
          <a:xfrm>
            <a:off x="2857488" y="3571876"/>
            <a:ext cx="3524250" cy="238125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Απόσταση από την θάλασσα</a:t>
            </a:r>
            <a:endParaRPr lang="el-GR" dirty="0"/>
          </a:p>
        </p:txBody>
      </p:sp>
      <p:sp>
        <p:nvSpPr>
          <p:cNvPr id="5" name="4 - Θέση περιεχομένου"/>
          <p:cNvSpPr>
            <a:spLocks noGrp="1"/>
          </p:cNvSpPr>
          <p:nvPr>
            <p:ph idx="1"/>
          </p:nvPr>
        </p:nvSpPr>
        <p:spPr/>
        <p:txBody>
          <a:bodyPr/>
          <a:lstStyle/>
          <a:p>
            <a:pPr algn="ctr">
              <a:buNone/>
            </a:pPr>
            <a:r>
              <a:rPr lang="el-GR" sz="2400" dirty="0" smtClean="0"/>
              <a:t>Άλλος βασικός παράγοντας είναι η απόσταση που έχει αυτή η περιοχή από την θάλασσα. Οι περιοχές που βρίσκονται κοντά στην θάλασσα έχουν πάντα ηπιότερο κλίμα. </a:t>
            </a:r>
          </a:p>
          <a:p>
            <a:endParaRPr lang="el-GR" dirty="0"/>
          </a:p>
        </p:txBody>
      </p:sp>
      <p:pic>
        <p:nvPicPr>
          <p:cNvPr id="6" name="Picture 2" descr="C:\Users\dell\Desktop\εφη1\γεωγραφία\2\10 -11\εικόνες\9640080363896678118.jpg"/>
          <p:cNvPicPr>
            <a:picLocks noChangeAspect="1" noChangeArrowheads="1"/>
          </p:cNvPicPr>
          <p:nvPr/>
        </p:nvPicPr>
        <p:blipFill>
          <a:blip r:embed="rId2"/>
          <a:srcRect/>
          <a:stretch>
            <a:fillRect/>
          </a:stretch>
        </p:blipFill>
        <p:spPr bwMode="auto">
          <a:xfrm>
            <a:off x="1785918" y="3429000"/>
            <a:ext cx="5686436" cy="2603789"/>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Κλιματικές Ζώνες</a:t>
            </a:r>
            <a:endParaRPr lang="el-GR" dirty="0"/>
          </a:p>
        </p:txBody>
      </p:sp>
      <p:sp>
        <p:nvSpPr>
          <p:cNvPr id="5" name="4 - Θέση περιεχομένου"/>
          <p:cNvSpPr>
            <a:spLocks noGrp="1"/>
          </p:cNvSpPr>
          <p:nvPr>
            <p:ph idx="1"/>
          </p:nvPr>
        </p:nvSpPr>
        <p:spPr/>
        <p:txBody>
          <a:bodyPr/>
          <a:lstStyle/>
          <a:p>
            <a:pPr algn="ctr">
              <a:buNone/>
            </a:pPr>
            <a:r>
              <a:rPr lang="el-GR" dirty="0" smtClean="0"/>
              <a:t>Η Γη χωρίζεται χονδρικά σε τρεις κλιματικές ζώνες. </a:t>
            </a:r>
          </a:p>
          <a:p>
            <a:endParaRPr lang="el-GR" dirty="0"/>
          </a:p>
        </p:txBody>
      </p:sp>
      <p:pic>
        <p:nvPicPr>
          <p:cNvPr id="6" name="Picture 2" descr="C:\Users\dell\Desktop\εφη1\γεωγραφία\2\10 -11\εικόνες\KLIMA2.jpg"/>
          <p:cNvPicPr>
            <a:picLocks noChangeAspect="1" noChangeArrowheads="1"/>
          </p:cNvPicPr>
          <p:nvPr/>
        </p:nvPicPr>
        <p:blipFill>
          <a:blip r:embed="rId2"/>
          <a:srcRect/>
          <a:stretch>
            <a:fillRect/>
          </a:stretch>
        </p:blipFill>
        <p:spPr bwMode="auto">
          <a:xfrm>
            <a:off x="917430" y="3373870"/>
            <a:ext cx="1933575" cy="1704975"/>
          </a:xfrm>
          <a:prstGeom prst="rect">
            <a:avLst/>
          </a:prstGeom>
          <a:noFill/>
        </p:spPr>
      </p:pic>
      <p:pic>
        <p:nvPicPr>
          <p:cNvPr id="7" name="Picture 3" descr="C:\Users\dell\Desktop\εφη1\γεωγραφία\2\10 -11\εικόνες\Οι κλιματικές ζωνες της Γης.jpg"/>
          <p:cNvPicPr>
            <a:picLocks noChangeAspect="1" noChangeArrowheads="1"/>
          </p:cNvPicPr>
          <p:nvPr/>
        </p:nvPicPr>
        <p:blipFill>
          <a:blip r:embed="rId3"/>
          <a:srcRect/>
          <a:stretch>
            <a:fillRect/>
          </a:stretch>
        </p:blipFill>
        <p:spPr bwMode="auto">
          <a:xfrm>
            <a:off x="4929190" y="2857496"/>
            <a:ext cx="3019425" cy="2600325"/>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Λειτουργική μονάδα">
  <a:themeElements>
    <a:clrScheme name="Λειτουργική μονάδα">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Λειτουργική μονάδα">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Λειτουργική μονάδα">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30</TotalTime>
  <Words>491</Words>
  <PresentationFormat>Προβολή στην οθόνη (4:3)</PresentationFormat>
  <Paragraphs>53</Paragraphs>
  <Slides>29</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29</vt:i4>
      </vt:variant>
    </vt:vector>
  </HeadingPairs>
  <TitlesOfParts>
    <vt:vector size="30" baseType="lpstr">
      <vt:lpstr>Λειτουργική μονάδα</vt:lpstr>
      <vt:lpstr>Κλιματικές Ζώνες </vt:lpstr>
      <vt:lpstr>Κλίμα</vt:lpstr>
      <vt:lpstr>Καιρός</vt:lpstr>
      <vt:lpstr>Διαφάνεια 4</vt:lpstr>
      <vt:lpstr>Κλιματικές ζώνες </vt:lpstr>
      <vt:lpstr>Παράγοντες που επηρεάζουν το κλίμα </vt:lpstr>
      <vt:lpstr>Υψόμετρο </vt:lpstr>
      <vt:lpstr>Απόσταση από την θάλασσα</vt:lpstr>
      <vt:lpstr>Κλιματικές Ζώνες</vt:lpstr>
      <vt:lpstr>Τροπική Ζώνη </vt:lpstr>
      <vt:lpstr>Τροπική Ζώνη </vt:lpstr>
      <vt:lpstr>Τροπική Ζώνη </vt:lpstr>
      <vt:lpstr>Τροπική Ζώνη</vt:lpstr>
      <vt:lpstr>Τροπική Ζώνη</vt:lpstr>
      <vt:lpstr>Τροπική Ζώνη</vt:lpstr>
      <vt:lpstr>Τροπική Ζώνη</vt:lpstr>
      <vt:lpstr>Εύκρατη ζώνη </vt:lpstr>
      <vt:lpstr>Εύκρατη ζώνη </vt:lpstr>
      <vt:lpstr>Εύκρατη ζώνη </vt:lpstr>
      <vt:lpstr>Εύκρατη ζώνη </vt:lpstr>
      <vt:lpstr>Εύκρατη ζώνη </vt:lpstr>
      <vt:lpstr>Εύκρατη Ζώνη</vt:lpstr>
      <vt:lpstr>Εύκρατη Ζώνη</vt:lpstr>
      <vt:lpstr>Εύκρατη Ζώνη</vt:lpstr>
      <vt:lpstr>Πολική Ζώνη </vt:lpstr>
      <vt:lpstr>Πολική Ζώνη </vt:lpstr>
      <vt:lpstr>Πολική Ζώνη </vt:lpstr>
      <vt:lpstr>Πολική Ζώνη </vt:lpstr>
      <vt:lpstr>Αυτά για Σήμερα!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Κλιματικές Ζώνες </dc:title>
  <dc:creator>dell</dc:creator>
  <cp:lastModifiedBy>dell</cp:lastModifiedBy>
  <cp:revision>5</cp:revision>
  <dcterms:created xsi:type="dcterms:W3CDTF">2020-04-21T16:44:33Z</dcterms:created>
  <dcterms:modified xsi:type="dcterms:W3CDTF">2020-04-21T17:25:15Z</dcterms:modified>
</cp:coreProperties>
</file>