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-272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DAFB0-F2E8-40FB-9210-033DBC6A7B82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60F2-102F-4651-B27F-19E6F623AC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6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Σύντομη εισαγωγή: η ενότητα δεν περιορίζεται σε τεχνικές συμβουλές ασφάλειας. Συνδέει ασφάλεια, ψηφιακή πολιτειότητα, κριτικό γραμματισμό και ΤΝ.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Συνδέστε τα fake news με εργασίες σχολείου: οικολογία, υγεία, ιστορία, κοινωνικά ζητήματα.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Αναφέρετε ότι τα δεδομένα δεν είναι μόνο όνομα και ηλικία. Είναι και συμπεριφορικά ίχνη, όπως χρόνος παραμονής, επιλογές, δισταγμοί και μοτίβα.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Ο στόχος δεν είναι τεχνοφοβικός. Είναι να αναγνωρίσουν οι εκπαιδευτικοί γιατί η ΤΝ χρειάζεται κριτικό και ηθικό πλαίσιο χρήσης.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Σταθείτε στη διάκριση ανάμεσα σε ψέμα, επιλεκτική αλήθεια και αλγοριθμική χειραγώγηση. Αναφέρετε τη σημασία της συναίνεσης.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Αυτή είναι κρίσιμη διαφάνεια για τις ερωτήσεις πιστοποίησης. Τονίστε τη διαφορά μεταξύ χρήσης εργαλείων και καλλιέργειας γραμματισμού.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Μπορεί να γίνει σε 15-20 λεπτά. Σκοπός δεν είναι να βρεθεί μία σωστή απάντηση, αλλά να φανεί η ανάγκη διασταύρωσης και κριτικής ανάγνωσης των αποτελεσμάτων.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Κλείστε συνδέοντας το υλικό με τις ερωτήσεις πιστοποίησης: σενάρια, διάκριση παραδοσιακής/κριτικής χρήσης, ψηφιακή πολιτειότητα και ΤΝ.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Τονίστε ότι οι στόχοι συνδέουν γνώση, δεξιότητες και στάσεις. Η ασφάλεια δεν είναι μόνο φίλτρα και απαγορεύσεις.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Χρησιμοποιήστε τη διαφάνεια ως προσανατολισμό για τους επιμορφούμενους.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την κοινωνική κατασκευή του κινδύνου και τη σχέση της με τους εφήβους που συχνά δοκιμάζουν όρια.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Η διαφάνεια λειτουργεί ως ταξινόμηση. Συνδέστε κάθε κατηγορία με σύντομο παράδειγμα από τη σχολική ζωή.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Αναδείξτε την αναλογία της θάλασσας που χρησιμοποιεί το υλικό: δεν απαγορεύουμε τη θάλασσα, μαθαίνουμε στα παιδιά να κολυμπούν με ασφάλεια.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Επισημάνετε ότι ο κυβερνοεκφοβισμός μπαίνει στον προσωπικό χώρο του θύματος και είναι δύσκολο να περιοριστεί λόγω ταχύτητας διάχυσης.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Συνδέστε την πολιτειότητα με το δικαίωμα και την υποχρέωση συμμετοχής. Η ψηφιακή διάσταση επεκτείνει αυτόν τον ρόλο στο διαδίκτυο.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Η διαφάνεια βοηθά τους εκπαιδευτικούς να δουν την ψηφιακή πολιτειότητα ως πλαίσιο προγράμματος και όχι ως αποσπασματική νουθεσία.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89720" y="685800"/>
            <a:ext cx="2148840" cy="2148840"/>
          </a:xfrm>
          <a:prstGeom prst="ellipse">
            <a:avLst/>
          </a:prstGeom>
          <a:solidFill>
            <a:srgbClr val="CCFBF1">
              <a:alpha val="92000"/>
            </a:srgbClr>
          </a:solidFill>
          <a:ln w="12700">
            <a:solidFill>
              <a:srgbClr val="CCFBF1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738360" y="1234440"/>
            <a:ext cx="1234440" cy="1234440"/>
          </a:xfrm>
          <a:prstGeom prst="ellipse">
            <a:avLst/>
          </a:prstGeom>
          <a:solidFill>
            <a:srgbClr val="DBEAFE">
              <a:alpha val="90000"/>
            </a:srgbClr>
          </a:solidFill>
          <a:ln w="12700">
            <a:solidFill>
              <a:srgbClr val="DBEAFE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94360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11η Συνεδρία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13232" y="1143000"/>
            <a:ext cx="7955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Ψηφιακή Πολιτειότητα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&amp; Ασφαλής χρήση διαδικτύου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49808" y="2816352"/>
            <a:ext cx="6035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Επιμόρφωση Β1 επιπέδου ΤΠΕ • Συστάδα Β1.1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77240" y="4041648"/>
            <a:ext cx="1874520" cy="585216"/>
          </a:xfrm>
          <a:prstGeom prst="roundRect">
            <a:avLst>
              <a:gd name="adj" fmla="val 18750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50392" y="4114800"/>
            <a:ext cx="1728216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Ασφάλεια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2907792" y="4041648"/>
            <a:ext cx="2377440" cy="585216"/>
          </a:xfrm>
          <a:prstGeom prst="roundRect">
            <a:avLst>
              <a:gd name="adj" fmla="val 18750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980944" y="4114800"/>
            <a:ext cx="2231136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Κριτική πληροφορία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559552" y="4041648"/>
            <a:ext cx="1901952" cy="585216"/>
          </a:xfrm>
          <a:prstGeom prst="roundRect">
            <a:avLst>
              <a:gd name="adj" fmla="val 18750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632704" y="4114800"/>
            <a:ext cx="1755648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Υπεύθυνη ΤΝ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49808" y="5998464"/>
            <a:ext cx="6035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Πηγή: Επιμορφωτικό υλικό Β1.1, ΙΤΥΕ «Διόφαντος»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</a:t>
            </a:r>
            <a:endParaRPr lang="en-US" sz="8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ΑΛΗΘΕΙΑ ΚΑΙ ΠΑΡΑΠΛΑΝΗΣΗ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Post-truth, fake news και σχολείο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Οι μαθητές χρειάζονται πρακτικές ελέγχου, γιατί η αληθοφάνεια δεν ισοδυναμεί με εγκυρότητα.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10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2514600" y="3063240"/>
            <a:ext cx="640080" cy="0"/>
          </a:xfrm>
          <a:prstGeom prst="line">
            <a:avLst/>
          </a:prstGeom>
          <a:noFill/>
          <a:ln w="16510">
            <a:solidFill>
              <a:srgbClr val="CBD5E1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4434840" y="3063240"/>
            <a:ext cx="640080" cy="0"/>
          </a:xfrm>
          <a:prstGeom prst="line">
            <a:avLst/>
          </a:prstGeom>
          <a:noFill/>
          <a:ln w="16510">
            <a:solidFill>
              <a:srgbClr val="CBD5E1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6355080" y="3063240"/>
            <a:ext cx="640080" cy="0"/>
          </a:xfrm>
          <a:prstGeom prst="line">
            <a:avLst/>
          </a:prstGeom>
          <a:noFill/>
          <a:ln w="16510">
            <a:solidFill>
              <a:srgbClr val="CBD5E1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8275320" y="3063240"/>
            <a:ext cx="640080" cy="0"/>
          </a:xfrm>
          <a:prstGeom prst="line">
            <a:avLst/>
          </a:prstGeom>
          <a:noFill/>
          <a:ln w="16510">
            <a:solidFill>
              <a:srgbClr val="CBD5E1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777240" y="2542032"/>
            <a:ext cx="1508760" cy="960120"/>
          </a:xfrm>
          <a:prstGeom prst="roundRect">
            <a:avLst>
              <a:gd name="adj" fmla="val 11429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50392" y="2615184"/>
            <a:ext cx="136245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Εντυπωσιακός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ισχυρισμός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2834640" y="2542032"/>
            <a:ext cx="1508760" cy="960120"/>
          </a:xfrm>
          <a:prstGeom prst="roundRect">
            <a:avLst>
              <a:gd name="adj" fmla="val 11429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907792" y="2615184"/>
            <a:ext cx="136245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Πηγή και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συντάκτης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892040" y="2542032"/>
            <a:ext cx="1508760" cy="960120"/>
          </a:xfrm>
          <a:prstGeom prst="roundRect">
            <a:avLst>
              <a:gd name="adj" fmla="val 11429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965192" y="2615184"/>
            <a:ext cx="136245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Τεκμήρια και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ημερομηνία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949440" y="2542032"/>
            <a:ext cx="1508760" cy="960120"/>
          </a:xfrm>
          <a:prstGeom prst="roundRect">
            <a:avLst>
              <a:gd name="adj" fmla="val 11429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022592" y="2615184"/>
            <a:ext cx="136245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Διασταύρωση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πηγών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9006840" y="2542032"/>
            <a:ext cx="1508760" cy="960120"/>
          </a:xfrm>
          <a:prstGeom prst="roundRect">
            <a:avLst>
              <a:gd name="adj" fmla="val 11429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079992" y="2615184"/>
            <a:ext cx="136245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Κριτική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απόφαση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914400" y="4069080"/>
            <a:ext cx="10287000" cy="9601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Στην εκπαίδευση το ζητούμενο δεν είναι να απομνημονεύουν οι μαθητές λίστες αξιόπιστων πηγών, αλλά να αναπτύσσουν συνήθειες ελέγχου: ποιος μιλά, γιατί, με ποια τεκμήρια και με ποια εναλλακτική επιβεβαίωση.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914400" y="5650992"/>
            <a:ext cx="73152" cy="41148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115568" y="5696712"/>
            <a:ext cx="969264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κριτική στάση απέναντι σε πληροφορίες και ειδήσεις πρέπει να διαπερνά όλα τα μαθήματα.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ΨΗΦΙΑΚΗ ΤΑΥΤΟΤΗΤΑ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Δεδομένα, ίχνη και προφίλ χρήστη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ψηφιακή φήμη και τα προσωπικά δεδομένα δεν είναι στιγμιαία· τα ίχνη παραμένουν και συνδυάζονται.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11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349240" y="3182112"/>
            <a:ext cx="1508760" cy="1508760"/>
          </a:xfrm>
          <a:prstGeom prst="ellipse">
            <a:avLst/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394960" y="3255264"/>
            <a:ext cx="1417320" cy="1362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8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Δυναμικό</a:t>
            </a:r>
            <a:endParaRPr lang="en-US" sz="1380" dirty="0"/>
          </a:p>
          <a:p>
            <a:pPr marL="0" indent="0" algn="ctr">
              <a:buNone/>
            </a:pPr>
            <a:r>
              <a:rPr lang="en-US" sz="138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προφίλ</a:t>
            </a:r>
            <a:endParaRPr lang="en-US" sz="1380" dirty="0"/>
          </a:p>
          <a:p>
            <a:pPr marL="0" indent="0" algn="ctr">
              <a:buNone/>
            </a:pPr>
            <a:r>
              <a:rPr lang="en-US" sz="138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χρήστη</a:t>
            </a:r>
            <a:endParaRPr lang="en-US" sz="1380" dirty="0"/>
          </a:p>
        </p:txBody>
      </p:sp>
      <p:sp>
        <p:nvSpPr>
          <p:cNvPr id="10" name="Shape 8"/>
          <p:cNvSpPr/>
          <p:nvPr/>
        </p:nvSpPr>
        <p:spPr>
          <a:xfrm>
            <a:off x="914400" y="2240280"/>
            <a:ext cx="1600200" cy="640080"/>
          </a:xfrm>
          <a:prstGeom prst="roundRect">
            <a:avLst>
              <a:gd name="adj" fmla="val 17143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7552" y="2313432"/>
            <a:ext cx="14538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Αναζητήσεις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2971800" y="1993392"/>
            <a:ext cx="1600200" cy="640080"/>
          </a:xfrm>
          <a:prstGeom prst="roundRect">
            <a:avLst>
              <a:gd name="adj" fmla="val 17143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044952" y="2066544"/>
            <a:ext cx="14538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Likes / χρόνος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παραμονής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7223760" y="1993392"/>
            <a:ext cx="1600200" cy="640080"/>
          </a:xfrm>
          <a:prstGeom prst="roundRect">
            <a:avLst>
              <a:gd name="adj" fmla="val 17143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296912" y="2066544"/>
            <a:ext cx="14538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Φωτογραφίες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και tags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9189720" y="2240280"/>
            <a:ext cx="1600200" cy="640080"/>
          </a:xfrm>
          <a:prstGeom prst="roundRect">
            <a:avLst>
              <a:gd name="adj" fmla="val 17143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262872" y="2313432"/>
            <a:ext cx="14538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Συσκευές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και τοποθεσία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1828800" y="4754880"/>
            <a:ext cx="1600200" cy="640080"/>
          </a:xfrm>
          <a:prstGeom prst="roundRect">
            <a:avLst>
              <a:gd name="adj" fmla="val 17143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901952" y="4828032"/>
            <a:ext cx="14538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Cloud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δεδομένα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8092440" y="4754880"/>
            <a:ext cx="1600200" cy="640080"/>
          </a:xfrm>
          <a:prstGeom prst="roundRect">
            <a:avLst>
              <a:gd name="adj" fmla="val 17143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165592" y="4828032"/>
            <a:ext cx="14538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Προτιμήσεις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κατανάλωσης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4400" y="5577840"/>
            <a:ext cx="10058400" cy="43891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56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Ερώτημα για την τάξη: «Τι αποκαλύπτει για μένα κάτι που δεν έγραψα ποτέ ρητά, αλλά φαίνεται από τις επιλογές μου;»</a:t>
            </a:r>
            <a:endParaRPr lang="en-US" sz="15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ΤΕΧΝΗΤΗ ΝΟΗΜΟΣΥΝΗ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Προβλήματα που χρειάζονται γραμματισμό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ΤΝ φέρνει δυνατότητες, αλλά και κινδύνους για την κρίση, την αυτονομία, την ιδιωτικότητα και την ισότητα.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12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257800" y="3063240"/>
            <a:ext cx="1417320" cy="1417320"/>
          </a:xfrm>
          <a:prstGeom prst="ellipse">
            <a:avLst/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303520" y="3136392"/>
            <a:ext cx="1325880" cy="12710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AI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literacy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868680" y="214884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41832" y="222199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Αλγοριθμική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μεροληψία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2971800" y="196596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044952" y="203911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Υπερβολική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εξάρτηση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5074920" y="182880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148072" y="190195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Προσωπικά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δεδομένα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7406640" y="196596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79792" y="203911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Συναισθηματική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εμπλοκή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9555480" y="214884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628632" y="222199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Hallucinations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/ επινοήσεις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1417320" y="498348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490472" y="505663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Ψηφιακή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χειραγώγηση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846320" y="498348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919472" y="505663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Deepfakes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και συναίνεση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8275320" y="498348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348472" y="505663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Δεδομένα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εκπαίδευσης</a:t>
            </a:r>
            <a:endParaRPr lang="en-US" sz="1150" dirty="0"/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DEEPFAKES ΚΑΙ ΧΕΙΡΑΓΩΓΗΣΗ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Όταν το ψηφιακό φαίνεται αληθινό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ΤΝ μπορεί να δημιουργήσει πειστικές απομιμήσεις εικόνας, φωνής και προσώπου, με συνέπειες για συναίνεση, προσωπικότητα και εμπιστοσύνη.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13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777240" y="1874520"/>
            <a:ext cx="4800600" cy="2926080"/>
          </a:xfrm>
          <a:prstGeom prst="roundRect">
            <a:avLst>
              <a:gd name="adj" fmla="val 4375"/>
            </a:avLst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</p:sp>
      <p:pic>
        <p:nvPicPr>
          <p:cNvPr id="9" name="Image 0" descr="/mnt/data/slide_assets/deepfake_fig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159952"/>
            <a:ext cx="4434840" cy="2245489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14400" y="4919472"/>
            <a:ext cx="4526280" cy="2286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Εικόνα υλικού: αλλαγή εμφάνισης / απομίμηση προσώπου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6199632" y="1874520"/>
            <a:ext cx="4983480" cy="1508760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</p:sp>
      <p:pic>
        <p:nvPicPr>
          <p:cNvPr id="12" name="Image 1" descr="/mnt/data/slide_assets/voice_deepfake_diag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80" y="2131660"/>
            <a:ext cx="4645152" cy="98533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272784" y="3493008"/>
            <a:ext cx="4828032" cy="23774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Διάγραμμα υλικού: από προφίλ σε απομίμηση φωνής</a:t>
            </a:r>
            <a:endParaRPr lang="en-US" sz="950" dirty="0"/>
          </a:p>
        </p:txBody>
      </p:sp>
      <p:sp>
        <p:nvSpPr>
          <p:cNvPr id="14" name="Text 10"/>
          <p:cNvSpPr/>
          <p:nvPr/>
        </p:nvSpPr>
        <p:spPr>
          <a:xfrm>
            <a:off x="6291072" y="4160520"/>
            <a:ext cx="4773168" cy="8229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52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Διδακτικό ερώτημα: Πώς τεκμηριώνουμε ότι ένα ψηφιακό τεκμήριο είναι αυθεντικό; Πώς συζητούμε τη συναίνεση και την προσβολή προσωπικότητας;</a:t>
            </a:r>
            <a:endParaRPr lang="en-US" sz="1520" dirty="0"/>
          </a:p>
        </p:txBody>
      </p:sp>
      <p:sp>
        <p:nvSpPr>
          <p:cNvPr id="15" name="Shape 11"/>
          <p:cNvSpPr/>
          <p:nvPr/>
        </p:nvSpPr>
        <p:spPr>
          <a:xfrm>
            <a:off x="914400" y="5596128"/>
            <a:ext cx="73152" cy="438912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115568" y="5641848"/>
            <a:ext cx="969264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Δεν πρόκειται απλώς για ψευδή είδηση· μπορεί να είναι μαζική κατασκευή πραγματικότητας.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ΚΡΙΤΙΚΗ ΑΝΑΖΗΤΗΣΗ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Τέσσερις τρόποι ένταξης στη διδασκαλία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Το ίδιο εργαλείο μπορεί να υπηρετήσει παθητική επίδειξη, αντιγραφή ή κριτικό ψηφιακό γραμματισμό.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14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2743200" y="3063240"/>
            <a:ext cx="59436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5532120" y="3063240"/>
            <a:ext cx="59436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8321040" y="3063240"/>
            <a:ext cx="59436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1380744" y="2240280"/>
            <a:ext cx="594360" cy="594360"/>
          </a:xfrm>
          <a:prstGeom prst="ellipse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426464" y="2313432"/>
            <a:ext cx="502920" cy="4480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85800" y="2971800"/>
            <a:ext cx="2011680" cy="749808"/>
          </a:xfrm>
          <a:prstGeom prst="roundRect">
            <a:avLst>
              <a:gd name="adj" fmla="val 14634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58952" y="3044952"/>
            <a:ext cx="186537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Παραδοσιακή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χρήση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594360" y="3977640"/>
            <a:ext cx="2212848" cy="102412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 εκπαιδευτικός αναζητά και προβάλλει πληροφορίες. Οι μαθητές παρακολουθούν.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169664" y="2240280"/>
            <a:ext cx="594360" cy="594360"/>
          </a:xfrm>
          <a:prstGeom prst="ellipse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215384" y="2313432"/>
            <a:ext cx="502920" cy="4480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474720" y="2971800"/>
            <a:ext cx="2011680" cy="749808"/>
          </a:xfrm>
          <a:prstGeom prst="roundRect">
            <a:avLst>
              <a:gd name="adj" fmla="val 14634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547872" y="3044952"/>
            <a:ext cx="186537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Επιφανειακά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σύγχρονη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3383280" y="3977640"/>
            <a:ext cx="2212848" cy="102412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Οι μαθητές αναζητούν και αντιγράφουν χωρίς αξιολόγηση πηγών.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6958584" y="2240280"/>
            <a:ext cx="594360" cy="594360"/>
          </a:xfrm>
          <a:prstGeom prst="ellipse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004304" y="2313432"/>
            <a:ext cx="502920" cy="4480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63640" y="2971800"/>
            <a:ext cx="2011680" cy="749808"/>
          </a:xfrm>
          <a:prstGeom prst="roundRect">
            <a:avLst>
              <a:gd name="adj" fmla="val 14634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336792" y="3044952"/>
            <a:ext cx="186537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Πρακτικές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γραμματισμού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6172200" y="3977640"/>
            <a:ext cx="2212848" cy="102412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Αναζήτηση, διασταύρωση, σύνθεση και παραγωγή νέου κειμένου.</a:t>
            </a:r>
            <a:endParaRPr lang="en-US" sz="1150" dirty="0"/>
          </a:p>
        </p:txBody>
      </p:sp>
      <p:sp>
        <p:nvSpPr>
          <p:cNvPr id="26" name="Shape 24"/>
          <p:cNvSpPr/>
          <p:nvPr/>
        </p:nvSpPr>
        <p:spPr>
          <a:xfrm>
            <a:off x="9747504" y="2240280"/>
            <a:ext cx="594360" cy="594360"/>
          </a:xfrm>
          <a:prstGeom prst="ellipse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793224" y="2313432"/>
            <a:ext cx="502920" cy="4480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9052560" y="2971800"/>
            <a:ext cx="2011680" cy="749808"/>
          </a:xfrm>
          <a:prstGeom prst="roundRect">
            <a:avLst>
              <a:gd name="adj" fmla="val 14634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25712" y="3044952"/>
            <a:ext cx="186537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Κριτικός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γραμματισμός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8961120" y="3977640"/>
            <a:ext cx="2212848" cy="102412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Οι μηχανές αναζήτησης αντιμετωπίζονται ως μη ουδέτερα εργαλεία.</a:t>
            </a:r>
            <a:endParaRPr lang="en-US" sz="1150" dirty="0"/>
          </a:p>
        </p:txBody>
      </p:sp>
      <p:sp>
        <p:nvSpPr>
          <p:cNvPr id="31" name="Text 29"/>
          <p:cNvSpPr/>
          <p:nvPr/>
        </p:nvSpPr>
        <p:spPr>
          <a:xfrm>
            <a:off x="914400" y="5632704"/>
            <a:ext cx="9966960" cy="43891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45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Πυρήνας της 11ης ενότητας: η ποιότητα της διδασκαλίας κρίνεται από τον ρόλο των μαθητών και από το αν καλλιεργούνται έλεγχος, αξιολόγηση και σύνθεση.</a:t>
            </a:r>
            <a:endParaRPr lang="en-US" sz="1450" dirty="0"/>
          </a:p>
        </p:txBody>
      </p:sp>
      <p:sp>
        <p:nvSpPr>
          <p:cNvPr id="32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ΔΡΑΣΤΗΡΙΟΤΗΤΑ ΕΠΙΜΟΡΦΩΣΗΣ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«Η αναζήτηση δεν είναι ουδέτερη»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Σύντομη ομαδοσυνεργατική δραστηριότητα για τη σύνδεση υλικού, πιστοποίησης και διδακτικής πράξης.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15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2331720" cy="457200"/>
          </a:xfrm>
          <a:prstGeom prst="roundRect">
            <a:avLst>
              <a:gd name="adj" fmla="val 24000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96112" y="2221992"/>
            <a:ext cx="2185416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1. Επιλογή όρου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3429000" y="2176272"/>
            <a:ext cx="233172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fontScale="92500"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π.χ. “κλιματική αλλαγή”, “Αλέξανδρος”, “AI στην εκπαίδευση”</a:t>
            </a:r>
            <a:endParaRPr lang="en-US" sz="1180" dirty="0"/>
          </a:p>
        </p:txBody>
      </p:sp>
      <p:sp>
        <p:nvSpPr>
          <p:cNvPr id="11" name="Shape 9"/>
          <p:cNvSpPr/>
          <p:nvPr/>
        </p:nvSpPr>
        <p:spPr>
          <a:xfrm>
            <a:off x="6080760" y="2148840"/>
            <a:ext cx="2331720" cy="457200"/>
          </a:xfrm>
          <a:prstGeom prst="roundRect">
            <a:avLst>
              <a:gd name="adj" fmla="val 24000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153912" y="2221992"/>
            <a:ext cx="2185416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2. Δύο μηχανές αναζήτησης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8686800" y="2176272"/>
            <a:ext cx="233172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σύγκριση πρώτων 10 αποτελεσμάτων και διαφημίσεων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822960" y="4160520"/>
            <a:ext cx="2331720" cy="457200"/>
          </a:xfrm>
          <a:prstGeom prst="roundRect">
            <a:avLst>
              <a:gd name="adj" fmla="val 24000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96112" y="4233672"/>
            <a:ext cx="2185416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3. Έλεγχος πηγών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3429000" y="4187952"/>
            <a:ext cx="233172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συντάκτης, σκοπός, ημερομηνία, τεκμήρια, διασταύρωση</a:t>
            </a:r>
            <a:endParaRPr lang="en-US" sz="1180" dirty="0"/>
          </a:p>
        </p:txBody>
      </p:sp>
      <p:sp>
        <p:nvSpPr>
          <p:cNvPr id="17" name="Shape 15"/>
          <p:cNvSpPr/>
          <p:nvPr/>
        </p:nvSpPr>
        <p:spPr>
          <a:xfrm>
            <a:off x="6080760" y="4160520"/>
            <a:ext cx="2331720" cy="457200"/>
          </a:xfrm>
          <a:prstGeom prst="roundRect">
            <a:avLst>
              <a:gd name="adj" fmla="val 24000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153912" y="4233672"/>
            <a:ext cx="2185416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4. Διδακτική πρόταση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8686800" y="4187952"/>
            <a:ext cx="233172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18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πώς θα γίνει δραστηριότητα για μαθητές στο μάθημά μας;</a:t>
            </a:r>
            <a:endParaRPr lang="en-US" sz="1180" dirty="0"/>
          </a:p>
        </p:txBody>
      </p:sp>
      <p:sp>
        <p:nvSpPr>
          <p:cNvPr id="20" name="Shape 18"/>
          <p:cNvSpPr/>
          <p:nvPr/>
        </p:nvSpPr>
        <p:spPr>
          <a:xfrm>
            <a:off x="1005840" y="5532120"/>
            <a:ext cx="73152" cy="50292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207008" y="5577840"/>
            <a:ext cx="9555480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Κλείσιμο δραστηριότητας: Κάθε ομάδα διατυπώνει έναν κανόνα κριτικής αναζήτησης για τους μαθητές της.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ΣΥΝΟΨΗ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Τι κρατάμε </a:t>
            </a:r>
            <a:r>
              <a:rPr lang="en-US" sz="2600" b="1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για </a:t>
            </a:r>
            <a:r>
              <a:rPr lang="en-US" sz="2600" b="1" smtClean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τη </a:t>
            </a: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διδακτική πράξη;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ενότητα ζητά κατανόηση εννοιών, αλλά κυρίως παιδαγωγική κρίση σε αυθεντικές περιπτώσεις χρήσης.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16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051560" y="2011680"/>
            <a:ext cx="502920" cy="502920"/>
          </a:xfrm>
          <a:prstGeom prst="roundRect">
            <a:avLst>
              <a:gd name="adj" fmla="val 21818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124712" y="2084832"/>
            <a:ext cx="356616" cy="356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737360" y="1993392"/>
            <a:ext cx="900684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ασφάλεια στο διαδίκτυο απαιτεί τεχνική προστασία και διαπαιδαγώγηση.</a:t>
            </a:r>
            <a:endParaRPr lang="en-US" sz="1650" dirty="0"/>
          </a:p>
        </p:txBody>
      </p:sp>
      <p:sp>
        <p:nvSpPr>
          <p:cNvPr id="11" name="Shape 9"/>
          <p:cNvSpPr/>
          <p:nvPr/>
        </p:nvSpPr>
        <p:spPr>
          <a:xfrm>
            <a:off x="1051560" y="2788920"/>
            <a:ext cx="502920" cy="502920"/>
          </a:xfrm>
          <a:prstGeom prst="roundRect">
            <a:avLst>
              <a:gd name="adj" fmla="val 21818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24712" y="2862072"/>
            <a:ext cx="356616" cy="356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737360" y="2770632"/>
            <a:ext cx="900684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ψηφιακή πολιτειότητα αφορά δικαιώματα, υποχρεώσεις, ταυτότητα, συμμετοχή και υπεύθυνη επικοινωνία.</a:t>
            </a:r>
            <a:endParaRPr lang="en-US" sz="1650" dirty="0"/>
          </a:p>
        </p:txBody>
      </p:sp>
      <p:sp>
        <p:nvSpPr>
          <p:cNvPr id="14" name="Shape 12"/>
          <p:cNvSpPr/>
          <p:nvPr/>
        </p:nvSpPr>
        <p:spPr>
          <a:xfrm>
            <a:off x="1051560" y="3566160"/>
            <a:ext cx="502920" cy="502920"/>
          </a:xfrm>
          <a:prstGeom prst="roundRect">
            <a:avLst>
              <a:gd name="adj" fmla="val 21818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124712" y="3639312"/>
            <a:ext cx="356616" cy="356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737360" y="3547872"/>
            <a:ext cx="900684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αναζήτηση πληροφορίας πρέπει να διδάσκεται ως κριτική πρακτική γραμματισμού.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1051560" y="4343400"/>
            <a:ext cx="502920" cy="502920"/>
          </a:xfrm>
          <a:prstGeom prst="roundRect">
            <a:avLst>
              <a:gd name="adj" fmla="val 21818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24712" y="4416552"/>
            <a:ext cx="356616" cy="356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737360" y="4325112"/>
            <a:ext cx="900684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fontScale="92500"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ΤΝ χρειάζεται γραμματισμό: μεροληψία, προσωπικά δεδομένα, hallucinations, deepfakes, χειραγώγηση.</a:t>
            </a:r>
            <a:endParaRPr lang="en-US" sz="1650" dirty="0"/>
          </a:p>
        </p:txBody>
      </p:sp>
      <p:sp>
        <p:nvSpPr>
          <p:cNvPr id="20" name="Shape 18"/>
          <p:cNvSpPr/>
          <p:nvPr/>
        </p:nvSpPr>
        <p:spPr>
          <a:xfrm>
            <a:off x="914400" y="5532120"/>
            <a:ext cx="73152" cy="512064"/>
          </a:xfrm>
          <a:prstGeom prst="rect">
            <a:avLst/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568" y="5577840"/>
            <a:ext cx="9692640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Το ζητούμενο δεν είναι να φοβηθούν οι εκπαιδευτικοί την τεχνολογία, αλλά να τη διδάξουν ως αντικείμενο κριτικής, ηθικής και υπεύθυνης χρήσης.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ΣΚΟΠΟΣ ΚΑΙ ΣΤΟΧΟΙ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Τι επιδιώκει η ενότητα;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Από την απλή χρήση των ψηφιακών πόρων στην υπεύθυνη, κριτική και ασφαλή συμμετοχή.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914400" y="4526280"/>
            <a:ext cx="9966960" cy="0"/>
          </a:xfrm>
          <a:prstGeom prst="line">
            <a:avLst/>
          </a:prstGeom>
          <a:noFill/>
          <a:ln w="25400">
            <a:solidFill>
              <a:srgbClr val="0F766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691640" y="2880360"/>
            <a:ext cx="109728" cy="1664208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993392"/>
            <a:ext cx="1965960" cy="749808"/>
          </a:xfrm>
          <a:prstGeom prst="roundRect">
            <a:avLst>
              <a:gd name="adj" fmla="val 14634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96112" y="2066544"/>
            <a:ext cx="181965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Αναγνώριση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κινδύνων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22960" y="4800600"/>
            <a:ext cx="1965960" cy="62179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Διαδίκτυο, ψηφιακοί πόροι, ευάλωτες ηλικίες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480560" y="2880360"/>
            <a:ext cx="109728" cy="1664208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611880" y="1993392"/>
            <a:ext cx="1965960" cy="749808"/>
          </a:xfrm>
          <a:prstGeom prst="roundRect">
            <a:avLst>
              <a:gd name="adj" fmla="val 14634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685032" y="2066544"/>
            <a:ext cx="181965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Αντιμετώπιση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&amp; διδασκαλία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11880" y="4800600"/>
            <a:ext cx="1965960" cy="62179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Τεχνικά μέτρα + ενημέρωση + διαπαιδαγώγηση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7269480" y="2880360"/>
            <a:ext cx="109728" cy="1664208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400800" y="1993392"/>
            <a:ext cx="1965960" cy="749808"/>
          </a:xfrm>
          <a:prstGeom prst="roundRect">
            <a:avLst>
              <a:gd name="adj" fmla="val 14634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473952" y="2066544"/>
            <a:ext cx="181965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Ψηφιακή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πολιτειότητα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400800" y="4800600"/>
            <a:ext cx="1965960" cy="62179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Δικαιώματα, ευθύνες, πληροφορία, επικοινωνία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10058400" y="2880360"/>
            <a:ext cx="109728" cy="16642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9189720" y="1993392"/>
            <a:ext cx="1965960" cy="749808"/>
          </a:xfrm>
          <a:prstGeom prst="roundRect">
            <a:avLst>
              <a:gd name="adj" fmla="val 14634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262872" y="2066544"/>
            <a:ext cx="181965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Κριτική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πληροφορία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9189720" y="4800600"/>
            <a:ext cx="1965960" cy="62179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Αναζήτηση, αξιολόγηση, σύνθεση και αναφορά πηγών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914400" y="5559552"/>
            <a:ext cx="73152" cy="43891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115568" y="5605272"/>
            <a:ext cx="969264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Κεντρική ιδέα: οι μαθητές δεν αρκεί να «χρησιμοποιούν» το διαδίκτυο· χρειάζεται να το κατανοούν, να το ελέγχουν και να το αξιοποιούν υπεύθυνα.</a:t>
            </a:r>
            <a:endParaRPr lang="en-US" sz="1600" dirty="0"/>
          </a:p>
        </p:txBody>
      </p:sp>
      <p:sp>
        <p:nvSpPr>
          <p:cNvPr id="2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ΧΑΡΤΗΣ ΕΝΟΤΗΤΑΣ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Πέντε άξονες περιεχομένου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Μια διαδρομή από τους κινδύνους του διαδικτύου προς την ψηφιακή πολιτειότητα και την κριτική χρήση της ΤΝ.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828800" y="3529584"/>
            <a:ext cx="11430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3931920" y="3529584"/>
            <a:ext cx="11430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6035040" y="3529584"/>
            <a:ext cx="11430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8138160" y="3529584"/>
            <a:ext cx="11430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1344168" y="2944368"/>
            <a:ext cx="1005840" cy="100584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EE2E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389888" y="3017520"/>
            <a:ext cx="914400" cy="8595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77240" y="4160520"/>
            <a:ext cx="2057400" cy="502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Ασφαλής χρήση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διαδικτύου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3447288" y="2944368"/>
            <a:ext cx="1005840" cy="1005840"/>
          </a:xfrm>
          <a:prstGeom prst="ellipse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493008" y="3017520"/>
            <a:ext cx="914400" cy="8595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880360" y="4160520"/>
            <a:ext cx="2057400" cy="502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Πολιτειότητα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και e-citizenship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5550408" y="2944368"/>
            <a:ext cx="1005840" cy="1005840"/>
          </a:xfrm>
          <a:prstGeom prst="ellipse">
            <a:avLst/>
          </a:prstGeom>
          <a:solidFill>
            <a:srgbClr val="EDE9FE"/>
          </a:solidFill>
          <a:ln w="12700">
            <a:solidFill>
              <a:srgbClr val="EDE9F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596128" y="3017520"/>
            <a:ext cx="914400" cy="8595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4983480" y="4160520"/>
            <a:ext cx="2057400" cy="502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Προβλήματα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ΤΝ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7653528" y="2944368"/>
            <a:ext cx="1005840" cy="1005840"/>
          </a:xfrm>
          <a:prstGeom prst="ellipse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699248" y="3017520"/>
            <a:ext cx="914400" cy="8595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7086600" y="4160520"/>
            <a:ext cx="2057400" cy="502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Κριτικές πρακτικές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αναζήτησης</a:t>
            </a:r>
            <a:endParaRPr lang="en-US" sz="1250" dirty="0"/>
          </a:p>
        </p:txBody>
      </p:sp>
      <p:sp>
        <p:nvSpPr>
          <p:cNvPr id="24" name="Shape 22"/>
          <p:cNvSpPr/>
          <p:nvPr/>
        </p:nvSpPr>
        <p:spPr>
          <a:xfrm>
            <a:off x="9756648" y="2944368"/>
            <a:ext cx="1005840" cy="1005840"/>
          </a:xfrm>
          <a:prstGeom prst="ellipse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802368" y="3017520"/>
            <a:ext cx="914400" cy="8595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5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9189720" y="4160520"/>
            <a:ext cx="2057400" cy="502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ΤΝ στην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εκπαίδευση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960120" y="5285232"/>
            <a:ext cx="9966960" cy="6858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Το υλικό μετακινείται από την περιγραφή κινδύνων στην παιδαγωγική αντιμετώπισή τους και καταλήγει στην ανάγκη γραμματισμού στην ΤΝ.</a:t>
            </a:r>
            <a:endParaRPr lang="en-US" sz="1700" dirty="0"/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ΑΣΦΑΛΗΣ ΧΡΗΣΗ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Τι ονομάζουμε «κίνδυνο» στο διαδίκτυο;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έννοια του κινδύνου δεν είναι ουδέτερη· εξαρτάται από ηλικία, πλαίσιο, κουλτούρα και κοινωνική αξιολόγηση.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234440" y="3291840"/>
            <a:ext cx="8686800" cy="0"/>
          </a:xfrm>
          <a:prstGeom prst="line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60120" y="2788920"/>
            <a:ext cx="1463040" cy="640080"/>
          </a:xfrm>
          <a:prstGeom prst="roundRect">
            <a:avLst>
              <a:gd name="adj" fmla="val 17143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3272" y="2862072"/>
            <a:ext cx="13167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Ενόχληση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3977640" y="2788920"/>
            <a:ext cx="1463040" cy="640080"/>
          </a:xfrm>
          <a:prstGeom prst="roundRect">
            <a:avLst>
              <a:gd name="adj" fmla="val 17143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050792" y="2862072"/>
            <a:ext cx="13167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Απειλή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903720" y="2788920"/>
            <a:ext cx="1463040" cy="640080"/>
          </a:xfrm>
          <a:prstGeom prst="roundRect">
            <a:avLst>
              <a:gd name="adj" fmla="val 17143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976872" y="2862072"/>
            <a:ext cx="13167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Βλάβη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9235440" y="2788920"/>
            <a:ext cx="1737360" cy="640080"/>
          </a:xfrm>
          <a:prstGeom prst="roundRect">
            <a:avLst>
              <a:gd name="adj" fmla="val 17143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308592" y="2862072"/>
            <a:ext cx="15910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Ασφάλεια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069080"/>
            <a:ext cx="4754880" cy="9601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52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Οι «κίνδυνοι» μπορεί να αφορούν φυσική, συναισθηματική, ψυχολογική, οικονομική, κοινωνική βλάβη ή βλάβη στην υπόληψη του χρήστη.</a:t>
            </a:r>
            <a:endParaRPr lang="en-US" sz="1520" dirty="0"/>
          </a:p>
        </p:txBody>
      </p:sp>
      <p:sp>
        <p:nvSpPr>
          <p:cNvPr id="18" name="Text 16"/>
          <p:cNvSpPr/>
          <p:nvPr/>
        </p:nvSpPr>
        <p:spPr>
          <a:xfrm>
            <a:off x="6400800" y="4069080"/>
            <a:ext cx="4389120" cy="9601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152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Παιδαγωγική συνέπεια: ο εκπαιδευτικός χρειάζεται κριτική στάση απέναντι σε ό,τι χαρακτηρίζεται συλλήβδην «επικίνδυνο».</a:t>
            </a:r>
            <a:endParaRPr lang="en-US" sz="1520" dirty="0"/>
          </a:p>
        </p:txBody>
      </p:sp>
      <p:sp>
        <p:nvSpPr>
          <p:cNvPr id="19" name="Shape 17"/>
          <p:cNvSpPr/>
          <p:nvPr/>
        </p:nvSpPr>
        <p:spPr>
          <a:xfrm>
            <a:off x="914400" y="5532120"/>
            <a:ext cx="73152" cy="45720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115568" y="5577840"/>
            <a:ext cx="9601200" cy="3657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Δεν αρκεί η απαγόρευση· χρειάζεται κατανόηση, διάκριση και καθοδήγηση.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ΚΑΤΗΓΟΡΙΕΣ ΚΙΝΔΥΝΩΝ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Το οικοσύστημα των αρνητικών φαινομένων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Οι κίνδυνοι δεν είναι μόνο τεχνικοί· είναι κοινωνικοί, επικοινωνιακοί, πληροφοριακοί και ηθικοί.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5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074920" y="2788920"/>
            <a:ext cx="1600200" cy="1600200"/>
          </a:xfrm>
          <a:prstGeom prst="ellipse">
            <a:avLst/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0" y="2862072"/>
            <a:ext cx="1508760" cy="1453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Κίνδυνοι</a:t>
            </a: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στο</a:t>
            </a:r>
            <a:endParaRPr lang="en-US" sz="1350" dirty="0"/>
          </a:p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διαδίκτυο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822960" y="196596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96112" y="203911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Spam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Phishing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Pharming</a:t>
            </a:r>
            <a:endParaRPr lang="en-US" sz="1240" dirty="0"/>
          </a:p>
        </p:txBody>
      </p:sp>
      <p:sp>
        <p:nvSpPr>
          <p:cNvPr id="12" name="Shape 10"/>
          <p:cNvSpPr/>
          <p:nvPr/>
        </p:nvSpPr>
        <p:spPr>
          <a:xfrm>
            <a:off x="2697480" y="192024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770632" y="199339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Κακόβουλο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λογισμικό</a:t>
            </a:r>
            <a:endParaRPr lang="en-US" sz="1240" dirty="0"/>
          </a:p>
        </p:txBody>
      </p:sp>
      <p:sp>
        <p:nvSpPr>
          <p:cNvPr id="14" name="Shape 12"/>
          <p:cNvSpPr/>
          <p:nvPr/>
        </p:nvSpPr>
        <p:spPr>
          <a:xfrm>
            <a:off x="7315200" y="192024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388352" y="199339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Cyber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bullying</a:t>
            </a:r>
            <a:endParaRPr lang="en-US" sz="1240" dirty="0"/>
          </a:p>
        </p:txBody>
      </p:sp>
      <p:sp>
        <p:nvSpPr>
          <p:cNvPr id="16" name="Shape 14"/>
          <p:cNvSpPr/>
          <p:nvPr/>
        </p:nvSpPr>
        <p:spPr>
          <a:xfrm>
            <a:off x="9464040" y="196596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537192" y="203911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Παραπληροφόρηση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Fake news</a:t>
            </a:r>
            <a:endParaRPr lang="en-US" sz="1240" dirty="0"/>
          </a:p>
        </p:txBody>
      </p:sp>
      <p:sp>
        <p:nvSpPr>
          <p:cNvPr id="18" name="Shape 16"/>
          <p:cNvSpPr/>
          <p:nvPr/>
        </p:nvSpPr>
        <p:spPr>
          <a:xfrm>
            <a:off x="1417320" y="416052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490472" y="423367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Ακατάλληλο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περιεχόμενο</a:t>
            </a:r>
            <a:endParaRPr lang="en-US" sz="1240" dirty="0"/>
          </a:p>
        </p:txBody>
      </p:sp>
      <p:sp>
        <p:nvSpPr>
          <p:cNvPr id="20" name="Shape 18"/>
          <p:cNvSpPr/>
          <p:nvPr/>
        </p:nvSpPr>
        <p:spPr>
          <a:xfrm>
            <a:off x="3703320" y="475488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76472" y="482803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Αποξένωση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Εθισμός</a:t>
            </a:r>
            <a:endParaRPr lang="en-US" sz="1240" dirty="0"/>
          </a:p>
        </p:txBody>
      </p:sp>
      <p:sp>
        <p:nvSpPr>
          <p:cNvPr id="22" name="Shape 20"/>
          <p:cNvSpPr/>
          <p:nvPr/>
        </p:nvSpPr>
        <p:spPr>
          <a:xfrm>
            <a:off x="6720840" y="475488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93992" y="482803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Ιδιωτικότητα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δεδομένα</a:t>
            </a:r>
            <a:endParaRPr lang="en-US" sz="1240" dirty="0"/>
          </a:p>
        </p:txBody>
      </p:sp>
      <p:sp>
        <p:nvSpPr>
          <p:cNvPr id="24" name="Shape 22"/>
          <p:cNvSpPr/>
          <p:nvPr/>
        </p:nvSpPr>
        <p:spPr>
          <a:xfrm>
            <a:off x="9006840" y="4160520"/>
            <a:ext cx="1737360" cy="713232"/>
          </a:xfrm>
          <a:prstGeom prst="roundRect">
            <a:avLst>
              <a:gd name="adj" fmla="val 15385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079992" y="4233672"/>
            <a:ext cx="159105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Τζόγος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επιβλαβείς</a:t>
            </a:r>
            <a:endParaRPr lang="en-US" sz="1240" dirty="0"/>
          </a:p>
          <a:p>
            <a:pPr marL="0" indent="0" algn="ctr">
              <a:buNone/>
            </a:pPr>
            <a:r>
              <a:rPr lang="en-US" sz="124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συμπεριφορές</a:t>
            </a:r>
            <a:endParaRPr lang="en-US" sz="1240" dirty="0"/>
          </a:p>
        </p:txBody>
      </p:sp>
      <p:sp>
        <p:nvSpPr>
          <p:cNvPr id="26" name="Text 24"/>
          <p:cNvSpPr/>
          <p:nvPr/>
        </p:nvSpPr>
        <p:spPr>
          <a:xfrm>
            <a:off x="960120" y="5742432"/>
            <a:ext cx="996696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Τα σύγχρονα κινητά μέσα αυξάνουν την έκθεση: η πρόσβαση είναι διαρκής, προσωπική και συχνά μη επιτηρούμενη.</a:t>
            </a:r>
            <a:endParaRPr lang="en-US" sz="1500" dirty="0"/>
          </a:p>
        </p:txBody>
      </p:sp>
      <p:sp>
        <p:nvSpPr>
          <p:cNvPr id="2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ΑΝΤΙΜΕΤΩΠΙΣΗ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Τεχνικά μέτρα ή διαπαιδαγώγηση;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Το υλικό επιμένει στον συνδυασμό: φίλτρα, antivirus και firewall, αλλά και ενημέρωση, κανόνες και θετική εξοικείωση.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6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914400" y="3703320"/>
            <a:ext cx="4937760" cy="0"/>
          </a:xfrm>
          <a:prstGeom prst="line">
            <a:avLst/>
          </a:prstGeom>
          <a:noFill/>
          <a:ln w="254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383280" y="2194560"/>
            <a:ext cx="0" cy="2194560"/>
          </a:xfrm>
          <a:prstGeom prst="line">
            <a:avLst/>
          </a:prstGeom>
          <a:noFill/>
          <a:ln w="25400">
            <a:solidFill>
              <a:srgbClr val="3341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" y="2788920"/>
            <a:ext cx="1920240" cy="777240"/>
          </a:xfrm>
          <a:prstGeom prst="roundRect">
            <a:avLst>
              <a:gd name="adj" fmla="val 14118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69264" y="2862072"/>
            <a:ext cx="1773936" cy="6309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Τεχνικά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μέτρα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977640"/>
            <a:ext cx="2331720" cy="9144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Φίλτρα, λευκές/μαύρες λίστες, PEGI, έλεγχος spam, antivirus, antispyware, firewall.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3886200" y="2788920"/>
            <a:ext cx="2148840" cy="777240"/>
          </a:xfrm>
          <a:prstGeom prst="roundRect">
            <a:avLst>
              <a:gd name="adj" fmla="val 14118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59352" y="2862072"/>
            <a:ext cx="2002536" cy="6309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Παιδαγωγική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καθοδήγηση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3730752" y="3977640"/>
            <a:ext cx="2514600" cy="9144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Συζήτηση, κανόνες, κριτική σκέψη, θετικές δραστηριότητες και κοινή εξερεύνηση.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6995160" y="1847088"/>
            <a:ext cx="3977640" cy="3273552"/>
          </a:xfrm>
          <a:prstGeom prst="roundRect">
            <a:avLst>
              <a:gd name="adj" fmla="val 3911"/>
            </a:avLst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</p:sp>
      <p:pic>
        <p:nvPicPr>
          <p:cNvPr id="17" name="Image 0" descr="/mnt/data/slide_assets/safe_internet_reci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804" y="1965960"/>
            <a:ext cx="2167208" cy="297180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7040880" y="5239512"/>
            <a:ext cx="3886200" cy="2286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Εικόνα από το παράρτημα: «Συνταγή ασφαλούς πλοήγησης»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914400" y="5559552"/>
            <a:ext cx="73152" cy="43891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115568" y="5605272"/>
            <a:ext cx="969264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ασφαλής χρήση διδάσκεται όπως η ασφαλής κολύμβηση: όχι με φόβο, αλλά με εξοικείωση και κανόνες.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ΚΥΒΕΡΝΟΕΚΦΟΒΙΣΜΟΣ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Αναγνώριση και παιδαγωγική ανταπόκριση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 διαδικτυακός εκφοβισμός είναι σκόπιμη, επιθετική και επαναλαμβανόμενη πράξη μέσω ψηφιακής επικοινωνίας.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7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965960" y="3246120"/>
            <a:ext cx="6858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4023360" y="3246120"/>
            <a:ext cx="6858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6080760" y="3246120"/>
            <a:ext cx="6858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8138160" y="3246120"/>
            <a:ext cx="68580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868680" y="2697480"/>
            <a:ext cx="658368" cy="658368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2770632"/>
            <a:ext cx="566928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1051560" y="3566160"/>
            <a:ext cx="1645920" cy="713232"/>
          </a:xfrm>
          <a:prstGeom prst="roundRect">
            <a:avLst>
              <a:gd name="adj" fmla="val 15385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124712" y="3639312"/>
            <a:ext cx="149961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Ακούω</a:t>
            </a:r>
            <a:endParaRPr lang="en-US" sz="1180" dirty="0"/>
          </a:p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και καθησυχάζω</a:t>
            </a:r>
            <a:endParaRPr lang="en-US" sz="1180" dirty="0"/>
          </a:p>
        </p:txBody>
      </p:sp>
      <p:sp>
        <p:nvSpPr>
          <p:cNvPr id="16" name="Shape 14"/>
          <p:cNvSpPr/>
          <p:nvPr/>
        </p:nvSpPr>
        <p:spPr>
          <a:xfrm>
            <a:off x="2926080" y="2697480"/>
            <a:ext cx="658368" cy="658368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971800" y="2770632"/>
            <a:ext cx="566928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3108960" y="3566160"/>
            <a:ext cx="1645920" cy="713232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182112" y="3639312"/>
            <a:ext cx="149961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Δεν ζητώ</a:t>
            </a:r>
            <a:endParaRPr lang="en-US" sz="1180" dirty="0"/>
          </a:p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ανταπάντηση</a:t>
            </a:r>
            <a:endParaRPr lang="en-US" sz="1180" dirty="0"/>
          </a:p>
        </p:txBody>
      </p:sp>
      <p:sp>
        <p:nvSpPr>
          <p:cNvPr id="20" name="Shape 18"/>
          <p:cNvSpPr/>
          <p:nvPr/>
        </p:nvSpPr>
        <p:spPr>
          <a:xfrm>
            <a:off x="4983480" y="2697480"/>
            <a:ext cx="658368" cy="658368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029200" y="2770632"/>
            <a:ext cx="566928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</a:t>
            </a:r>
            <a:endParaRPr lang="en-US" sz="1700" dirty="0"/>
          </a:p>
        </p:txBody>
      </p:sp>
      <p:sp>
        <p:nvSpPr>
          <p:cNvPr id="22" name="Shape 20"/>
          <p:cNvSpPr/>
          <p:nvPr/>
        </p:nvSpPr>
        <p:spPr>
          <a:xfrm>
            <a:off x="5166360" y="3566160"/>
            <a:ext cx="1645920" cy="713232"/>
          </a:xfrm>
          <a:prstGeom prst="roundRect">
            <a:avLst>
              <a:gd name="adj" fmla="val 15385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39512" y="3639312"/>
            <a:ext cx="149961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Κρατώ</a:t>
            </a:r>
            <a:endParaRPr lang="en-US" sz="1180" dirty="0"/>
          </a:p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αποδεικτικά</a:t>
            </a:r>
            <a:endParaRPr lang="en-US" sz="1180" dirty="0"/>
          </a:p>
        </p:txBody>
      </p:sp>
      <p:sp>
        <p:nvSpPr>
          <p:cNvPr id="24" name="Shape 22"/>
          <p:cNvSpPr/>
          <p:nvPr/>
        </p:nvSpPr>
        <p:spPr>
          <a:xfrm>
            <a:off x="7040880" y="2697480"/>
            <a:ext cx="658368" cy="658368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086600" y="2770632"/>
            <a:ext cx="566928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</a:t>
            </a:r>
            <a:endParaRPr lang="en-US" sz="1700" dirty="0"/>
          </a:p>
        </p:txBody>
      </p:sp>
      <p:sp>
        <p:nvSpPr>
          <p:cNvPr id="26" name="Shape 24"/>
          <p:cNvSpPr/>
          <p:nvPr/>
        </p:nvSpPr>
        <p:spPr>
          <a:xfrm>
            <a:off x="7223760" y="3566160"/>
            <a:ext cx="1645920" cy="713232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296912" y="3639312"/>
            <a:ext cx="149961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Χρησιμοποιώ</a:t>
            </a:r>
            <a:endParaRPr lang="en-US" sz="1180" dirty="0"/>
          </a:p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εργαλεία αποκλεισμού</a:t>
            </a:r>
            <a:endParaRPr lang="en-US" sz="1180" dirty="0"/>
          </a:p>
        </p:txBody>
      </p:sp>
      <p:sp>
        <p:nvSpPr>
          <p:cNvPr id="28" name="Shape 26"/>
          <p:cNvSpPr/>
          <p:nvPr/>
        </p:nvSpPr>
        <p:spPr>
          <a:xfrm>
            <a:off x="9098280" y="2697480"/>
            <a:ext cx="658368" cy="658368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0" y="2770632"/>
            <a:ext cx="566928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5</a:t>
            </a:r>
            <a:endParaRPr lang="en-US" sz="1700" dirty="0"/>
          </a:p>
        </p:txBody>
      </p:sp>
      <p:sp>
        <p:nvSpPr>
          <p:cNvPr id="30" name="Shape 28"/>
          <p:cNvSpPr/>
          <p:nvPr/>
        </p:nvSpPr>
        <p:spPr>
          <a:xfrm>
            <a:off x="9281160" y="3566160"/>
            <a:ext cx="1645920" cy="713232"/>
          </a:xfrm>
          <a:prstGeom prst="roundRect">
            <a:avLst>
              <a:gd name="adj" fmla="val 15385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9354312" y="3639312"/>
            <a:ext cx="1499616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Ενημερώνω</a:t>
            </a:r>
            <a:endParaRPr lang="en-US" sz="1180" dirty="0"/>
          </a:p>
          <a:p>
            <a:pPr marL="0" indent="0" algn="ctr">
              <a:buNone/>
            </a:pPr>
            <a:r>
              <a:rPr lang="en-US" sz="118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σχολείο/φορείς</a:t>
            </a:r>
            <a:endParaRPr lang="en-US" sz="1180" dirty="0"/>
          </a:p>
        </p:txBody>
      </p:sp>
      <p:sp>
        <p:nvSpPr>
          <p:cNvPr id="32" name="Text 30"/>
          <p:cNvSpPr/>
          <p:nvPr/>
        </p:nvSpPr>
        <p:spPr>
          <a:xfrm>
            <a:off x="1051560" y="4736592"/>
            <a:ext cx="9829800" cy="7772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Μορφές: απειλητικά ή προσβλητικά μηνύματα, πλαστά προφίλ, δημοσίευση εικόνων χωρίς συναίνεση, εξευτελισμός σε κοινωνικά δίκτυα ή παιχνίδια πολλών παικτών.</a:t>
            </a:r>
            <a:endParaRPr lang="en-US" sz="1500" dirty="0"/>
          </a:p>
        </p:txBody>
      </p:sp>
      <p:sp>
        <p:nvSpPr>
          <p:cNvPr id="33" name="Shape 31"/>
          <p:cNvSpPr/>
          <p:nvPr/>
        </p:nvSpPr>
        <p:spPr>
          <a:xfrm>
            <a:off x="914400" y="5687568"/>
            <a:ext cx="73152" cy="41148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1115568" y="5733288"/>
            <a:ext cx="969264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Κρίσιμη αρχή: υποστήριξη του παιδιού και τεκμηρίωση του περιστατικού πριν από κάθε ενέργεια.</a:t>
            </a:r>
            <a:endParaRPr lang="en-US" sz="1600" dirty="0"/>
          </a:p>
        </p:txBody>
      </p:sp>
      <p:sp>
        <p:nvSpPr>
          <p:cNvPr id="3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ΨΗΦΙΑΚΗ ΠΟΛΙΤΕΙΟΤΗΤΑ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Από τον πολίτη στον ψηφιακό πολίτη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e-πολιτειότητα είναι σύνολο κοινωνικών πρακτικών, δεξιοτήτων και ευθυνών μέσα στο ψηφιακό οικοσύστημα.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8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005840" y="2743200"/>
            <a:ext cx="1417320" cy="1417320"/>
          </a:xfrm>
          <a:prstGeom prst="ellipse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51560" y="2816352"/>
            <a:ext cx="1325880" cy="12710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ΠΟΛΙΤΗΣ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2578608" y="3456432"/>
            <a:ext cx="1856232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4617720" y="2560320"/>
            <a:ext cx="1783080" cy="1783080"/>
          </a:xfrm>
          <a:prstGeom prst="ellipse">
            <a:avLst/>
          </a:prstGeom>
          <a:solidFill>
            <a:srgbClr val="CCFBF1"/>
          </a:solidFill>
          <a:ln w="12700">
            <a:solidFill>
              <a:srgbClr val="CCFBF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663440" y="2633472"/>
            <a:ext cx="1691640" cy="1636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ΨΗΦΙΑΚΟΣ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ΠΟΛΙΤΗΣ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629400" y="3456432"/>
            <a:ext cx="1783080" cy="0"/>
          </a:xfrm>
          <a:prstGeom prst="line">
            <a:avLst/>
          </a:prstGeom>
          <a:noFill/>
          <a:ln w="16510">
            <a:solidFill>
              <a:srgbClr val="0F766E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8549640" y="2560320"/>
            <a:ext cx="1783080" cy="1783080"/>
          </a:xfrm>
          <a:prstGeom prst="ellipse">
            <a:avLst/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595360" y="2633472"/>
            <a:ext cx="1691640" cy="1636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ΕΝΕΡΓΗ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ΣΥΜΜΕΤΟΧΗ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49808" y="4526280"/>
            <a:ext cx="1920240" cy="786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Δικαιώματα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Υποχρεώσεις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Κοινωνικός δεσμός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434840" y="4526280"/>
            <a:ext cx="2103120" cy="786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Ψηφιακή ταυτότητα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Ασφάλεια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Κριτική πληροφορία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366760" y="4526280"/>
            <a:ext cx="2240280" cy="786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Συμμετοχή στα κοινά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Επικοινωνία με θεσμούς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Δημόσιος διάλογος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914400" y="5669280"/>
            <a:ext cx="73152" cy="41148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115568" y="5715000"/>
            <a:ext cx="969264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Η ψηφιακή πολιτειότητα δεν είναι τεχνική δεξιότητα μόνο· είναι πολιτική, κοινωνική και ηθική πρακτική.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10896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766E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ΣΥΜΒΟΥΛΙΟ ΤΗΣ ΕΥΡΩΠΗΣ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658368"/>
            <a:ext cx="7132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10 θεματικές ψηφιακής πολιτειότητας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76656" y="1298448"/>
            <a:ext cx="704088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Οι θεματικές μπορούν να μετατραπούν σε στόχους, δραστηριότητες και κριτήρια αξιολόγησης.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0160">
            <a:solidFill>
              <a:srgbClr val="CBD5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47395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Β1.1 ΤΠΕ • 11η Συνεδρία • Ψηφιακή πολιτειότητα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1201400" y="6473952"/>
            <a:ext cx="411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48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9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005840" y="1993392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78992" y="2066544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1. Πρόσβαση &amp; ένταξη</a:t>
            </a:r>
            <a:endParaRPr lang="en-US" sz="1260" dirty="0"/>
          </a:p>
        </p:txBody>
      </p:sp>
      <p:sp>
        <p:nvSpPr>
          <p:cNvPr id="10" name="Shape 8"/>
          <p:cNvSpPr/>
          <p:nvPr/>
        </p:nvSpPr>
        <p:spPr>
          <a:xfrm>
            <a:off x="6355080" y="1993392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28232" y="2066544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6. Παρουσία &amp; επικοινωνία</a:t>
            </a:r>
            <a:endParaRPr lang="en-US" sz="1260" dirty="0"/>
          </a:p>
        </p:txBody>
      </p:sp>
      <p:sp>
        <p:nvSpPr>
          <p:cNvPr id="12" name="Shape 10"/>
          <p:cNvSpPr/>
          <p:nvPr/>
        </p:nvSpPr>
        <p:spPr>
          <a:xfrm>
            <a:off x="1005840" y="2743200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78992" y="2816352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2. Μάθηση &amp; δημιουργικότητα</a:t>
            </a:r>
            <a:endParaRPr lang="en-US" sz="1260" dirty="0"/>
          </a:p>
        </p:txBody>
      </p:sp>
      <p:sp>
        <p:nvSpPr>
          <p:cNvPr id="14" name="Shape 12"/>
          <p:cNvSpPr/>
          <p:nvPr/>
        </p:nvSpPr>
        <p:spPr>
          <a:xfrm>
            <a:off x="6355080" y="2743200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428232" y="2816352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7. Ενεργή συμμετοχή</a:t>
            </a:r>
            <a:endParaRPr lang="en-US" sz="1260" dirty="0"/>
          </a:p>
        </p:txBody>
      </p:sp>
      <p:sp>
        <p:nvSpPr>
          <p:cNvPr id="16" name="Shape 14"/>
          <p:cNvSpPr/>
          <p:nvPr/>
        </p:nvSpPr>
        <p:spPr>
          <a:xfrm>
            <a:off x="1005840" y="3493008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78992" y="3566160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3. ΜΜΕ &amp; πληροφοριακή παιδεία</a:t>
            </a:r>
            <a:endParaRPr lang="en-US" sz="1260" dirty="0"/>
          </a:p>
        </p:txBody>
      </p:sp>
      <p:sp>
        <p:nvSpPr>
          <p:cNvPr id="18" name="Shape 16"/>
          <p:cNvSpPr/>
          <p:nvPr/>
        </p:nvSpPr>
        <p:spPr>
          <a:xfrm>
            <a:off x="6355080" y="3493008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428232" y="3566160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8. Δικαιώματα &amp; υποχρεώσεις</a:t>
            </a:r>
            <a:endParaRPr lang="en-US" sz="1260" dirty="0"/>
          </a:p>
        </p:txBody>
      </p:sp>
      <p:sp>
        <p:nvSpPr>
          <p:cNvPr id="20" name="Shape 18"/>
          <p:cNvSpPr/>
          <p:nvPr/>
        </p:nvSpPr>
        <p:spPr>
          <a:xfrm>
            <a:off x="1005840" y="4242816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78992" y="4315968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4. Ηθική &amp; ενσυναίσθηση</a:t>
            </a:r>
            <a:endParaRPr lang="en-US" sz="1260" dirty="0"/>
          </a:p>
        </p:txBody>
      </p:sp>
      <p:sp>
        <p:nvSpPr>
          <p:cNvPr id="22" name="Shape 20"/>
          <p:cNvSpPr/>
          <p:nvPr/>
        </p:nvSpPr>
        <p:spPr>
          <a:xfrm>
            <a:off x="6355080" y="4242816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EDE9FE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428232" y="4315968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9. Απόρρητο &amp; ασφάλεια</a:t>
            </a:r>
            <a:endParaRPr lang="en-US" sz="1260" dirty="0"/>
          </a:p>
        </p:txBody>
      </p:sp>
      <p:sp>
        <p:nvSpPr>
          <p:cNvPr id="24" name="Shape 22"/>
          <p:cNvSpPr/>
          <p:nvPr/>
        </p:nvSpPr>
        <p:spPr>
          <a:xfrm>
            <a:off x="1005840" y="4992624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CCFBF1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78992" y="5065776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5. Υγεία &amp; ευεξία</a:t>
            </a:r>
            <a:endParaRPr lang="en-US" sz="1260" dirty="0"/>
          </a:p>
        </p:txBody>
      </p:sp>
      <p:sp>
        <p:nvSpPr>
          <p:cNvPr id="26" name="Shape 24"/>
          <p:cNvSpPr/>
          <p:nvPr/>
        </p:nvSpPr>
        <p:spPr>
          <a:xfrm>
            <a:off x="6355080" y="4992624"/>
            <a:ext cx="4800600" cy="475488"/>
          </a:xfrm>
          <a:prstGeom prst="roundRect">
            <a:avLst>
              <a:gd name="adj" fmla="val 23077"/>
            </a:avLst>
          </a:prstGeom>
          <a:solidFill>
            <a:srgbClr val="FEF3C7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428232" y="5065776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0F17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10. Καταναλωτική επίγνωση</a:t>
            </a:r>
            <a:endParaRPr lang="en-US" sz="1260" dirty="0"/>
          </a:p>
        </p:txBody>
      </p:sp>
      <p:sp>
        <p:nvSpPr>
          <p:cNvPr id="28" name="Text 26"/>
          <p:cNvSpPr/>
          <p:nvPr/>
        </p:nvSpPr>
        <p:spPr>
          <a:xfrm>
            <a:off x="1005840" y="5742432"/>
            <a:ext cx="1014984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420" dirty="0">
                <a:solidFill>
                  <a:srgbClr val="334155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Επιμορφωτική χρήση: ζητήστε από ομάδες εκπαιδευτικών να επιλέξουν μία θεματική και να σχεδιάσουν μία μικρή δραστηριότητα για το μάθημά τους.</a:t>
            </a:r>
            <a:endParaRPr lang="en-US" sz="1420" dirty="0"/>
          </a:p>
        </p:txBody>
      </p:sp>
      <p:sp>
        <p:nvSpPr>
          <p:cNvPr id="29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64748B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 algn="l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DejaVu San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1715</Words>
  <Application>Microsoft Office PowerPoint</Application>
  <PresentationFormat>Προσαρμογή</PresentationFormat>
  <Paragraphs>326</Paragraphs>
  <Slides>16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ΙΤΥΕ Διόφαντος - Β1.1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Πολιτειότητα - Ασφαλής χρήση διαδικτύου</dc:title>
  <dc:subject>Επιμόρφωση Β1.1 ΤΠΕ - 11η Συνεδρία</dc:subject>
  <dc:creator>OpenAI</dc:creator>
  <cp:lastModifiedBy>Βάγια Σερετη</cp:lastModifiedBy>
  <cp:revision>2</cp:revision>
  <dcterms:created xsi:type="dcterms:W3CDTF">2026-06-24T04:05:29Z</dcterms:created>
  <dcterms:modified xsi:type="dcterms:W3CDTF">2026-06-24T04:39:03Z</dcterms:modified>
</cp:coreProperties>
</file>