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6" d="100"/>
          <a:sy n="76" d="100"/>
        </p:scale>
        <p:origin x="-27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B6FF8-16E1-4E2B-9C84-26292EA4714E}" type="datetimeFigureOut">
              <a:rPr lang="el-GR" smtClean="0"/>
              <a:t>18/5/2026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09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524D-7EA1-494D-875B-1FFE6ADE8E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233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53A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68580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2AA6A1"/>
                </a:solidFill>
              </a:rPr>
              <a:t>6η Συνεδρία</a:t>
            </a:r>
            <a:endParaRPr lang="en-US" sz="1700" dirty="0"/>
          </a:p>
        </p:txBody>
      </p:sp>
      <p:sp>
        <p:nvSpPr>
          <p:cNvPr id="3" name="Text 1"/>
          <p:cNvSpPr/>
          <p:nvPr/>
        </p:nvSpPr>
        <p:spPr>
          <a:xfrm>
            <a:off x="685800" y="1325880"/>
            <a:ext cx="66751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Εκπαιδευτική αξιοποίηση εργαλείων και πλατφορμών υποστήριξης ασύγχρονων δραστηριοτήτων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31520" y="2788920"/>
            <a:ext cx="70408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D9EEF3"/>
                </a:solidFill>
              </a:rPr>
              <a:t>Β1.1 ΤΠΕ | eClass • e-me • LMS | Επιμορφωτικό υλικό 2026</a:t>
            </a:r>
            <a:endParaRPr lang="en-US" sz="1400" dirty="0"/>
          </a:p>
        </p:txBody>
      </p:sp>
      <p:pic>
        <p:nvPicPr>
          <p:cNvPr id="5" name="Image 0" descr="/mnt/data/slide_assets6/page_31.png"/>
          <p:cNvPicPr>
            <a:picLocks noChangeAspect="1"/>
          </p:cNvPicPr>
          <p:nvPr/>
        </p:nvPicPr>
        <p:blipFill>
          <a:blip r:embed="rId3"/>
          <a:srcRect l="6189" r="6189"/>
          <a:stretch/>
        </p:blipFill>
        <p:spPr>
          <a:xfrm>
            <a:off x="8275320" y="1234440"/>
            <a:ext cx="2971800" cy="438912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</a:t>
            </a:r>
            <a:endParaRPr lang="en-US" sz="700" dirty="0"/>
          </a:p>
        </p:txBody>
      </p:sp>
      <p:sp>
        <p:nvSpPr>
          <p:cNvPr id="7" name="Text 4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e-me: προσωπικό και συνεργατικό μαθησιακό περιβάλλον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Η Κυψέλη λειτουργεί ως βασικός χώρος εργασίας, επικοινωνίας και συνεργασίας</a:t>
            </a:r>
            <a:endParaRPr lang="en-US" sz="950" dirty="0"/>
          </a:p>
        </p:txBody>
      </p:sp>
      <p:pic>
        <p:nvPicPr>
          <p:cNvPr id="4" name="Image 0" descr="/mnt/data/slide_assets6/page_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385" y="1325880"/>
            <a:ext cx="3850871" cy="49834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" y="1371600"/>
            <a:ext cx="5257800" cy="2834640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0392" y="1517904"/>
            <a:ext cx="49286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Ταυτότητα της πλατφόρμας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905256" y="1938528"/>
            <a:ext cx="4818888" cy="21214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σύγχρονη, κοινωνική και επεκτάσιμη ψηφιακή πλατφόρμα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ασφαλές περιβάλλον για μάθηση, συνεργασία και επικοινωνία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διασύνδεση με ΠΣΔ, myschool και δημόσιες υποδομές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πυρήνας: Κυψέλη ως ψηφιακή ομάδα/τάξη</a:t>
            </a:r>
            <a:endParaRPr lang="en-US" sz="1120" dirty="0"/>
          </a:p>
        </p:txBody>
      </p:sp>
      <p:sp>
        <p:nvSpPr>
          <p:cNvPr id="8" name="Shape 5"/>
          <p:cNvSpPr/>
          <p:nvPr/>
        </p:nvSpPr>
        <p:spPr>
          <a:xfrm>
            <a:off x="822960" y="4800600"/>
            <a:ext cx="5074920" cy="822960"/>
          </a:xfrm>
          <a:prstGeom prst="roundRect">
            <a:avLst>
              <a:gd name="adj" fmla="val 6667"/>
            </a:avLst>
          </a:prstGeom>
          <a:solidFill>
            <a:srgbClr val="EAF6F5"/>
          </a:solidFill>
          <a:ln w="12700">
            <a:solidFill>
              <a:srgbClr val="B9E0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960120" y="4928616"/>
            <a:ext cx="48006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53A5B"/>
                </a:solidFill>
              </a:rPr>
              <a:t>Σε αντίθεση με την αυστηρή λογική “ηλεκτρονικού μαθήματος”, η e-me δίνει έμφαση στον προσωπικό χώρο του χρήστη και στη συνεργατική κοινότητα.</a:t>
            </a:r>
            <a:endParaRPr lang="en-US" sz="1300" dirty="0"/>
          </a:p>
        </p:txBody>
      </p:sp>
      <p:sp>
        <p:nvSpPr>
          <p:cNvPr id="10" name="Text 7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10</a:t>
            </a:r>
            <a:endParaRPr lang="en-US" sz="700" dirty="0"/>
          </a:p>
        </p:txBody>
      </p:sp>
      <p:sp>
        <p:nvSpPr>
          <p:cNvPr id="11" name="Text 8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Βασικές αρχές σχεδιασμού της e-me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777240" y="1417320"/>
            <a:ext cx="5074920" cy="16002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41832" y="1563624"/>
            <a:ext cx="47457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Ισότιμη σχέση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996696" y="1984248"/>
            <a:ext cx="4636008" cy="8869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ό,τι μπορεί να κάνει ο εκπαιδευτικός, σε μεγάλο βαθμό μπορεί να το κάνει και ο μαθητής</a:t>
            </a:r>
            <a:endParaRPr lang="en-US" sz="1120" dirty="0"/>
          </a:p>
        </p:txBody>
      </p:sp>
      <p:sp>
        <p:nvSpPr>
          <p:cNvPr id="6" name="Shape 4"/>
          <p:cNvSpPr/>
          <p:nvPr/>
        </p:nvSpPr>
        <p:spPr>
          <a:xfrm>
            <a:off x="6309360" y="1417320"/>
            <a:ext cx="5074920" cy="16002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73952" y="1563624"/>
            <a:ext cx="47457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E6E9E"/>
                </a:solidFill>
              </a:rPr>
              <a:t>Ομαλή μετάβαση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528816" y="1984248"/>
            <a:ext cx="4636008" cy="8869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ο πραγματικός κόσμος της τάξης μεταφέρεται σε ψηφιακό περιβάλλον με οικείες μεταφορές</a:t>
            </a:r>
            <a:endParaRPr lang="en-US" sz="1120" dirty="0"/>
          </a:p>
        </p:txBody>
      </p:sp>
      <p:sp>
        <p:nvSpPr>
          <p:cNvPr id="9" name="Shape 7"/>
          <p:cNvSpPr/>
          <p:nvPr/>
        </p:nvSpPr>
        <p:spPr>
          <a:xfrm>
            <a:off x="777240" y="3794760"/>
            <a:ext cx="5074920" cy="16002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41832" y="3941064"/>
            <a:ext cx="47457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2A541"/>
                </a:solidFill>
              </a:rPr>
              <a:t>Βιώσιμο μοντέλο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996696" y="4361688"/>
            <a:ext cx="4636008" cy="8869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app-based αρχιτεκτονική, αποθήκες εφαρμογών και δυνατότητα επέκτασης</a:t>
            </a:r>
            <a:endParaRPr lang="en-US" sz="1120" dirty="0"/>
          </a:p>
        </p:txBody>
      </p:sp>
      <p:sp>
        <p:nvSpPr>
          <p:cNvPr id="12" name="Shape 10"/>
          <p:cNvSpPr/>
          <p:nvPr/>
        </p:nvSpPr>
        <p:spPr>
          <a:xfrm>
            <a:off x="6309360" y="3794760"/>
            <a:ext cx="5074920" cy="16002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473952" y="3941064"/>
            <a:ext cx="474573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7DBA84"/>
                </a:solidFill>
              </a:rPr>
              <a:t>Ήπιες δεξιότητες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6528816" y="4361688"/>
            <a:ext cx="4636008" cy="8869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συνεργασία, επικοινωνία, δημιουργικότητα, εξωστρέφεια και αυτορρύθμιση</a:t>
            </a:r>
            <a:endParaRPr lang="en-US" sz="1120" dirty="0"/>
          </a:p>
        </p:txBody>
      </p:sp>
      <p:sp>
        <p:nvSpPr>
          <p:cNvPr id="15" name="Text 13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11</a:t>
            </a:r>
            <a:endParaRPr lang="en-US" sz="700" dirty="0"/>
          </a:p>
        </p:txBody>
      </p:sp>
      <p:sp>
        <p:nvSpPr>
          <p:cNvPr id="16" name="Text 14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e-me: εφαρμογές χρήστη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Ο προσωπικός ψηφιακός χώρος κάθε μαθητή/τριας και εκπαιδευτικού</a:t>
            </a:r>
            <a:endParaRPr lang="en-US" sz="950" dirty="0"/>
          </a:p>
        </p:txBody>
      </p:sp>
      <p:pic>
        <p:nvPicPr>
          <p:cNvPr id="4" name="Image 0" descr="/mnt/data/slide_assets6/page_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915" y="1325880"/>
            <a:ext cx="3921529" cy="507492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" y="1325880"/>
            <a:ext cx="5257800" cy="530352"/>
          </a:xfrm>
          <a:prstGeom prst="roundRect">
            <a:avLst>
              <a:gd name="adj" fmla="val 10345"/>
            </a:avLst>
          </a:prstGeom>
          <a:solidFill>
            <a:srgbClr val="EAF6F5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22960" y="1453896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Ταυτότητα &amp; επικοινωνία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προφίλ, επαφές, e-me connect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685800" y="2039112"/>
            <a:ext cx="5257800" cy="530352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2960" y="2167128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Οργάνωση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αρχεία, ημερολόγιο, notes, bookmarks</a:t>
            </a:r>
            <a:endParaRPr lang="en-US" sz="1050" dirty="0"/>
          </a:p>
        </p:txBody>
      </p:sp>
      <p:sp>
        <p:nvSpPr>
          <p:cNvPr id="9" name="Shape 6"/>
          <p:cNvSpPr/>
          <p:nvPr/>
        </p:nvSpPr>
        <p:spPr>
          <a:xfrm>
            <a:off x="685800" y="2752344"/>
            <a:ext cx="5257800" cy="530352"/>
          </a:xfrm>
          <a:prstGeom prst="roundRect">
            <a:avLst>
              <a:gd name="adj" fmla="val 10345"/>
            </a:avLst>
          </a:prstGeom>
          <a:solidFill>
            <a:srgbClr val="EAF6F5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22960" y="2880360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Διδασκαλία &amp; αξιολόγηση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assignments, content, μαθήματα, survey</a:t>
            </a:r>
            <a:endParaRPr lang="en-US" sz="1050" dirty="0"/>
          </a:p>
        </p:txBody>
      </p:sp>
      <p:sp>
        <p:nvSpPr>
          <p:cNvPr id="11" name="Shape 8"/>
          <p:cNvSpPr/>
          <p:nvPr/>
        </p:nvSpPr>
        <p:spPr>
          <a:xfrm>
            <a:off x="685800" y="3465576"/>
            <a:ext cx="5257800" cy="530352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" y="3593592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Δημιουργία &amp; αναστοχασμός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blogs, e-portfolio</a:t>
            </a:r>
            <a:endParaRPr lang="en-US" sz="1050" dirty="0"/>
          </a:p>
        </p:txBody>
      </p:sp>
      <p:sp>
        <p:nvSpPr>
          <p:cNvPr id="13" name="Shape 10"/>
          <p:cNvSpPr/>
          <p:nvPr/>
        </p:nvSpPr>
        <p:spPr>
          <a:xfrm>
            <a:off x="685800" y="4178808"/>
            <a:ext cx="5257800" cy="530352"/>
          </a:xfrm>
          <a:prstGeom prst="roundRect">
            <a:avLst>
              <a:gd name="adj" fmla="val 10345"/>
            </a:avLst>
          </a:prstGeom>
          <a:solidFill>
            <a:srgbClr val="EAF6F5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22960" y="4306824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Οπτικά εργαλεία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mindmaps, draw</a:t>
            </a:r>
            <a:endParaRPr lang="en-US" sz="1050" dirty="0"/>
          </a:p>
        </p:txBody>
      </p:sp>
      <p:sp>
        <p:nvSpPr>
          <p:cNvPr id="15" name="Shape 12"/>
          <p:cNvSpPr/>
          <p:nvPr/>
        </p:nvSpPr>
        <p:spPr>
          <a:xfrm>
            <a:off x="685800" y="4892040"/>
            <a:ext cx="5257800" cy="530352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822960" y="5020056"/>
            <a:ext cx="4983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Υποστήριξη &amp; επέκταση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152536"/>
                </a:solidFill>
              </a:rPr>
              <a:t>annotation, badges, appository, store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12</a:t>
            </a:r>
            <a:endParaRPr lang="en-US" sz="700" dirty="0"/>
          </a:p>
        </p:txBody>
      </p:sp>
      <p:sp>
        <p:nvSpPr>
          <p:cNvPr id="18" name="Text 15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Εργαλεία e-me για διδασκαλία, μάθηση και αξιολόγηση</a:t>
            </a:r>
            <a:endParaRPr lang="en-US" sz="2600" dirty="0"/>
          </a:p>
        </p:txBody>
      </p:sp>
      <p:pic>
        <p:nvPicPr>
          <p:cNvPr id="3" name="Image 0" descr="/mnt/data/slide_assets6/page_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652" y="1234440"/>
            <a:ext cx="3638896" cy="470916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85800" y="1325880"/>
            <a:ext cx="5257800" cy="169164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50392" y="1472184"/>
            <a:ext cx="49286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E6E9E"/>
                </a:solidFill>
              </a:rPr>
              <a:t>e-me assignments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905256" y="1892808"/>
            <a:ext cx="4818888" cy="9784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δημιουργία και ανάθεση εργασιών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υποβολή απαντήσεων από μαθητές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ανατροφοδότηση, σχόλια και αξιολόγηση</a:t>
            </a:r>
            <a:endParaRPr lang="en-US" sz="1120" dirty="0"/>
          </a:p>
        </p:txBody>
      </p:sp>
      <p:sp>
        <p:nvSpPr>
          <p:cNvPr id="7" name="Shape 4"/>
          <p:cNvSpPr/>
          <p:nvPr/>
        </p:nvSpPr>
        <p:spPr>
          <a:xfrm>
            <a:off x="685800" y="3337560"/>
            <a:ext cx="5257800" cy="1874520"/>
          </a:xfrm>
          <a:prstGeom prst="roundRect">
            <a:avLst>
              <a:gd name="adj" fmla="val 3415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50392" y="3483864"/>
            <a:ext cx="49286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e-me content</a:t>
            </a:r>
            <a:endParaRPr lang="en-US" sz="1500" dirty="0"/>
          </a:p>
        </p:txBody>
      </p:sp>
      <p:sp>
        <p:nvSpPr>
          <p:cNvPr id="9" name="Text 6"/>
          <p:cNvSpPr/>
          <p:nvPr/>
        </p:nvSpPr>
        <p:spPr>
          <a:xfrm>
            <a:off x="905256" y="3904488"/>
            <a:ext cx="4818888" cy="11612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ανοικτό εργαλείο δημιουργίας διαδραστικών μαθησιακών αντικειμένων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βασισμένο στο H5P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περίπου 45 τύποι περιεχομένου: διαδραστικά βίντεο, κουίζ, ασκήσεις, παιχνίδια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13</a:t>
            </a:r>
            <a:endParaRPr lang="en-US" sz="700" dirty="0"/>
          </a:p>
        </p:txBody>
      </p:sp>
      <p:sp>
        <p:nvSpPr>
          <p:cNvPr id="11" name="Text 8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Κυψέλες και συνεργατικές εφαρμογές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Το σημείο όπου η e-me γίνεται χώρος συλλογικής μάθησης</a:t>
            </a:r>
            <a:endParaRPr lang="en-US" sz="950" dirty="0"/>
          </a:p>
        </p:txBody>
      </p:sp>
      <p:pic>
        <p:nvPicPr>
          <p:cNvPr id="4" name="Image 0" descr="/mnt/data/slide_assets6/page_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95" y="1325880"/>
            <a:ext cx="3921529" cy="507492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" y="1325880"/>
            <a:ext cx="5257800" cy="2148840"/>
          </a:xfrm>
          <a:prstGeom prst="roundRect">
            <a:avLst>
              <a:gd name="adj" fmla="val 2979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0392" y="1472184"/>
            <a:ext cx="49286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Η Κυψέλη ως ομάδα/τάξη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905256" y="1892808"/>
            <a:ext cx="4818888" cy="1435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χώρος εργασίας, επικοινωνίας και αποθήκευσης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τοίχος για εσωτερική επικοινωνία και ιστολόγιο για προβολή προς τα έξω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εμπλουτισμός με συνεργατικές εφαρμογές</a:t>
            </a:r>
            <a:endParaRPr lang="en-US" sz="1120" dirty="0"/>
          </a:p>
        </p:txBody>
      </p:sp>
      <p:sp>
        <p:nvSpPr>
          <p:cNvPr id="8" name="Shape 5"/>
          <p:cNvSpPr/>
          <p:nvPr/>
        </p:nvSpPr>
        <p:spPr>
          <a:xfrm>
            <a:off x="685800" y="3794760"/>
            <a:ext cx="5257800" cy="2011680"/>
          </a:xfrm>
          <a:prstGeom prst="roundRect">
            <a:avLst>
              <a:gd name="adj" fmla="val 3182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50392" y="3941064"/>
            <a:ext cx="49286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2A541"/>
                </a:solidFill>
              </a:rPr>
              <a:t>Ενδεικτικές εφαρμογές κυψέλης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905256" y="4361688"/>
            <a:ext cx="4818888" cy="12984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Whiteboard: ζωντανή συνδιαμόρφωση περιεχομένου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Forums: οργανωμένος ασύγχρονος διάλογος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LAMS: ακολουθίες μαθησιακών δραστηριοτήτων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Library / Files / Blog / Poll / Πλάνο Τάξης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14</a:t>
            </a:r>
            <a:endParaRPr lang="en-US" sz="700" dirty="0"/>
          </a:p>
        </p:txBody>
      </p:sp>
      <p:sp>
        <p:nvSpPr>
          <p:cNvPr id="12" name="Text 9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eClass και e-me: παιδαγωγική διαφοροποίηση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2331720" y="10972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E6E9E"/>
                </a:solidFill>
              </a:rPr>
              <a:t>eClass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6995160" y="1097280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AA6A1"/>
                </a:solidFill>
              </a:rPr>
              <a:t>e-me</a:t>
            </a:r>
            <a:endParaRPr lang="en-US" sz="2000" dirty="0"/>
          </a:p>
        </p:txBody>
      </p:sp>
      <p:sp>
        <p:nvSpPr>
          <p:cNvPr id="5" name="Shape 3"/>
          <p:cNvSpPr/>
          <p:nvPr/>
        </p:nvSpPr>
        <p:spPr>
          <a:xfrm>
            <a:off x="685800" y="1600200"/>
            <a:ext cx="2057400" cy="640080"/>
          </a:xfrm>
          <a:prstGeom prst="roundRect">
            <a:avLst>
              <a:gd name="adj" fmla="val 8571"/>
            </a:avLst>
          </a:prstGeom>
          <a:solidFill>
            <a:srgbClr val="EDF2F7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22960" y="1728216"/>
            <a:ext cx="178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153A5B"/>
                </a:solidFill>
              </a:rPr>
              <a:t>Κεντρική μονάδα</a:t>
            </a:r>
            <a:endParaRPr lang="en-US" sz="1150" dirty="0"/>
          </a:p>
        </p:txBody>
      </p:sp>
      <p:sp>
        <p:nvSpPr>
          <p:cNvPr id="7" name="Shape 5"/>
          <p:cNvSpPr/>
          <p:nvPr/>
        </p:nvSpPr>
        <p:spPr>
          <a:xfrm>
            <a:off x="2926080" y="1600200"/>
            <a:ext cx="370332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3063240" y="1728216"/>
            <a:ext cx="3429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Ηλεκτρονικό μάθημα</a:t>
            </a:r>
            <a:endParaRPr lang="en-US" sz="1120" dirty="0"/>
          </a:p>
        </p:txBody>
      </p:sp>
      <p:sp>
        <p:nvSpPr>
          <p:cNvPr id="9" name="Shape 7"/>
          <p:cNvSpPr/>
          <p:nvPr/>
        </p:nvSpPr>
        <p:spPr>
          <a:xfrm>
            <a:off x="6995160" y="1600200"/>
            <a:ext cx="448056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132320" y="1728216"/>
            <a:ext cx="4206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Κυψέλη / προσωπικός χώρος</a:t>
            </a:r>
            <a:endParaRPr lang="en-US" sz="1120" dirty="0"/>
          </a:p>
        </p:txBody>
      </p:sp>
      <p:sp>
        <p:nvSpPr>
          <p:cNvPr id="11" name="Shape 9"/>
          <p:cNvSpPr/>
          <p:nvPr/>
        </p:nvSpPr>
        <p:spPr>
          <a:xfrm>
            <a:off x="685800" y="2651760"/>
            <a:ext cx="2057400" cy="640080"/>
          </a:xfrm>
          <a:prstGeom prst="roundRect">
            <a:avLst>
              <a:gd name="adj" fmla="val 8571"/>
            </a:avLst>
          </a:prstGeom>
          <a:solidFill>
            <a:srgbClr val="EDF2F7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822960" y="2779776"/>
            <a:ext cx="178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153A5B"/>
                </a:solidFill>
              </a:rPr>
              <a:t>Ισχυρή λογική</a:t>
            </a:r>
            <a:endParaRPr lang="en-US" sz="1150" dirty="0"/>
          </a:p>
        </p:txBody>
      </p:sp>
      <p:sp>
        <p:nvSpPr>
          <p:cNvPr id="13" name="Shape 11"/>
          <p:cNvSpPr/>
          <p:nvPr/>
        </p:nvSpPr>
        <p:spPr>
          <a:xfrm>
            <a:off x="2926080" y="2651760"/>
            <a:ext cx="370332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063240" y="2779776"/>
            <a:ext cx="3429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οργάνωση μαθήματος, υλικού, εργασιών</a:t>
            </a:r>
            <a:endParaRPr lang="en-US" sz="1120" dirty="0"/>
          </a:p>
        </p:txBody>
      </p:sp>
      <p:sp>
        <p:nvSpPr>
          <p:cNvPr id="15" name="Shape 13"/>
          <p:cNvSpPr/>
          <p:nvPr/>
        </p:nvSpPr>
        <p:spPr>
          <a:xfrm>
            <a:off x="6995160" y="2651760"/>
            <a:ext cx="448056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32320" y="2779776"/>
            <a:ext cx="4206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συνεργασία, κοινωνική μάθηση, δημιουργία</a:t>
            </a:r>
            <a:endParaRPr lang="en-US" sz="1120" dirty="0"/>
          </a:p>
        </p:txBody>
      </p:sp>
      <p:sp>
        <p:nvSpPr>
          <p:cNvPr id="17" name="Shape 15"/>
          <p:cNvSpPr/>
          <p:nvPr/>
        </p:nvSpPr>
        <p:spPr>
          <a:xfrm>
            <a:off x="685800" y="3703320"/>
            <a:ext cx="2057400" cy="640080"/>
          </a:xfrm>
          <a:prstGeom prst="roundRect">
            <a:avLst>
              <a:gd name="adj" fmla="val 8571"/>
            </a:avLst>
          </a:prstGeom>
          <a:solidFill>
            <a:srgbClr val="EDF2F7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822960" y="3831336"/>
            <a:ext cx="178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153A5B"/>
                </a:solidFill>
              </a:rPr>
              <a:t>Ρόλος μαθητή</a:t>
            </a:r>
            <a:endParaRPr lang="en-US" sz="1150" dirty="0"/>
          </a:p>
        </p:txBody>
      </p:sp>
      <p:sp>
        <p:nvSpPr>
          <p:cNvPr id="19" name="Shape 17"/>
          <p:cNvSpPr/>
          <p:nvPr/>
        </p:nvSpPr>
        <p:spPr>
          <a:xfrm>
            <a:off x="2926080" y="3703320"/>
            <a:ext cx="370332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063240" y="3831336"/>
            <a:ext cx="3429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συμμετέχει στο μάθημα και στις δραστηριότητες</a:t>
            </a:r>
            <a:endParaRPr lang="en-US" sz="1120" dirty="0"/>
          </a:p>
        </p:txBody>
      </p:sp>
      <p:sp>
        <p:nvSpPr>
          <p:cNvPr id="21" name="Shape 19"/>
          <p:cNvSpPr/>
          <p:nvPr/>
        </p:nvSpPr>
        <p:spPr>
          <a:xfrm>
            <a:off x="6995160" y="3703320"/>
            <a:ext cx="448056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7132320" y="3831336"/>
            <a:ext cx="4206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δημιουργεί, οργανώνει, δημοσιεύει, συνεργάζεται</a:t>
            </a:r>
            <a:endParaRPr lang="en-US" sz="1120" dirty="0"/>
          </a:p>
        </p:txBody>
      </p:sp>
      <p:sp>
        <p:nvSpPr>
          <p:cNvPr id="23" name="Shape 21"/>
          <p:cNvSpPr/>
          <p:nvPr/>
        </p:nvSpPr>
        <p:spPr>
          <a:xfrm>
            <a:off x="685800" y="4754880"/>
            <a:ext cx="2057400" cy="640080"/>
          </a:xfrm>
          <a:prstGeom prst="roundRect">
            <a:avLst>
              <a:gd name="adj" fmla="val 8571"/>
            </a:avLst>
          </a:prstGeom>
          <a:solidFill>
            <a:srgbClr val="EDF2F7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822960" y="4882896"/>
            <a:ext cx="1783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153A5B"/>
                </a:solidFill>
              </a:rPr>
              <a:t>Κατάλληλο όταν</a:t>
            </a:r>
            <a:endParaRPr lang="en-US" sz="1150" dirty="0"/>
          </a:p>
        </p:txBody>
      </p:sp>
      <p:sp>
        <p:nvSpPr>
          <p:cNvPr id="25" name="Shape 23"/>
          <p:cNvSpPr/>
          <p:nvPr/>
        </p:nvSpPr>
        <p:spPr>
          <a:xfrm>
            <a:off x="2926080" y="4754880"/>
            <a:ext cx="370332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063240" y="4882896"/>
            <a:ext cx="3429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χρειαζόμαστε καθαρή δομή ενότητας και αξιολόγησης</a:t>
            </a:r>
            <a:endParaRPr lang="en-US" sz="1120" dirty="0"/>
          </a:p>
        </p:txBody>
      </p:sp>
      <p:sp>
        <p:nvSpPr>
          <p:cNvPr id="27" name="Shape 25"/>
          <p:cNvSpPr/>
          <p:nvPr/>
        </p:nvSpPr>
        <p:spPr>
          <a:xfrm>
            <a:off x="6995160" y="4754880"/>
            <a:ext cx="4480560" cy="64008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132320" y="4882896"/>
            <a:ext cx="4206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χρειαζόμαστε ενεργή ομάδα, projects, παραγωγή υλικού</a:t>
            </a:r>
            <a:endParaRPr lang="en-US" sz="1120" dirty="0"/>
          </a:p>
        </p:txBody>
      </p:sp>
      <p:sp>
        <p:nvSpPr>
          <p:cNvPr id="29" name="Shape 27"/>
          <p:cNvSpPr/>
          <p:nvPr/>
        </p:nvSpPr>
        <p:spPr>
          <a:xfrm>
            <a:off x="1005840" y="5989320"/>
            <a:ext cx="10241280" cy="457200"/>
          </a:xfrm>
          <a:prstGeom prst="roundRect">
            <a:avLst>
              <a:gd name="adj" fmla="val 12000"/>
            </a:avLst>
          </a:prstGeom>
          <a:solidFill>
            <a:srgbClr val="EAF6F5"/>
          </a:solidFill>
          <a:ln w="12700">
            <a:solidFill>
              <a:srgbClr val="B9E0DC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1143000" y="6117336"/>
            <a:ext cx="996696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00" dirty="0">
                <a:solidFill>
                  <a:srgbClr val="153A5B"/>
                </a:solidFill>
              </a:rPr>
              <a:t>Στην πράξη δεν είναι ανταγωνιστικές πλατφόρμες: μπορούν να υπηρετήσουν διαφορετικά σημεία ενός μικτού σχεδιασμού μάθησης.</a:t>
            </a:r>
            <a:endParaRPr lang="en-US" sz="1200" dirty="0"/>
          </a:p>
        </p:txBody>
      </p:sp>
      <p:sp>
        <p:nvSpPr>
          <p:cNvPr id="31" name="Text 29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15</a:t>
            </a:r>
            <a:endParaRPr lang="en-US" sz="700" dirty="0"/>
          </a:p>
        </p:txBody>
      </p:sp>
      <p:sp>
        <p:nvSpPr>
          <p:cNvPr id="32" name="Text 30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Διδακτικά παραδείγματα: τι αλλάζει στην ποιότητα του σχεδιασμού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685800" y="1234440"/>
            <a:ext cx="5349240" cy="2148840"/>
          </a:xfrm>
          <a:prstGeom prst="roundRect">
            <a:avLst>
              <a:gd name="adj" fmla="val 2979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50392" y="1380744"/>
            <a:ext cx="502005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D95D39"/>
                </a:solidFill>
              </a:rPr>
              <a:t>eClass παράδειγμα 1: περιορισμένη αξιοποίηση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905256" y="1801368"/>
            <a:ext cx="4910328" cy="1435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ανάρτηση εγγράφων, γλωσσάριο, ασκήσεις και εργασίες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μετατόπιση του μαθήματος εκτός τάξης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κίνδυνος να λειτουργήσει ως αποθετήριο χωρίς επαρκή διάδραση</a:t>
            </a:r>
            <a:endParaRPr lang="en-US" sz="1120" dirty="0"/>
          </a:p>
        </p:txBody>
      </p:sp>
      <p:sp>
        <p:nvSpPr>
          <p:cNvPr id="6" name="Shape 4"/>
          <p:cNvSpPr/>
          <p:nvPr/>
        </p:nvSpPr>
        <p:spPr>
          <a:xfrm>
            <a:off x="6172200" y="1234440"/>
            <a:ext cx="5349240" cy="2148840"/>
          </a:xfrm>
          <a:prstGeom prst="roundRect">
            <a:avLst>
              <a:gd name="adj" fmla="val 2979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336792" y="1380744"/>
            <a:ext cx="502005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eClass παράδειγμα 2: περιβάλλον μάθησης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391656" y="1801368"/>
            <a:ext cx="4910328" cy="1435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οργάνωση σε ενότητα με περιγραφή και ροή πορείας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συζήτηση, ομαδική εργασία και σχολιασμός ομάδων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ετεροαξιολόγηση και αυτοαξιολόγηση πριν από την τελική υποβολή</a:t>
            </a:r>
            <a:endParaRPr lang="en-US" sz="1120" dirty="0"/>
          </a:p>
        </p:txBody>
      </p:sp>
      <p:sp>
        <p:nvSpPr>
          <p:cNvPr id="9" name="Shape 7"/>
          <p:cNvSpPr/>
          <p:nvPr/>
        </p:nvSpPr>
        <p:spPr>
          <a:xfrm>
            <a:off x="1143000" y="3886200"/>
            <a:ext cx="9921240" cy="1691640"/>
          </a:xfrm>
          <a:prstGeom prst="roundRect">
            <a:avLst>
              <a:gd name="adj" fmla="val 3784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307592" y="4032504"/>
            <a:ext cx="959205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2A541"/>
                </a:solidFill>
              </a:rPr>
              <a:t>e-me παράδειγμα: αναστροφή ρόλων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1362456" y="4453128"/>
            <a:ext cx="9482328" cy="9784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οι μαθητές δημιουργούν κυψέλη, χρονογραμμή, διαδραστικό βίντεο, ασκήσεις και τεστ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η εκπαιδευτικός λειτουργεί ως διαμεσολαβήτρια και εμψυχώτρια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το e-portfolio τεκμηριώνει διαδικασία, συνεργασία και αποτίμηση στόχων</a:t>
            </a:r>
            <a:endParaRPr lang="en-US" sz="1120" dirty="0"/>
          </a:p>
        </p:txBody>
      </p:sp>
      <p:sp>
        <p:nvSpPr>
          <p:cNvPr id="12" name="Text 10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16</a:t>
            </a:r>
            <a:endParaRPr lang="en-US" sz="700" dirty="0"/>
          </a:p>
        </p:txBody>
      </p:sp>
      <p:sp>
        <p:nvSpPr>
          <p:cNvPr id="13" name="Text 11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Πρόταση δραστηριότητας για την επιμόρφωση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Κριτική ανάγνωση ψηφιακού σχεδιασμού σε ομάδες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731520" y="1417320"/>
            <a:ext cx="914400" cy="347472"/>
          </a:xfrm>
          <a:prstGeom prst="roundRect">
            <a:avLst>
              <a:gd name="adj" fmla="val 15789"/>
            </a:avLst>
          </a:prstGeom>
          <a:solidFill>
            <a:srgbClr val="2E6E9E"/>
          </a:solidFill>
          <a:ln w="12700">
            <a:solidFill>
              <a:srgbClr val="2E6E9E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22960" y="1508760"/>
            <a:ext cx="731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</a:rPr>
              <a:t>10′</a:t>
            </a:r>
            <a:endParaRPr lang="en-US" sz="850" dirty="0"/>
          </a:p>
        </p:txBody>
      </p:sp>
      <p:sp>
        <p:nvSpPr>
          <p:cNvPr id="6" name="Shape 4"/>
          <p:cNvSpPr/>
          <p:nvPr/>
        </p:nvSpPr>
        <p:spPr>
          <a:xfrm>
            <a:off x="1828800" y="1325880"/>
            <a:ext cx="9326880" cy="6858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965960" y="1453896"/>
            <a:ext cx="905256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52536"/>
                </a:solidFill>
              </a:rPr>
              <a:t>Κάθε ομάδα παίρνει ένα μικρό σενάριο χρήσης eClass ή e-me και αποφασίζει αν λειτουργεί ως αποθετήριο, ως οργανωμένο μάθημα ή ως συνεργατικό περιβάλλον.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731520" y="2423160"/>
            <a:ext cx="914400" cy="347472"/>
          </a:xfrm>
          <a:prstGeom prst="roundRect">
            <a:avLst>
              <a:gd name="adj" fmla="val 15789"/>
            </a:avLst>
          </a:prstGeom>
          <a:solidFill>
            <a:srgbClr val="2AA6A1"/>
          </a:solidFill>
          <a:ln w="12700">
            <a:solidFill>
              <a:srgbClr val="2AA6A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22960" y="2514600"/>
            <a:ext cx="731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</a:rPr>
              <a:t>12′</a:t>
            </a:r>
            <a:endParaRPr lang="en-US" sz="850" dirty="0"/>
          </a:p>
        </p:txBody>
      </p:sp>
      <p:sp>
        <p:nvSpPr>
          <p:cNvPr id="10" name="Shape 8"/>
          <p:cNvSpPr/>
          <p:nvPr/>
        </p:nvSpPr>
        <p:spPr>
          <a:xfrm>
            <a:off x="1828800" y="2331720"/>
            <a:ext cx="9326880" cy="6858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1965960" y="2459736"/>
            <a:ext cx="905256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52536"/>
                </a:solidFill>
              </a:rPr>
              <a:t>Η ομάδα προτείνει δύο βελτιώσεις: μία για τη δομή/ροή του υλικού και μία για τη συμμετοχή ή αξιολόγηση των μαθητών.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731520" y="3611880"/>
            <a:ext cx="914400" cy="347472"/>
          </a:xfrm>
          <a:prstGeom prst="roundRect">
            <a:avLst>
              <a:gd name="adj" fmla="val 15789"/>
            </a:avLst>
          </a:prstGeom>
          <a:solidFill>
            <a:srgbClr val="F2A541"/>
          </a:solidFill>
          <a:ln w="12700">
            <a:solidFill>
              <a:srgbClr val="F2A54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22960" y="3703320"/>
            <a:ext cx="73152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</a:rPr>
              <a:t>8′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1828800" y="3520440"/>
            <a:ext cx="9326880" cy="6858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965960" y="3648456"/>
            <a:ext cx="9052560" cy="4297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52536"/>
                </a:solidFill>
              </a:rPr>
              <a:t>Σύντομη παρουσίαση: “Τι κρατάμε; Τι αλλάζουμε; Ποιο εργαλείο θα αξιοποιούσαμε και γιατί;”</a:t>
            </a:r>
            <a:endParaRPr lang="en-US" sz="1250" dirty="0"/>
          </a:p>
        </p:txBody>
      </p:sp>
      <p:sp>
        <p:nvSpPr>
          <p:cNvPr id="16" name="Shape 14"/>
          <p:cNvSpPr/>
          <p:nvPr/>
        </p:nvSpPr>
        <p:spPr>
          <a:xfrm>
            <a:off x="960120" y="5166360"/>
            <a:ext cx="10332720" cy="640080"/>
          </a:xfrm>
          <a:prstGeom prst="roundRect">
            <a:avLst>
              <a:gd name="adj" fmla="val 8571"/>
            </a:avLst>
          </a:prstGeom>
          <a:solidFill>
            <a:srgbClr val="EEF4FA"/>
          </a:solidFill>
          <a:ln w="12700">
            <a:solidFill>
              <a:srgbClr val="C7D9E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097280" y="5294376"/>
            <a:ext cx="100584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00" dirty="0">
                <a:solidFill>
                  <a:srgbClr val="153A5B"/>
                </a:solidFill>
              </a:rPr>
              <a:t>Κριτήρια συζήτησης: σαφήνεια στόχου • ροή δραστηριοτήτων • ενεργός ρόλος μαθητή • συνεργασία • ανατροφοδότηση • προσβασιμότητα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17</a:t>
            </a:r>
            <a:endParaRPr lang="en-US" sz="700" dirty="0"/>
          </a:p>
        </p:txBody>
      </p:sp>
      <p:sp>
        <p:nvSpPr>
          <p:cNvPr id="19" name="Text 17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Τελική σύνθεση: τρεις βασικές ιδέες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822960" y="1371600"/>
            <a:ext cx="548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E6E9E"/>
                </a:solidFill>
              </a:rPr>
              <a:t>1</a:t>
            </a:r>
            <a:endParaRPr lang="en-US" sz="3000" dirty="0"/>
          </a:p>
        </p:txBody>
      </p:sp>
      <p:sp>
        <p:nvSpPr>
          <p:cNvPr id="4" name="Shape 2"/>
          <p:cNvSpPr/>
          <p:nvPr/>
        </p:nvSpPr>
        <p:spPr>
          <a:xfrm>
            <a:off x="1600200" y="1325880"/>
            <a:ext cx="978408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B7C2C8">
                <a:alpha val="20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1737360" y="1453896"/>
            <a:ext cx="9509760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52536"/>
                </a:solidFill>
              </a:rPr>
              <a:t>Η πλατφόρμα δεν είναι μάθημα</a:t>
            </a:r>
            <a:endParaRPr lang="en-US" sz="1320" dirty="0"/>
          </a:p>
          <a:p>
            <a:pPr marL="0" indent="0">
              <a:buNone/>
            </a:pPr>
            <a:r>
              <a:rPr lang="en-US" sz="1320" dirty="0">
                <a:solidFill>
                  <a:srgbClr val="152536"/>
                </a:solidFill>
              </a:rPr>
              <a:t>Το μάθημα προκύπτει από τον διδακτικό σχεδιασμό, όχι από την απλή ύπαρξη ψηφιακού χώρου.</a:t>
            </a:r>
            <a:endParaRPr lang="en-US" sz="1320" dirty="0"/>
          </a:p>
        </p:txBody>
      </p:sp>
      <p:sp>
        <p:nvSpPr>
          <p:cNvPr id="6" name="Text 4"/>
          <p:cNvSpPr/>
          <p:nvPr/>
        </p:nvSpPr>
        <p:spPr>
          <a:xfrm>
            <a:off x="822960" y="2788920"/>
            <a:ext cx="548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2AA6A1"/>
                </a:solidFill>
              </a:rPr>
              <a:t>2</a:t>
            </a:r>
            <a:endParaRPr lang="en-US" sz="3000" dirty="0"/>
          </a:p>
        </p:txBody>
      </p:sp>
      <p:sp>
        <p:nvSpPr>
          <p:cNvPr id="7" name="Shape 5"/>
          <p:cNvSpPr/>
          <p:nvPr/>
        </p:nvSpPr>
        <p:spPr>
          <a:xfrm>
            <a:off x="1600200" y="2743200"/>
            <a:ext cx="978408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B7C2C8">
                <a:alpha val="2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737360" y="2871216"/>
            <a:ext cx="9509760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52536"/>
                </a:solidFill>
              </a:rPr>
              <a:t>Η δομή χρειάζεται παιδαγωγική πρόθεση</a:t>
            </a:r>
            <a:endParaRPr lang="en-US" sz="1320" dirty="0"/>
          </a:p>
          <a:p>
            <a:pPr marL="0" indent="0">
              <a:buNone/>
            </a:pPr>
            <a:r>
              <a:rPr lang="en-US" sz="1320" dirty="0">
                <a:solidFill>
                  <a:srgbClr val="152536"/>
                </a:solidFill>
              </a:rPr>
              <a:t>Ενότητες, τοίχοι, εργασίες, συζητήσεις και κυψέλες αποκτούν νόημα όταν συνδέονται με στόχους.</a:t>
            </a:r>
            <a:endParaRPr lang="en-US" sz="1320" dirty="0"/>
          </a:p>
        </p:txBody>
      </p:sp>
      <p:sp>
        <p:nvSpPr>
          <p:cNvPr id="9" name="Text 7"/>
          <p:cNvSpPr/>
          <p:nvPr/>
        </p:nvSpPr>
        <p:spPr>
          <a:xfrm>
            <a:off x="822960" y="4206240"/>
            <a:ext cx="548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000" b="1" dirty="0">
                <a:solidFill>
                  <a:srgbClr val="F2A541"/>
                </a:solidFill>
              </a:rPr>
              <a:t>3</a:t>
            </a:r>
            <a:endParaRPr lang="en-US" sz="3000" dirty="0"/>
          </a:p>
        </p:txBody>
      </p:sp>
      <p:sp>
        <p:nvSpPr>
          <p:cNvPr id="10" name="Shape 8"/>
          <p:cNvSpPr/>
          <p:nvPr/>
        </p:nvSpPr>
        <p:spPr>
          <a:xfrm>
            <a:off x="1600200" y="4160520"/>
            <a:ext cx="9784080" cy="960120"/>
          </a:xfrm>
          <a:prstGeom prst="roundRect">
            <a:avLst>
              <a:gd name="adj" fmla="val 5714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B7C2C8">
                <a:alpha val="2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737360" y="4288536"/>
            <a:ext cx="9509760" cy="7040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52536"/>
                </a:solidFill>
              </a:rPr>
              <a:t>Η αξία βρίσκεται στη συμμετοχή</a:t>
            </a:r>
            <a:endParaRPr lang="en-US" sz="1320" dirty="0"/>
          </a:p>
          <a:p>
            <a:pPr marL="0" indent="0">
              <a:buNone/>
            </a:pPr>
            <a:r>
              <a:rPr lang="en-US" sz="1320" dirty="0">
                <a:solidFill>
                  <a:srgbClr val="152536"/>
                </a:solidFill>
              </a:rPr>
              <a:t>Οι μαθητές μαθαίνουν περισσότερο όταν συνεργάζονται, δημιουργούν, αναστοχάζονται και λαμβάνουν ανατροφοδότηση.</a:t>
            </a:r>
            <a:endParaRPr lang="en-US" sz="1320" dirty="0"/>
          </a:p>
        </p:txBody>
      </p:sp>
      <p:sp>
        <p:nvSpPr>
          <p:cNvPr id="12" name="Shape 10"/>
          <p:cNvSpPr/>
          <p:nvPr/>
        </p:nvSpPr>
        <p:spPr>
          <a:xfrm>
            <a:off x="1097280" y="5852160"/>
            <a:ext cx="9966960" cy="502920"/>
          </a:xfrm>
          <a:prstGeom prst="roundRect">
            <a:avLst>
              <a:gd name="adj" fmla="val 10909"/>
            </a:avLst>
          </a:prstGeom>
          <a:solidFill>
            <a:srgbClr val="EAF6F5"/>
          </a:solidFill>
          <a:ln w="12700">
            <a:solidFill>
              <a:srgbClr val="B9E0D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234440" y="5980176"/>
            <a:ext cx="96926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53A5B"/>
                </a:solidFill>
              </a:rPr>
              <a:t>Επόμενο βήμα: σχεδιασμός μιας μικρής ασύγχρονης δραστηριότητας με σαφή στόχο, εργαλείο, προϊόν μαθητή και τρόπο ανατροφοδότησης.</a:t>
            </a:r>
            <a:endParaRPr lang="en-US" sz="1250" dirty="0"/>
          </a:p>
        </p:txBody>
      </p:sp>
      <p:sp>
        <p:nvSpPr>
          <p:cNvPr id="14" name="Text 12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18</a:t>
            </a:r>
            <a:endParaRPr lang="en-US" sz="700" dirty="0"/>
          </a:p>
        </p:txBody>
      </p:sp>
      <p:sp>
        <p:nvSpPr>
          <p:cNvPr id="15" name="Text 13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Χάρτης της 6ης ενότητας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Από την πλατφόρμα ως τεχνολογική υποδομή στην πλατφόρμα ως παιδαγωγικό περιβάλλον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685800" y="1920240"/>
            <a:ext cx="2423160" cy="2286000"/>
          </a:xfrm>
          <a:prstGeom prst="roundRect">
            <a:avLst>
              <a:gd name="adj" fmla="val 28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C6CED3">
                <a:alpha val="18000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850392" y="2084832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2AA6A1"/>
                </a:solidFill>
              </a:rPr>
              <a:t>1</a:t>
            </a:r>
            <a:endParaRPr lang="en-US" sz="2500" dirty="0"/>
          </a:p>
        </p:txBody>
      </p:sp>
      <p:sp>
        <p:nvSpPr>
          <p:cNvPr id="6" name="Text 4"/>
          <p:cNvSpPr/>
          <p:nvPr/>
        </p:nvSpPr>
        <p:spPr>
          <a:xfrm>
            <a:off x="960120" y="278892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3A5B"/>
                </a:solidFill>
              </a:rPr>
              <a:t>ΣΔΜ / LMS</a:t>
            </a:r>
            <a:endParaRPr lang="en-US" sz="1700" dirty="0"/>
          </a:p>
        </p:txBody>
      </p:sp>
      <p:sp>
        <p:nvSpPr>
          <p:cNvPr id="7" name="Text 5"/>
          <p:cNvSpPr/>
          <p:nvPr/>
        </p:nvSpPr>
        <p:spPr>
          <a:xfrm>
            <a:off x="914400" y="33375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5C6B73"/>
                </a:solidFill>
              </a:rPr>
              <a:t>τι είναι και τι δεν είναι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3200400" y="27889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9AA8B0"/>
                </a:solidFill>
              </a:rPr>
              <a:t>→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3566160" y="1920240"/>
            <a:ext cx="2423160" cy="2286000"/>
          </a:xfrm>
          <a:prstGeom prst="roundRect">
            <a:avLst>
              <a:gd name="adj" fmla="val 28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C6CED3">
                <a:alpha val="18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3730752" y="2084832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2E6E9E"/>
                </a:solidFill>
              </a:rPr>
              <a:t>2</a:t>
            </a:r>
            <a:endParaRPr lang="en-US" sz="2500" dirty="0"/>
          </a:p>
        </p:txBody>
      </p:sp>
      <p:sp>
        <p:nvSpPr>
          <p:cNvPr id="11" name="Text 9"/>
          <p:cNvSpPr/>
          <p:nvPr/>
        </p:nvSpPr>
        <p:spPr>
          <a:xfrm>
            <a:off x="3840480" y="278892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3A5B"/>
                </a:solidFill>
              </a:rPr>
              <a:t>eClass</a:t>
            </a:r>
            <a:endParaRPr lang="en-US" sz="1700" dirty="0"/>
          </a:p>
        </p:txBody>
      </p:sp>
      <p:sp>
        <p:nvSpPr>
          <p:cNvPr id="12" name="Text 10"/>
          <p:cNvSpPr/>
          <p:nvPr/>
        </p:nvSpPr>
        <p:spPr>
          <a:xfrm>
            <a:off x="3794760" y="33375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5C6B73"/>
                </a:solidFill>
              </a:rPr>
              <a:t>ηλεκτρονικό μάθημα, δομή, εργαλεία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6080760" y="27889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9AA8B0"/>
                </a:solidFill>
              </a:rPr>
              <a:t>→</a:t>
            </a:r>
            <a:endParaRPr lang="en-US" sz="2200" dirty="0"/>
          </a:p>
        </p:txBody>
      </p:sp>
      <p:sp>
        <p:nvSpPr>
          <p:cNvPr id="14" name="Shape 12"/>
          <p:cNvSpPr/>
          <p:nvPr/>
        </p:nvSpPr>
        <p:spPr>
          <a:xfrm>
            <a:off x="6446520" y="1920240"/>
            <a:ext cx="2423160" cy="2286000"/>
          </a:xfrm>
          <a:prstGeom prst="roundRect">
            <a:avLst>
              <a:gd name="adj" fmla="val 28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C6CED3">
                <a:alpha val="18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6611112" y="2084832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F2A541"/>
                </a:solidFill>
              </a:rPr>
              <a:t>3</a:t>
            </a:r>
            <a:endParaRPr lang="en-US" sz="2500" dirty="0"/>
          </a:p>
        </p:txBody>
      </p:sp>
      <p:sp>
        <p:nvSpPr>
          <p:cNvPr id="16" name="Text 14"/>
          <p:cNvSpPr/>
          <p:nvPr/>
        </p:nvSpPr>
        <p:spPr>
          <a:xfrm>
            <a:off x="6720840" y="278892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3A5B"/>
                </a:solidFill>
              </a:rPr>
              <a:t>e-me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6675120" y="33375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5C6B73"/>
                </a:solidFill>
              </a:rPr>
              <a:t>κυψέλες, προσωπικό και συνεργατικό περιβάλλον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8961120" y="2788920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9AA8B0"/>
                </a:solidFill>
              </a:rPr>
              <a:t>→</a:t>
            </a:r>
            <a:endParaRPr lang="en-US" sz="2200" dirty="0"/>
          </a:p>
        </p:txBody>
      </p:sp>
      <p:sp>
        <p:nvSpPr>
          <p:cNvPr id="19" name="Shape 17"/>
          <p:cNvSpPr/>
          <p:nvPr/>
        </p:nvSpPr>
        <p:spPr>
          <a:xfrm>
            <a:off x="9326880" y="1920240"/>
            <a:ext cx="2423160" cy="2286000"/>
          </a:xfrm>
          <a:prstGeom prst="roundRect">
            <a:avLst>
              <a:gd name="adj" fmla="val 2800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C6CED3">
                <a:alpha val="18000"/>
              </a:srgbClr>
            </a:outerShdw>
          </a:effectLst>
        </p:spPr>
      </p:sp>
      <p:sp>
        <p:nvSpPr>
          <p:cNvPr id="20" name="Text 18"/>
          <p:cNvSpPr/>
          <p:nvPr/>
        </p:nvSpPr>
        <p:spPr>
          <a:xfrm>
            <a:off x="9491472" y="2084832"/>
            <a:ext cx="502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500" b="1" dirty="0">
                <a:solidFill>
                  <a:srgbClr val="7DBA84"/>
                </a:solidFill>
              </a:rPr>
              <a:t>4</a:t>
            </a:r>
            <a:endParaRPr lang="en-US" sz="2500" dirty="0"/>
          </a:p>
        </p:txBody>
      </p:sp>
      <p:sp>
        <p:nvSpPr>
          <p:cNvPr id="21" name="Text 19"/>
          <p:cNvSpPr/>
          <p:nvPr/>
        </p:nvSpPr>
        <p:spPr>
          <a:xfrm>
            <a:off x="9601200" y="2788920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700" b="1" dirty="0">
                <a:solidFill>
                  <a:srgbClr val="153A5B"/>
                </a:solidFill>
              </a:rPr>
              <a:t>Διδακτική αξιοποίηση</a:t>
            </a:r>
            <a:endParaRPr lang="en-US" sz="1700" dirty="0"/>
          </a:p>
        </p:txBody>
      </p:sp>
      <p:sp>
        <p:nvSpPr>
          <p:cNvPr id="22" name="Text 20"/>
          <p:cNvSpPr/>
          <p:nvPr/>
        </p:nvSpPr>
        <p:spPr>
          <a:xfrm>
            <a:off x="9555480" y="3337560"/>
            <a:ext cx="1920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150" dirty="0">
                <a:solidFill>
                  <a:srgbClr val="5C6B73"/>
                </a:solidFill>
              </a:rPr>
              <a:t>από αποθήκευση υλικού σε ενεργό μάθηση</a:t>
            </a:r>
            <a:endParaRPr lang="en-US" sz="1150" dirty="0"/>
          </a:p>
        </p:txBody>
      </p:sp>
      <p:sp>
        <p:nvSpPr>
          <p:cNvPr id="23" name="Shape 21"/>
          <p:cNvSpPr/>
          <p:nvPr/>
        </p:nvSpPr>
        <p:spPr>
          <a:xfrm>
            <a:off x="822960" y="4983480"/>
            <a:ext cx="10561320" cy="777240"/>
          </a:xfrm>
          <a:prstGeom prst="roundRect">
            <a:avLst>
              <a:gd name="adj" fmla="val 7059"/>
            </a:avLst>
          </a:prstGeom>
          <a:solidFill>
            <a:srgbClr val="EAF6F5"/>
          </a:solidFill>
          <a:ln w="12700">
            <a:solidFill>
              <a:srgbClr val="B9E0DC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960120" y="5111496"/>
            <a:ext cx="10287000" cy="5212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53A5B"/>
                </a:solidFill>
              </a:rPr>
              <a:t>Κεντρικό ερώτημα: Πώς σχεδιάζουμε δραστηριότητες όπου οι μαθητές δεν είναι παθητικοί καταναλωτές υλικού, αλλά ενεργοί χρήστες, συνεργάτες και δημιουργοί;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2</a:t>
            </a:r>
            <a:endParaRPr lang="en-US" sz="700" dirty="0"/>
          </a:p>
        </p:txBody>
      </p:sp>
      <p:sp>
        <p:nvSpPr>
          <p:cNvPr id="26" name="Text 24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Συστήματα Διαχείρισης Μάθησης: ο πυρήνας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Τα LMS υποστηρίζουν τη συνολική διαχείριση της διδασκαλίας και της μάθησης</a:t>
            </a:r>
            <a:endParaRPr lang="en-US" sz="950" dirty="0"/>
          </a:p>
        </p:txBody>
      </p:sp>
      <p:pic>
        <p:nvPicPr>
          <p:cNvPr id="4" name="Image 0" descr="/mnt/data/slide_assets6/page_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66" y="1234440"/>
            <a:ext cx="3992187" cy="51663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" y="1325880"/>
            <a:ext cx="5440680" cy="2057400"/>
          </a:xfrm>
          <a:prstGeom prst="roundRect">
            <a:avLst>
              <a:gd name="adj" fmla="val 3111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0392" y="1472184"/>
            <a:ext cx="5111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E6E9E"/>
                </a:solidFill>
              </a:rPr>
              <a:t>Τι είναι ένα LMS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905256" y="1892808"/>
            <a:ext cx="5001768" cy="13441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τεχνολογική υποδομή για ηλεκτρονική και εξ αποστάσεως μάθηση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ενιαίο σύστημα εργαλείων, υπηρεσιών και εφαρμογών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περιβάλλον οργάνωσης τάξης, περιεχομένου, επικοινωνίας και αξιολόγησης</a:t>
            </a:r>
            <a:endParaRPr lang="en-US" sz="1120" dirty="0"/>
          </a:p>
        </p:txBody>
      </p:sp>
      <p:sp>
        <p:nvSpPr>
          <p:cNvPr id="8" name="Shape 5"/>
          <p:cNvSpPr/>
          <p:nvPr/>
        </p:nvSpPr>
        <p:spPr>
          <a:xfrm>
            <a:off x="685800" y="3749040"/>
            <a:ext cx="5440680" cy="192024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50392" y="3895344"/>
            <a:ext cx="5111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D95D39"/>
                </a:solidFill>
              </a:rPr>
              <a:t>Τι δεν αρκεί να είναι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905256" y="4315968"/>
            <a:ext cx="5001768" cy="12070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απλό αποθετήριο αρχείων και διαφανειών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χώρος παθητικής κατανάλωσης υλικού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αυτόματος εγγυητής ενδιαφέροντος ή μάθησης χωρίς διδακτικό σχεδιασμό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3</a:t>
            </a:r>
            <a:endParaRPr lang="en-US" sz="700" dirty="0"/>
          </a:p>
        </p:txBody>
      </p:sp>
      <p:sp>
        <p:nvSpPr>
          <p:cNvPr id="12" name="Text 9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Οι λειτουργίες </a:t>
            </a:r>
            <a:r>
              <a:rPr lang="en-US" sz="2600" b="1" dirty="0" err="1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ενός</a:t>
            </a: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2600" b="1" dirty="0" smtClean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LMS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731520" y="1508760"/>
            <a:ext cx="3154680" cy="132588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96112" y="1655064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E6E9E"/>
                </a:solidFill>
              </a:rPr>
              <a:t>Διαχείριση τάξης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950976" y="2075688"/>
            <a:ext cx="2715768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ομάδες, βαθμοί, στατιστικά</a:t>
            </a:r>
            <a:endParaRPr lang="en-US" sz="1120" dirty="0"/>
          </a:p>
        </p:txBody>
      </p:sp>
      <p:sp>
        <p:nvSpPr>
          <p:cNvPr id="6" name="Shape 4"/>
          <p:cNvSpPr/>
          <p:nvPr/>
        </p:nvSpPr>
        <p:spPr>
          <a:xfrm>
            <a:off x="4526280" y="1508760"/>
            <a:ext cx="3154680" cy="132588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690872" y="1655064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Διαχείριση μαθημάτων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745736" y="2075688"/>
            <a:ext cx="2715768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δημιουργία και προσαρμογή μαθημάτων</a:t>
            </a:r>
            <a:endParaRPr lang="en-US" sz="1120" dirty="0"/>
          </a:p>
        </p:txBody>
      </p:sp>
      <p:sp>
        <p:nvSpPr>
          <p:cNvPr id="9" name="Shape 7"/>
          <p:cNvSpPr/>
          <p:nvPr/>
        </p:nvSpPr>
        <p:spPr>
          <a:xfrm>
            <a:off x="8321040" y="1508760"/>
            <a:ext cx="3154680" cy="132588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8485632" y="1655064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2A541"/>
                </a:solidFill>
              </a:rPr>
              <a:t>Διαχείριση περιεχομένου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8540496" y="2075688"/>
            <a:ext cx="2715768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υλικό, πόροι, διανομή</a:t>
            </a:r>
            <a:endParaRPr lang="en-US" sz="1120" dirty="0"/>
          </a:p>
        </p:txBody>
      </p:sp>
      <p:sp>
        <p:nvSpPr>
          <p:cNvPr id="12" name="Shape 10"/>
          <p:cNvSpPr/>
          <p:nvPr/>
        </p:nvSpPr>
        <p:spPr>
          <a:xfrm>
            <a:off x="731520" y="3566160"/>
            <a:ext cx="3154680" cy="132588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896112" y="3712464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7DBA84"/>
                </a:solidFill>
              </a:rPr>
              <a:t>Επικοινωνία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950976" y="4133088"/>
            <a:ext cx="2715768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σύγχρονη και ασύγχρονη αλληλεπίδραση</a:t>
            </a:r>
            <a:endParaRPr lang="en-US" sz="1120" dirty="0"/>
          </a:p>
        </p:txBody>
      </p:sp>
      <p:sp>
        <p:nvSpPr>
          <p:cNvPr id="15" name="Shape 13"/>
          <p:cNvSpPr/>
          <p:nvPr/>
        </p:nvSpPr>
        <p:spPr>
          <a:xfrm>
            <a:off x="4526280" y="3566160"/>
            <a:ext cx="3154680" cy="132588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4690872" y="3712464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53A5B"/>
                </a:solidFill>
              </a:rPr>
              <a:t>Εργαλεία μαθητών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4745736" y="4133088"/>
            <a:ext cx="2715768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σημειώσεις, σελιδοδείκτες, αναζήτηση</a:t>
            </a:r>
            <a:endParaRPr lang="en-US" sz="1120" dirty="0"/>
          </a:p>
        </p:txBody>
      </p:sp>
      <p:sp>
        <p:nvSpPr>
          <p:cNvPr id="18" name="Shape 16"/>
          <p:cNvSpPr/>
          <p:nvPr/>
        </p:nvSpPr>
        <p:spPr>
          <a:xfrm>
            <a:off x="8321040" y="3566160"/>
            <a:ext cx="3154680" cy="1325880"/>
          </a:xfrm>
          <a:prstGeom prst="roundRect">
            <a:avLst>
              <a:gd name="adj" fmla="val 4828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8485632" y="3712464"/>
            <a:ext cx="28254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D95D39"/>
                </a:solidFill>
              </a:rPr>
              <a:t>Αξιολόγηση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8540496" y="4133088"/>
            <a:ext cx="2715768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ασκήσεις, εργασίες, e-portfolio</a:t>
            </a:r>
            <a:endParaRPr lang="en-US" sz="1120" dirty="0"/>
          </a:p>
        </p:txBody>
      </p:sp>
      <p:sp>
        <p:nvSpPr>
          <p:cNvPr id="21" name="Shape 19"/>
          <p:cNvSpPr/>
          <p:nvPr/>
        </p:nvSpPr>
        <p:spPr>
          <a:xfrm>
            <a:off x="1051560" y="5715000"/>
            <a:ext cx="10058400" cy="502920"/>
          </a:xfrm>
          <a:prstGeom prst="roundRect">
            <a:avLst>
              <a:gd name="adj" fmla="val 10909"/>
            </a:avLst>
          </a:prstGeom>
          <a:solidFill>
            <a:srgbClr val="EEF4FA"/>
          </a:solidFill>
          <a:ln w="12700">
            <a:solidFill>
              <a:srgbClr val="C7D9E8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188720" y="5843016"/>
            <a:ext cx="978408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53A5B"/>
                </a:solidFill>
              </a:rPr>
              <a:t>Η προστιθέμενη α</a:t>
            </a:r>
            <a:r>
              <a:rPr lang="en-US" sz="1250" dirty="0" err="1">
                <a:solidFill>
                  <a:srgbClr val="153A5B"/>
                </a:solidFill>
              </a:rPr>
              <a:t>ξί</a:t>
            </a:r>
            <a:r>
              <a:rPr lang="en-US" sz="1250" dirty="0">
                <a:solidFill>
                  <a:srgbClr val="153A5B"/>
                </a:solidFill>
              </a:rPr>
              <a:t>α </a:t>
            </a:r>
            <a:r>
              <a:rPr lang="en-US" sz="1250" dirty="0" smtClean="0">
                <a:solidFill>
                  <a:srgbClr val="153A5B"/>
                </a:solidFill>
              </a:rPr>
              <a:t>προκύπτει</a:t>
            </a:r>
            <a:r>
              <a:rPr lang="el-GR" sz="1250" dirty="0" smtClean="0">
                <a:solidFill>
                  <a:srgbClr val="153A5B"/>
                </a:solidFill>
              </a:rPr>
              <a:t>,</a:t>
            </a:r>
            <a:r>
              <a:rPr lang="en-US" sz="1250" dirty="0" smtClean="0">
                <a:solidFill>
                  <a:srgbClr val="153A5B"/>
                </a:solidFill>
              </a:rPr>
              <a:t> </a:t>
            </a:r>
            <a:r>
              <a:rPr lang="en-US" sz="1250" dirty="0">
                <a:solidFill>
                  <a:srgbClr val="153A5B"/>
                </a:solidFill>
              </a:rPr>
              <a:t>όταν οι λειτουργίες συνδέονται με σαφείς στόχους, συνεργασία, ανατροφοδότηση και τεκμήρια μάθησης.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4</a:t>
            </a:r>
            <a:endParaRPr lang="en-US" sz="700" dirty="0"/>
          </a:p>
        </p:txBody>
      </p:sp>
      <p:sp>
        <p:nvSpPr>
          <p:cNvPr id="24" name="Text 22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Τύποι LMS: κλειστού και ανοικτού κώδικα</a:t>
            </a:r>
            <a:endParaRPr lang="en-US" sz="2600" dirty="0"/>
          </a:p>
        </p:txBody>
      </p:sp>
      <p:sp>
        <p:nvSpPr>
          <p:cNvPr id="3" name="Shape 1"/>
          <p:cNvSpPr/>
          <p:nvPr/>
        </p:nvSpPr>
        <p:spPr>
          <a:xfrm>
            <a:off x="731520" y="1325880"/>
            <a:ext cx="5212080" cy="3840480"/>
          </a:xfrm>
          <a:prstGeom prst="roundRect">
            <a:avLst>
              <a:gd name="adj" fmla="val 1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96112" y="1472184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2A541"/>
                </a:solidFill>
              </a:rPr>
              <a:t>Εμπορικά / κλειστού κώδικα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950976" y="1892808"/>
            <a:ext cx="4773168" cy="3127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διατίθενται από εταιρείες λογισμικού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συχνά έχουν πλούσιες λειτουργίες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δεν επιτρέπουν πλήρη πρόσβαση ή προσαρμογή του πηγαίου κώδικα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ενδεικτικά: Blackboard, Desire2Learn</a:t>
            </a:r>
            <a:endParaRPr lang="en-US" sz="1120" dirty="0"/>
          </a:p>
        </p:txBody>
      </p:sp>
      <p:sp>
        <p:nvSpPr>
          <p:cNvPr id="6" name="Shape 4"/>
          <p:cNvSpPr/>
          <p:nvPr/>
        </p:nvSpPr>
        <p:spPr>
          <a:xfrm>
            <a:off x="6263640" y="1325880"/>
            <a:ext cx="5212080" cy="3840480"/>
          </a:xfrm>
          <a:prstGeom prst="roundRect">
            <a:avLst>
              <a:gd name="adj" fmla="val 1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28232" y="1472184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Ανοικτού κώδικα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6483096" y="1892808"/>
            <a:ext cx="4773168" cy="31272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διατίθενται δωρεάν με άδεια χρήσης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ο κώδικας είναι διαθέσιμος για βελτιώσεις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επιτρέπουν παραμετροποίηση ανάλογα με εκπαιδευτικές ανάγκες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ενδεικτικά: Moodle, Open eClass</a:t>
            </a:r>
            <a:endParaRPr lang="en-US" sz="1120" dirty="0"/>
          </a:p>
        </p:txBody>
      </p:sp>
      <p:sp>
        <p:nvSpPr>
          <p:cNvPr id="9" name="Shape 7"/>
          <p:cNvSpPr/>
          <p:nvPr/>
        </p:nvSpPr>
        <p:spPr>
          <a:xfrm>
            <a:off x="1005840" y="5623560"/>
            <a:ext cx="10241280" cy="594360"/>
          </a:xfrm>
          <a:prstGeom prst="roundRect">
            <a:avLst>
              <a:gd name="adj" fmla="val 9231"/>
            </a:avLst>
          </a:prstGeom>
          <a:solidFill>
            <a:srgbClr val="FFF6E8"/>
          </a:solidFill>
          <a:ln w="12700">
            <a:solidFill>
              <a:srgbClr val="F4D39E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143000" y="5751576"/>
            <a:ext cx="9966960" cy="3383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52536"/>
                </a:solidFill>
              </a:rPr>
              <a:t>Για τη σχολική εκπαίδευση το κρίσιμο δεν είναι μόνο η τεχνολογία, αλλά η παιδαγωγική ένταξη: ρόλοι, ροή δραστηριοτήτων, αλληλεπίδραση και αξιολόγηση.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5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eClass: η ηλεκτρονική σχολική τάξη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Ένα ασφαλές περιβάλλον ασύγχρονης υποστήριξης της διά ζώσης ή μικτής διδασκαλίας</a:t>
            </a:r>
            <a:endParaRPr lang="en-US" sz="950" dirty="0"/>
          </a:p>
        </p:txBody>
      </p:sp>
      <p:pic>
        <p:nvPicPr>
          <p:cNvPr id="4" name="Image 0" descr="/mnt/data/slide_assets6/page_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629" y="1188720"/>
            <a:ext cx="3815542" cy="493776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" y="1417320"/>
            <a:ext cx="5349240" cy="2743200"/>
          </a:xfrm>
          <a:prstGeom prst="roundRect">
            <a:avLst>
              <a:gd name="adj" fmla="val 2333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0392" y="1563624"/>
            <a:ext cx="502005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E6E9E"/>
                </a:solidFill>
              </a:rPr>
              <a:t>Κεντρικός πυρήνας: Ηλεκτρονικό Μάθημα</a:t>
            </a: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905256" y="1984248"/>
            <a:ext cx="4910328" cy="20299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αυτόνομη και παραμετροποιήσιμη δομή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υποστήριξη υλικού, ανακοινώσεων, ημερολογίου και δραστηριοτήτων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πρόσβαση μέσω προσωπικών λογαριασμών ΠΣΔ</a:t>
            </a:r>
            <a:endParaRPr lang="en-US" sz="1120" dirty="0"/>
          </a:p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σύνδεση με τη δομή σχολικής μονάδας και αναθέσεων</a:t>
            </a:r>
            <a:endParaRPr lang="en-US" sz="1120" dirty="0"/>
          </a:p>
        </p:txBody>
      </p:sp>
      <p:sp>
        <p:nvSpPr>
          <p:cNvPr id="8" name="Shape 5"/>
          <p:cNvSpPr/>
          <p:nvPr/>
        </p:nvSpPr>
        <p:spPr>
          <a:xfrm>
            <a:off x="914400" y="4800600"/>
            <a:ext cx="4846320" cy="868680"/>
          </a:xfrm>
          <a:prstGeom prst="roundRect">
            <a:avLst>
              <a:gd name="adj" fmla="val 6316"/>
            </a:avLst>
          </a:prstGeom>
          <a:solidFill>
            <a:srgbClr val="EAF6F5"/>
          </a:solidFill>
          <a:ln w="12700">
            <a:solidFill>
              <a:srgbClr val="B9E0D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51560" y="4928616"/>
            <a:ext cx="4572000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l-GR" sz="1350" dirty="0" smtClean="0">
                <a:solidFill>
                  <a:srgbClr val="153A5B"/>
                </a:solidFill>
              </a:rPr>
              <a:t>Η </a:t>
            </a:r>
            <a:r>
              <a:rPr lang="en-US" sz="1350" dirty="0" err="1" smtClean="0">
                <a:solidFill>
                  <a:srgbClr val="153A5B"/>
                </a:solidFill>
              </a:rPr>
              <a:t>eClass</a:t>
            </a:r>
            <a:r>
              <a:rPr lang="en-US" sz="1350" dirty="0" smtClean="0">
                <a:solidFill>
                  <a:srgbClr val="153A5B"/>
                </a:solidFill>
              </a:rPr>
              <a:t> </a:t>
            </a:r>
            <a:r>
              <a:rPr lang="en-US" sz="1350" dirty="0">
                <a:solidFill>
                  <a:srgbClr val="153A5B"/>
                </a:solidFill>
              </a:rPr>
              <a:t>μπορεί να λειτουργήσει από απλή ενημερωτική ιστοσελίδα έως δυναμικό περιβάλλον συνεργατικής ασύγχρονης μάθησης.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6</a:t>
            </a:r>
            <a:endParaRPr lang="en-US" sz="700" dirty="0"/>
          </a:p>
        </p:txBody>
      </p:sp>
      <p:sp>
        <p:nvSpPr>
          <p:cNvPr id="11" name="Text 8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eClass: ρόλοι, πρόσβαση και μορφές μαθήματος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777240" y="1234440"/>
            <a:ext cx="822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E6E9E"/>
                </a:solidFill>
              </a:rPr>
              <a:t>3</a:t>
            </a:r>
            <a:endParaRPr lang="en-US" sz="3400" dirty="0"/>
          </a:p>
        </p:txBody>
      </p:sp>
      <p:sp>
        <p:nvSpPr>
          <p:cNvPr id="4" name="Text 2"/>
          <p:cNvSpPr/>
          <p:nvPr/>
        </p:nvSpPr>
        <p:spPr>
          <a:xfrm>
            <a:off x="1645920" y="132588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152536"/>
                </a:solidFill>
              </a:rPr>
              <a:t>βασικοί ρόλοι: εκπαιδευτικός, μαθητής, διαχειριστής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777240" y="2331720"/>
            <a:ext cx="822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AA6A1"/>
                </a:solidFill>
              </a:rPr>
              <a:t>4</a:t>
            </a:r>
            <a:endParaRPr lang="en-US" sz="3400" dirty="0"/>
          </a:p>
        </p:txBody>
      </p:sp>
      <p:sp>
        <p:nvSpPr>
          <p:cNvPr id="6" name="Text 4"/>
          <p:cNvSpPr/>
          <p:nvPr/>
        </p:nvSpPr>
        <p:spPr>
          <a:xfrm>
            <a:off x="1645920" y="242316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152536"/>
                </a:solidFill>
              </a:rPr>
              <a:t>κατηγορίες πρόσβασης: ανοικτό, εγγραφή, κλειστό, ανενεργό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77240" y="3429000"/>
            <a:ext cx="8229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F2A541"/>
                </a:solidFill>
              </a:rPr>
              <a:t>4</a:t>
            </a:r>
            <a:endParaRPr lang="en-US" sz="3400" dirty="0"/>
          </a:p>
        </p:txBody>
      </p:sp>
      <p:sp>
        <p:nvSpPr>
          <p:cNvPr id="8" name="Text 6"/>
          <p:cNvSpPr/>
          <p:nvPr/>
        </p:nvSpPr>
        <p:spPr>
          <a:xfrm>
            <a:off x="1645920" y="3520440"/>
            <a:ext cx="21031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152536"/>
                </a:solidFill>
              </a:rPr>
              <a:t>μορφές οργάνωσης: απλή, ενότητες, τοίχος, ανεστραμμένη τάξη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914400" y="4892040"/>
            <a:ext cx="10241280" cy="868680"/>
          </a:xfrm>
          <a:prstGeom prst="roundRect">
            <a:avLst>
              <a:gd name="adj" fmla="val 6316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  <a:effectLst>
            <a:outerShdw blurRad="12700" dist="50800" dir="2700000" algn="bl" rotWithShape="0">
              <a:srgbClr val="B7C2C8">
                <a:alpha val="2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>
            <a:off x="1051560" y="5020056"/>
            <a:ext cx="9966960" cy="6126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solidFill>
                  <a:srgbClr val="152536"/>
                </a:solidFill>
              </a:rPr>
              <a:t>Η επιλογή μορφής δεν είναι τεχνική λεπτομέρεια. Δηλώνει πώς αντιλαμβανόμαστε τη μαθησιακή πορεία: γραμμική οργάνωση, ροή αναρτήσεων ή προετοιμασία πριν από την τάξη.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7</a:t>
            </a:r>
            <a:endParaRPr lang="en-US" sz="700" dirty="0"/>
          </a:p>
        </p:txBody>
      </p:sp>
      <p:sp>
        <p:nvSpPr>
          <p:cNvPr id="12" name="Text 10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eClass: εργαλεία που χτίζουν το μάθημα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Η αρθρωτή λογική επιτρέπει επιλογή εργαλείων ανά στόχο και μαθησιακή ανάγκη</a:t>
            </a:r>
            <a:endParaRPr lang="en-US" sz="950" dirty="0"/>
          </a:p>
        </p:txBody>
      </p:sp>
      <p:pic>
        <p:nvPicPr>
          <p:cNvPr id="4" name="Image 0" descr="/mnt/data/slide_assets6/page_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405" y="1234440"/>
            <a:ext cx="3850871" cy="498348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685800" y="1188720"/>
            <a:ext cx="5349240" cy="621792"/>
          </a:xfrm>
          <a:prstGeom prst="roundRect">
            <a:avLst>
              <a:gd name="adj" fmla="val 8824"/>
            </a:avLst>
          </a:prstGeom>
          <a:solidFill>
            <a:srgbClr val="EAF3FA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22960" y="1316736"/>
            <a:ext cx="5074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b="1" dirty="0">
                <a:solidFill>
                  <a:srgbClr val="152536"/>
                </a:solidFill>
              </a:rPr>
              <a:t>Περιεχόμενο</a:t>
            </a:r>
            <a:endParaRPr lang="en-US" sz="1150" dirty="0"/>
          </a:p>
          <a:p>
            <a:pPr marL="0" indent="0">
              <a:buNone/>
            </a:pPr>
            <a:r>
              <a:rPr lang="en-US" sz="1150" b="1" dirty="0">
                <a:solidFill>
                  <a:srgbClr val="152536"/>
                </a:solidFill>
              </a:rPr>
              <a:t>έγγραφα, πολυμέσα, σύνδεσμοι, H5P</a:t>
            </a:r>
            <a:endParaRPr lang="en-US" sz="1150" dirty="0"/>
          </a:p>
        </p:txBody>
      </p:sp>
      <p:sp>
        <p:nvSpPr>
          <p:cNvPr id="7" name="Shape 4"/>
          <p:cNvSpPr/>
          <p:nvPr/>
        </p:nvSpPr>
        <p:spPr>
          <a:xfrm>
            <a:off x="685800" y="2011680"/>
            <a:ext cx="5349240" cy="621792"/>
          </a:xfrm>
          <a:prstGeom prst="roundRect">
            <a:avLst>
              <a:gd name="adj" fmla="val 8824"/>
            </a:avLst>
          </a:prstGeom>
          <a:solidFill>
            <a:srgbClr val="EAF6F5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22960" y="2139696"/>
            <a:ext cx="5074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Επικοινωνία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ανακοινώσεις, μηνύματα, συζητήσεις</a:t>
            </a:r>
            <a:endParaRPr lang="en-US" sz="1150" dirty="0"/>
          </a:p>
        </p:txBody>
      </p:sp>
      <p:sp>
        <p:nvSpPr>
          <p:cNvPr id="9" name="Shape 6"/>
          <p:cNvSpPr/>
          <p:nvPr/>
        </p:nvSpPr>
        <p:spPr>
          <a:xfrm>
            <a:off x="685800" y="2834640"/>
            <a:ext cx="5349240" cy="621792"/>
          </a:xfrm>
          <a:prstGeom prst="roundRect">
            <a:avLst>
              <a:gd name="adj" fmla="val 8824"/>
            </a:avLst>
          </a:prstGeom>
          <a:solidFill>
            <a:srgbClr val="FFF6E8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22960" y="2962656"/>
            <a:ext cx="5074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Συνεργασία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ομάδες, wiki, ιστολόγια, κοινότητες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685800" y="3657600"/>
            <a:ext cx="5349240" cy="621792"/>
          </a:xfrm>
          <a:prstGeom prst="roundRect">
            <a:avLst>
              <a:gd name="adj" fmla="val 8824"/>
            </a:avLst>
          </a:prstGeom>
          <a:solidFill>
            <a:srgbClr val="FBEFEA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" y="3785616"/>
            <a:ext cx="5074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Αξιολόγηση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ασκήσεις, εργασίες, ρουμπρίκες, e-portfolio</a:t>
            </a:r>
            <a:endParaRPr lang="en-US" sz="1150" dirty="0"/>
          </a:p>
        </p:txBody>
      </p:sp>
      <p:sp>
        <p:nvSpPr>
          <p:cNvPr id="13" name="Shape 10"/>
          <p:cNvSpPr/>
          <p:nvPr/>
        </p:nvSpPr>
        <p:spPr>
          <a:xfrm>
            <a:off x="685800" y="4480560"/>
            <a:ext cx="5349240" cy="621792"/>
          </a:xfrm>
          <a:prstGeom prst="roundRect">
            <a:avLst>
              <a:gd name="adj" fmla="val 8824"/>
            </a:avLst>
          </a:prstGeom>
          <a:solidFill>
            <a:srgbClr val="EEF4FA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22960" y="4608576"/>
            <a:ext cx="5074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Διαχείριση</a:t>
            </a:r>
            <a:endParaRPr lang="en-US" sz="1150" dirty="0"/>
          </a:p>
          <a:p>
            <a:pPr marL="0" indent="0">
              <a:buNone/>
            </a:pPr>
            <a:r>
              <a:rPr lang="en-US" sz="1150" dirty="0">
                <a:solidFill>
                  <a:srgbClr val="152536"/>
                </a:solidFill>
              </a:rPr>
              <a:t>χρήστες, ρυθμίσεις, στατιστικά, παρουσιολόγιο</a:t>
            </a:r>
            <a:endParaRPr lang="en-US" sz="1150" dirty="0"/>
          </a:p>
        </p:txBody>
      </p:sp>
      <p:sp>
        <p:nvSpPr>
          <p:cNvPr id="15" name="Text 12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8</a:t>
            </a:r>
            <a:endParaRPr lang="en-US" sz="700" dirty="0"/>
          </a:p>
        </p:txBody>
      </p:sp>
      <p:sp>
        <p:nvSpPr>
          <p:cNvPr id="16" name="Text 13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9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6126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53A5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Καλός σχεδιασμός μαθήματος στο eClass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566928" y="941832"/>
            <a:ext cx="58521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5C6B73"/>
                </a:solidFill>
              </a:rPr>
              <a:t>Από την ανάρτηση αρχείων στη διδακτική ακολουθία</a:t>
            </a:r>
            <a:endParaRPr lang="en-US" sz="950" dirty="0"/>
          </a:p>
        </p:txBody>
      </p:sp>
      <p:sp>
        <p:nvSpPr>
          <p:cNvPr id="4" name="Shape 2"/>
          <p:cNvSpPr/>
          <p:nvPr/>
        </p:nvSpPr>
        <p:spPr>
          <a:xfrm>
            <a:off x="685800" y="1572768"/>
            <a:ext cx="5212080" cy="9601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50392" y="1719072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E6E9E"/>
                </a:solidFill>
              </a:rPr>
              <a:t>Δομή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05256" y="2139696"/>
            <a:ext cx="4773168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θεματικές ενότητες ή τοίχος με σαφείς τίτλους και οδηγίες</a:t>
            </a:r>
            <a:endParaRPr lang="en-US" sz="1120" dirty="0"/>
          </a:p>
        </p:txBody>
      </p:sp>
      <p:sp>
        <p:nvSpPr>
          <p:cNvPr id="7" name="Shape 5"/>
          <p:cNvSpPr/>
          <p:nvPr/>
        </p:nvSpPr>
        <p:spPr>
          <a:xfrm>
            <a:off x="685800" y="2779776"/>
            <a:ext cx="5212080" cy="9601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850392" y="2926080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2AA6A1"/>
                </a:solidFill>
              </a:rPr>
              <a:t>Επικοινωνία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905256" y="3346704"/>
            <a:ext cx="4773168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ανακοινώσεις, μηνύματα και κανόνες συμμετοχής</a:t>
            </a:r>
            <a:endParaRPr lang="en-US" sz="1120" dirty="0"/>
          </a:p>
        </p:txBody>
      </p:sp>
      <p:sp>
        <p:nvSpPr>
          <p:cNvPr id="10" name="Shape 8"/>
          <p:cNvSpPr/>
          <p:nvPr/>
        </p:nvSpPr>
        <p:spPr>
          <a:xfrm>
            <a:off x="685800" y="3986784"/>
            <a:ext cx="5212080" cy="9601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50392" y="4133088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F2A541"/>
                </a:solidFill>
              </a:rPr>
              <a:t>Ανάθεση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05256" y="4553712"/>
            <a:ext cx="4773168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εργασίες με κριτήρια, ρουμπρίκες και ανατροφοδότηση</a:t>
            </a:r>
            <a:endParaRPr lang="en-US" sz="1120" dirty="0"/>
          </a:p>
        </p:txBody>
      </p:sp>
      <p:sp>
        <p:nvSpPr>
          <p:cNvPr id="13" name="Shape 11"/>
          <p:cNvSpPr/>
          <p:nvPr/>
        </p:nvSpPr>
        <p:spPr>
          <a:xfrm>
            <a:off x="6263640" y="1572768"/>
            <a:ext cx="5212080" cy="9601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428232" y="1719072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7DBA84"/>
                </a:solidFill>
              </a:rPr>
              <a:t>Ενεργοποίηση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6483096" y="2139696"/>
            <a:ext cx="4773168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συζητήσεις, ομάδες, συνεργατικά εργαλεία και H5P</a:t>
            </a:r>
            <a:endParaRPr lang="en-US" sz="1120" dirty="0"/>
          </a:p>
        </p:txBody>
      </p:sp>
      <p:sp>
        <p:nvSpPr>
          <p:cNvPr id="16" name="Shape 14"/>
          <p:cNvSpPr/>
          <p:nvPr/>
        </p:nvSpPr>
        <p:spPr>
          <a:xfrm>
            <a:off x="6263640" y="2779776"/>
            <a:ext cx="5212080" cy="9601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428232" y="2926080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153A5B"/>
                </a:solidFill>
              </a:rPr>
              <a:t>Παρακολούθηση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6483096" y="3346704"/>
            <a:ext cx="4773168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στατιστικά, learning analytics, badges και e-portfolio</a:t>
            </a:r>
            <a:endParaRPr lang="en-US" sz="1120" dirty="0"/>
          </a:p>
        </p:txBody>
      </p:sp>
      <p:sp>
        <p:nvSpPr>
          <p:cNvPr id="19" name="Shape 17"/>
          <p:cNvSpPr/>
          <p:nvPr/>
        </p:nvSpPr>
        <p:spPr>
          <a:xfrm>
            <a:off x="6263640" y="3986784"/>
            <a:ext cx="5212080" cy="960120"/>
          </a:xfrm>
          <a:prstGeom prst="roundRect">
            <a:avLst>
              <a:gd name="adj" fmla="val 6667"/>
            </a:avLst>
          </a:prstGeom>
          <a:solidFill>
            <a:srgbClr val="FFFFFF"/>
          </a:solidFill>
          <a:ln w="12700">
            <a:solidFill>
              <a:srgbClr val="D8E2E8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428232" y="4133088"/>
            <a:ext cx="48828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D95D39"/>
                </a:solidFill>
              </a:rPr>
              <a:t>Προσβασιμότητα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6483096" y="4553712"/>
            <a:ext cx="4773168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120" dirty="0">
                <a:solidFill>
                  <a:srgbClr val="152536"/>
                </a:solidFill>
              </a:rPr>
              <a:t>• σαφής δομή, υπότιτλοι, εναλλακτικό κείμενο, συμβατά αρχεία</a:t>
            </a:r>
            <a:endParaRPr lang="en-US" sz="1120" dirty="0"/>
          </a:p>
        </p:txBody>
      </p:sp>
      <p:sp>
        <p:nvSpPr>
          <p:cNvPr id="22" name="Text 20"/>
          <p:cNvSpPr/>
          <p:nvPr/>
        </p:nvSpPr>
        <p:spPr>
          <a:xfrm>
            <a:off x="411480" y="6510528"/>
            <a:ext cx="6858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00" dirty="0">
                <a:solidFill>
                  <a:srgbClr val="7A8790"/>
                </a:solidFill>
              </a:rPr>
              <a:t>6η Συνεδρία Β1.1 ΤΠΕ  |  9</a:t>
            </a:r>
            <a:endParaRPr lang="en-US" sz="700" dirty="0"/>
          </a:p>
        </p:txBody>
      </p:sp>
      <p:sp>
        <p:nvSpPr>
          <p:cNvPr id="23" name="Text 21"/>
          <p:cNvSpPr/>
          <p:nvPr/>
        </p:nvSpPr>
        <p:spPr>
          <a:xfrm>
            <a:off x="7406640" y="651052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700" dirty="0">
                <a:solidFill>
                  <a:srgbClr val="7A8790"/>
                </a:solidFill>
              </a:rPr>
              <a:t>Πηγή: Επιμορφωτικό υλικό 6ης Συνεδρίας, ΙΤΥΕ «Διόφαντος» (2026)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1673</Words>
  <Application>Microsoft Office PowerPoint</Application>
  <PresentationFormat>Προσαρμογή</PresentationFormat>
  <Paragraphs>253</Paragraphs>
  <Slides>18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ΙΤΥΕ Διόφαντος - Β1.1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6η Συνεδρία: Ασύγχρονες εκπαιδευτικές δραστηριότητες</dc:title>
  <dc:subject>6η Συνεδρία Β1.1 ΤΠΕ</dc:subject>
  <dc:creator>OpenAI</dc:creator>
  <cp:lastModifiedBy>Βάγια Σερετη</cp:lastModifiedBy>
  <cp:revision>2</cp:revision>
  <dcterms:created xsi:type="dcterms:W3CDTF">2026-05-18T18:01:20Z</dcterms:created>
  <dcterms:modified xsi:type="dcterms:W3CDTF">2026-05-18T18:43:15Z</dcterms:modified>
</cp:coreProperties>
</file>