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8" r:id="rId12"/>
    <p:sldId id="262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A9F14-98AC-45D5-B254-0833AF78637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D78AE111-E6F6-4731-B614-3180BF2418C4}">
      <dgm:prSet phldrT="[Κείμενο]" custT="1"/>
      <dgm:spPr/>
      <dgm:t>
        <a:bodyPr/>
        <a:lstStyle/>
        <a:p>
          <a:r>
            <a:rPr lang="el-GR" sz="2000" dirty="0" smtClean="0"/>
            <a:t>Οργανισμοί</a:t>
          </a:r>
          <a:endParaRPr lang="el-GR" sz="2000" dirty="0"/>
        </a:p>
      </dgm:t>
    </dgm:pt>
    <dgm:pt modelId="{947EC1FF-A668-4BD0-9C52-72F082972CAC}" type="parTrans" cxnId="{A4BBA7A3-D6F3-4CCF-B3C0-8ADA8A6571BD}">
      <dgm:prSet/>
      <dgm:spPr/>
      <dgm:t>
        <a:bodyPr/>
        <a:lstStyle/>
        <a:p>
          <a:endParaRPr lang="el-GR"/>
        </a:p>
      </dgm:t>
    </dgm:pt>
    <dgm:pt modelId="{D74EA174-8C5F-4A80-9E25-6240352F4379}" type="sibTrans" cxnId="{A4BBA7A3-D6F3-4CCF-B3C0-8ADA8A6571BD}">
      <dgm:prSet/>
      <dgm:spPr/>
      <dgm:t>
        <a:bodyPr/>
        <a:lstStyle/>
        <a:p>
          <a:endParaRPr lang="el-GR"/>
        </a:p>
      </dgm:t>
    </dgm:pt>
    <dgm:pt modelId="{1F3FD50F-706C-4AAD-81ED-10E210AE6E2E}">
      <dgm:prSet phldrT="[Κείμενο]" custT="1"/>
      <dgm:spPr/>
      <dgm:t>
        <a:bodyPr/>
        <a:lstStyle/>
        <a:p>
          <a:r>
            <a:rPr lang="el-GR" sz="1800" dirty="0" smtClean="0"/>
            <a:t>Μονοκύτταροι</a:t>
          </a:r>
          <a:endParaRPr lang="el-GR" sz="1800" dirty="0"/>
        </a:p>
      </dgm:t>
    </dgm:pt>
    <dgm:pt modelId="{D5C723D8-0CED-4B5F-96A2-0F37AF2D5801}" type="parTrans" cxnId="{6683AEB7-FC3A-4BC8-A688-5F1A1663DBF3}">
      <dgm:prSet/>
      <dgm:spPr/>
      <dgm:t>
        <a:bodyPr/>
        <a:lstStyle/>
        <a:p>
          <a:endParaRPr lang="el-GR"/>
        </a:p>
      </dgm:t>
    </dgm:pt>
    <dgm:pt modelId="{5AF6F63E-2672-4A3C-A198-BD7BCAF3411D}" type="sibTrans" cxnId="{6683AEB7-FC3A-4BC8-A688-5F1A1663DBF3}">
      <dgm:prSet/>
      <dgm:spPr/>
      <dgm:t>
        <a:bodyPr/>
        <a:lstStyle/>
        <a:p>
          <a:endParaRPr lang="el-GR"/>
        </a:p>
      </dgm:t>
    </dgm:pt>
    <dgm:pt modelId="{C512E9D8-EB86-451B-A0D2-9D52ECE17D08}">
      <dgm:prSet phldrT="[Κείμενο]" custT="1"/>
      <dgm:spPr/>
      <dgm:t>
        <a:bodyPr/>
        <a:lstStyle/>
        <a:p>
          <a:r>
            <a:rPr lang="el-GR" sz="1800" dirty="0" err="1" smtClean="0"/>
            <a:t>Προκαρυωτικοί</a:t>
          </a:r>
          <a:r>
            <a:rPr lang="el-GR" sz="1800" dirty="0" smtClean="0"/>
            <a:t> </a:t>
          </a:r>
          <a:r>
            <a:rPr lang="el-GR" sz="1600" dirty="0" smtClean="0"/>
            <a:t>(βακτήρια)</a:t>
          </a:r>
          <a:endParaRPr lang="el-GR" sz="1600" dirty="0"/>
        </a:p>
      </dgm:t>
    </dgm:pt>
    <dgm:pt modelId="{47140808-67C0-4AD9-BAF8-C64AA770CAC2}" type="parTrans" cxnId="{F61F6048-EC7F-431A-B0D7-AAFFFAA2FD9C}">
      <dgm:prSet/>
      <dgm:spPr/>
      <dgm:t>
        <a:bodyPr/>
        <a:lstStyle/>
        <a:p>
          <a:endParaRPr lang="el-GR"/>
        </a:p>
      </dgm:t>
    </dgm:pt>
    <dgm:pt modelId="{ED80245E-FD35-4B2C-976D-DC97715BEB4D}" type="sibTrans" cxnId="{F61F6048-EC7F-431A-B0D7-AAFFFAA2FD9C}">
      <dgm:prSet/>
      <dgm:spPr/>
      <dgm:t>
        <a:bodyPr/>
        <a:lstStyle/>
        <a:p>
          <a:endParaRPr lang="el-GR"/>
        </a:p>
      </dgm:t>
    </dgm:pt>
    <dgm:pt modelId="{1EC7771B-C213-4C53-8409-5F8BD60AD8C9}">
      <dgm:prSet phldrT="[Κείμενο]" custT="1"/>
      <dgm:spPr/>
      <dgm:t>
        <a:bodyPr/>
        <a:lstStyle/>
        <a:p>
          <a:r>
            <a:rPr lang="el-GR" sz="1800" dirty="0" err="1" smtClean="0"/>
            <a:t>Ευκαρυωτικοί</a:t>
          </a:r>
          <a:r>
            <a:rPr lang="el-GR" sz="1800" dirty="0" smtClean="0"/>
            <a:t> </a:t>
          </a:r>
          <a:r>
            <a:rPr lang="el-GR" sz="1600" dirty="0" smtClean="0"/>
            <a:t>(πρωτόζωα, </a:t>
          </a:r>
          <a:r>
            <a:rPr lang="el-GR" sz="1600" dirty="0" err="1" smtClean="0"/>
            <a:t>φύκη</a:t>
          </a:r>
          <a:r>
            <a:rPr lang="el-GR" sz="1600" dirty="0" smtClean="0"/>
            <a:t>, μύκητες)</a:t>
          </a:r>
          <a:endParaRPr lang="el-GR" sz="1600" dirty="0"/>
        </a:p>
      </dgm:t>
    </dgm:pt>
    <dgm:pt modelId="{FD4BD02B-E5E4-4946-AEA1-F8994C081AD3}" type="parTrans" cxnId="{D9B4F4CF-F3D2-4690-8371-1185C9E5B116}">
      <dgm:prSet/>
      <dgm:spPr/>
      <dgm:t>
        <a:bodyPr/>
        <a:lstStyle/>
        <a:p>
          <a:endParaRPr lang="el-GR"/>
        </a:p>
      </dgm:t>
    </dgm:pt>
    <dgm:pt modelId="{21C22BD1-9043-4E5D-8C4D-B1157CE4B2EB}" type="sibTrans" cxnId="{D9B4F4CF-F3D2-4690-8371-1185C9E5B116}">
      <dgm:prSet/>
      <dgm:spPr/>
      <dgm:t>
        <a:bodyPr/>
        <a:lstStyle/>
        <a:p>
          <a:endParaRPr lang="el-GR"/>
        </a:p>
      </dgm:t>
    </dgm:pt>
    <dgm:pt modelId="{978475D4-1787-4CDD-B26F-04620AD6F043}">
      <dgm:prSet phldrT="[Κείμενο]" custT="1"/>
      <dgm:spPr/>
      <dgm:t>
        <a:bodyPr/>
        <a:lstStyle/>
        <a:p>
          <a:endParaRPr lang="el-GR" sz="1800" dirty="0" smtClean="0"/>
        </a:p>
        <a:p>
          <a:r>
            <a:rPr lang="el-GR" sz="1800" dirty="0" smtClean="0"/>
            <a:t>Πολυκύτταροι</a:t>
          </a:r>
        </a:p>
        <a:p>
          <a:r>
            <a:rPr lang="el-GR" sz="1800" dirty="0" smtClean="0"/>
            <a:t>(</a:t>
          </a:r>
          <a:r>
            <a:rPr lang="el-GR" sz="1800" dirty="0" err="1" smtClean="0"/>
            <a:t>ευκαρυωτικοί</a:t>
          </a:r>
          <a:r>
            <a:rPr lang="el-GR" sz="1800" dirty="0" smtClean="0"/>
            <a:t>)</a:t>
          </a:r>
        </a:p>
        <a:p>
          <a:endParaRPr lang="el-GR" sz="1800" dirty="0"/>
        </a:p>
      </dgm:t>
    </dgm:pt>
    <dgm:pt modelId="{ACE4F261-D46A-414E-86ED-D088F3936D21}" type="parTrans" cxnId="{8DAAAC89-FBAA-45A6-95B7-E232B344AC3E}">
      <dgm:prSet/>
      <dgm:spPr/>
      <dgm:t>
        <a:bodyPr/>
        <a:lstStyle/>
        <a:p>
          <a:endParaRPr lang="el-GR"/>
        </a:p>
      </dgm:t>
    </dgm:pt>
    <dgm:pt modelId="{AA76F8AD-466D-48AC-A6B5-FADD823DE7E0}" type="sibTrans" cxnId="{8DAAAC89-FBAA-45A6-95B7-E232B344AC3E}">
      <dgm:prSet/>
      <dgm:spPr/>
      <dgm:t>
        <a:bodyPr/>
        <a:lstStyle/>
        <a:p>
          <a:endParaRPr lang="el-GR"/>
        </a:p>
      </dgm:t>
    </dgm:pt>
    <dgm:pt modelId="{318542FC-AC34-4C00-9E12-3ACF4B27D044}" type="pres">
      <dgm:prSet presAssocID="{016A9F14-98AC-45D5-B254-0833AF7863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0335368-CF14-4CB8-9452-B52806EC8BDD}" type="pres">
      <dgm:prSet presAssocID="{D78AE111-E6F6-4731-B614-3180BF2418C4}" presName="root1" presStyleCnt="0"/>
      <dgm:spPr/>
    </dgm:pt>
    <dgm:pt modelId="{DBE6CC9D-CECF-4364-A61A-4387341F8233}" type="pres">
      <dgm:prSet presAssocID="{D78AE111-E6F6-4731-B614-3180BF2418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C44B731-E4CE-444E-9E93-34E794F412AC}" type="pres">
      <dgm:prSet presAssocID="{D78AE111-E6F6-4731-B614-3180BF2418C4}" presName="level2hierChild" presStyleCnt="0"/>
      <dgm:spPr/>
    </dgm:pt>
    <dgm:pt modelId="{7617F647-4CD5-43F0-AD82-FC38887FBFD5}" type="pres">
      <dgm:prSet presAssocID="{D5C723D8-0CED-4B5F-96A2-0F37AF2D5801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ABD873B6-A575-45DC-A0C6-3557E8E11053}" type="pres">
      <dgm:prSet presAssocID="{D5C723D8-0CED-4B5F-96A2-0F37AF2D5801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3DA74A3-F8D2-4454-A01F-80E94B9CFD8F}" type="pres">
      <dgm:prSet presAssocID="{1F3FD50F-706C-4AAD-81ED-10E210AE6E2E}" presName="root2" presStyleCnt="0"/>
      <dgm:spPr/>
    </dgm:pt>
    <dgm:pt modelId="{B376C980-EC67-4234-B5CA-461BD8C10842}" type="pres">
      <dgm:prSet presAssocID="{1F3FD50F-706C-4AAD-81ED-10E210AE6E2E}" presName="LevelTwoTextNode" presStyleLbl="node2" presStyleIdx="0" presStyleCnt="2" custScaleX="14414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9CEB9F6-FCFF-4873-92B1-D2FFE44A1F85}" type="pres">
      <dgm:prSet presAssocID="{1F3FD50F-706C-4AAD-81ED-10E210AE6E2E}" presName="level3hierChild" presStyleCnt="0"/>
      <dgm:spPr/>
    </dgm:pt>
    <dgm:pt modelId="{C8FEF32D-FBAF-4FED-9A5B-EEE9223A8B2C}" type="pres">
      <dgm:prSet presAssocID="{47140808-67C0-4AD9-BAF8-C64AA770CAC2}" presName="conn2-1" presStyleLbl="parChTrans1D3" presStyleIdx="0" presStyleCnt="2"/>
      <dgm:spPr/>
      <dgm:t>
        <a:bodyPr/>
        <a:lstStyle/>
        <a:p>
          <a:endParaRPr lang="el-GR"/>
        </a:p>
      </dgm:t>
    </dgm:pt>
    <dgm:pt modelId="{46F79B2C-9881-4B62-900F-F2C83EF3AF2D}" type="pres">
      <dgm:prSet presAssocID="{47140808-67C0-4AD9-BAF8-C64AA770CAC2}" presName="connTx" presStyleLbl="parChTrans1D3" presStyleIdx="0" presStyleCnt="2"/>
      <dgm:spPr/>
      <dgm:t>
        <a:bodyPr/>
        <a:lstStyle/>
        <a:p>
          <a:endParaRPr lang="el-GR"/>
        </a:p>
      </dgm:t>
    </dgm:pt>
    <dgm:pt modelId="{9B0B8F12-EA5E-4AC5-81EF-40EB6BC13F9C}" type="pres">
      <dgm:prSet presAssocID="{C512E9D8-EB86-451B-A0D2-9D52ECE17D08}" presName="root2" presStyleCnt="0"/>
      <dgm:spPr/>
    </dgm:pt>
    <dgm:pt modelId="{3E0BAF9B-0E2B-44C1-BEF8-2EDF13FDEEBA}" type="pres">
      <dgm:prSet presAssocID="{C512E9D8-EB86-451B-A0D2-9D52ECE17D08}" presName="LevelTwoTextNode" presStyleLbl="node3" presStyleIdx="0" presStyleCnt="2" custScaleX="15576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88DB5D4-9935-491E-8C8D-5FC2DAC22F1D}" type="pres">
      <dgm:prSet presAssocID="{C512E9D8-EB86-451B-A0D2-9D52ECE17D08}" presName="level3hierChild" presStyleCnt="0"/>
      <dgm:spPr/>
    </dgm:pt>
    <dgm:pt modelId="{033C36D8-6FAB-4E30-9B1F-4D6D848AD580}" type="pres">
      <dgm:prSet presAssocID="{FD4BD02B-E5E4-4946-AEA1-F8994C081AD3}" presName="conn2-1" presStyleLbl="parChTrans1D3" presStyleIdx="1" presStyleCnt="2"/>
      <dgm:spPr/>
      <dgm:t>
        <a:bodyPr/>
        <a:lstStyle/>
        <a:p>
          <a:endParaRPr lang="el-GR"/>
        </a:p>
      </dgm:t>
    </dgm:pt>
    <dgm:pt modelId="{82D94355-C458-488F-9005-BD124BCD2274}" type="pres">
      <dgm:prSet presAssocID="{FD4BD02B-E5E4-4946-AEA1-F8994C081AD3}" presName="connTx" presStyleLbl="parChTrans1D3" presStyleIdx="1" presStyleCnt="2"/>
      <dgm:spPr/>
      <dgm:t>
        <a:bodyPr/>
        <a:lstStyle/>
        <a:p>
          <a:endParaRPr lang="el-GR"/>
        </a:p>
      </dgm:t>
    </dgm:pt>
    <dgm:pt modelId="{20F8CE18-4B41-4F09-9716-93FCE3A84014}" type="pres">
      <dgm:prSet presAssocID="{1EC7771B-C213-4C53-8409-5F8BD60AD8C9}" presName="root2" presStyleCnt="0"/>
      <dgm:spPr/>
    </dgm:pt>
    <dgm:pt modelId="{436E933A-3A7C-4A50-934B-BCAB09872A53}" type="pres">
      <dgm:prSet presAssocID="{1EC7771B-C213-4C53-8409-5F8BD60AD8C9}" presName="LevelTwoTextNode" presStyleLbl="node3" presStyleIdx="1" presStyleCnt="2" custScaleX="157090" custScaleY="14095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551EE06-1A09-4502-B2CF-B1A542ECADB1}" type="pres">
      <dgm:prSet presAssocID="{1EC7771B-C213-4C53-8409-5F8BD60AD8C9}" presName="level3hierChild" presStyleCnt="0"/>
      <dgm:spPr/>
    </dgm:pt>
    <dgm:pt modelId="{E00C2462-C35B-4931-B002-13BCA6D307A9}" type="pres">
      <dgm:prSet presAssocID="{ACE4F261-D46A-414E-86ED-D088F3936D21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7E10F296-90BF-43F4-B71C-B9510EA86939}" type="pres">
      <dgm:prSet presAssocID="{ACE4F261-D46A-414E-86ED-D088F3936D21}" presName="connTx" presStyleLbl="parChTrans1D2" presStyleIdx="1" presStyleCnt="2"/>
      <dgm:spPr/>
      <dgm:t>
        <a:bodyPr/>
        <a:lstStyle/>
        <a:p>
          <a:endParaRPr lang="el-GR"/>
        </a:p>
      </dgm:t>
    </dgm:pt>
    <dgm:pt modelId="{EF672367-F4C8-43DA-B9A4-595D6E49E65E}" type="pres">
      <dgm:prSet presAssocID="{978475D4-1787-4CDD-B26F-04620AD6F043}" presName="root2" presStyleCnt="0"/>
      <dgm:spPr/>
    </dgm:pt>
    <dgm:pt modelId="{3F7F73DB-F2EA-4249-870D-698406FD118A}" type="pres">
      <dgm:prSet presAssocID="{978475D4-1787-4CDD-B26F-04620AD6F043}" presName="LevelTwoTextNode" presStyleLbl="node2" presStyleIdx="1" presStyleCnt="2" custScaleX="146047" custScaleY="1526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67416E4-7C85-4A0B-A474-0006E21E2A1C}" type="pres">
      <dgm:prSet presAssocID="{978475D4-1787-4CDD-B26F-04620AD6F043}" presName="level3hierChild" presStyleCnt="0"/>
      <dgm:spPr/>
    </dgm:pt>
  </dgm:ptLst>
  <dgm:cxnLst>
    <dgm:cxn modelId="{A91F66E8-1750-4638-A568-060AA5619509}" type="presOf" srcId="{016A9F14-98AC-45D5-B254-0833AF78637C}" destId="{318542FC-AC34-4C00-9E12-3ACF4B27D044}" srcOrd="0" destOrd="0" presId="urn:microsoft.com/office/officeart/2005/8/layout/hierarchy2"/>
    <dgm:cxn modelId="{7106A593-00EF-458D-92E5-B5C43827F475}" type="presOf" srcId="{FD4BD02B-E5E4-4946-AEA1-F8994C081AD3}" destId="{033C36D8-6FAB-4E30-9B1F-4D6D848AD580}" srcOrd="0" destOrd="0" presId="urn:microsoft.com/office/officeart/2005/8/layout/hierarchy2"/>
    <dgm:cxn modelId="{0BAD604A-D442-402D-A096-47CF07717F79}" type="presOf" srcId="{47140808-67C0-4AD9-BAF8-C64AA770CAC2}" destId="{C8FEF32D-FBAF-4FED-9A5B-EEE9223A8B2C}" srcOrd="0" destOrd="0" presId="urn:microsoft.com/office/officeart/2005/8/layout/hierarchy2"/>
    <dgm:cxn modelId="{F61F6048-EC7F-431A-B0D7-AAFFFAA2FD9C}" srcId="{1F3FD50F-706C-4AAD-81ED-10E210AE6E2E}" destId="{C512E9D8-EB86-451B-A0D2-9D52ECE17D08}" srcOrd="0" destOrd="0" parTransId="{47140808-67C0-4AD9-BAF8-C64AA770CAC2}" sibTransId="{ED80245E-FD35-4B2C-976D-DC97715BEB4D}"/>
    <dgm:cxn modelId="{71107ECC-1C7A-4C9D-8487-73AB96EEEC5A}" type="presOf" srcId="{D78AE111-E6F6-4731-B614-3180BF2418C4}" destId="{DBE6CC9D-CECF-4364-A61A-4387341F8233}" srcOrd="0" destOrd="0" presId="urn:microsoft.com/office/officeart/2005/8/layout/hierarchy2"/>
    <dgm:cxn modelId="{C1BDE565-F396-4284-B861-CB3730FD196F}" type="presOf" srcId="{D5C723D8-0CED-4B5F-96A2-0F37AF2D5801}" destId="{ABD873B6-A575-45DC-A0C6-3557E8E11053}" srcOrd="1" destOrd="0" presId="urn:microsoft.com/office/officeart/2005/8/layout/hierarchy2"/>
    <dgm:cxn modelId="{6683AEB7-FC3A-4BC8-A688-5F1A1663DBF3}" srcId="{D78AE111-E6F6-4731-B614-3180BF2418C4}" destId="{1F3FD50F-706C-4AAD-81ED-10E210AE6E2E}" srcOrd="0" destOrd="0" parTransId="{D5C723D8-0CED-4B5F-96A2-0F37AF2D5801}" sibTransId="{5AF6F63E-2672-4A3C-A198-BD7BCAF3411D}"/>
    <dgm:cxn modelId="{F4A8F091-96D4-4A58-9C19-8C942F4B45DE}" type="presOf" srcId="{D5C723D8-0CED-4B5F-96A2-0F37AF2D5801}" destId="{7617F647-4CD5-43F0-AD82-FC38887FBFD5}" srcOrd="0" destOrd="0" presId="urn:microsoft.com/office/officeart/2005/8/layout/hierarchy2"/>
    <dgm:cxn modelId="{12EB654A-29FB-4334-9CD2-1985BFBF8E0A}" type="presOf" srcId="{ACE4F261-D46A-414E-86ED-D088F3936D21}" destId="{7E10F296-90BF-43F4-B71C-B9510EA86939}" srcOrd="1" destOrd="0" presId="urn:microsoft.com/office/officeart/2005/8/layout/hierarchy2"/>
    <dgm:cxn modelId="{A2EB386A-EC3C-4990-A117-EA5CA0996704}" type="presOf" srcId="{978475D4-1787-4CDD-B26F-04620AD6F043}" destId="{3F7F73DB-F2EA-4249-870D-698406FD118A}" srcOrd="0" destOrd="0" presId="urn:microsoft.com/office/officeart/2005/8/layout/hierarchy2"/>
    <dgm:cxn modelId="{2215A677-3346-40CA-843A-299A01FE5669}" type="presOf" srcId="{FD4BD02B-E5E4-4946-AEA1-F8994C081AD3}" destId="{82D94355-C458-488F-9005-BD124BCD2274}" srcOrd="1" destOrd="0" presId="urn:microsoft.com/office/officeart/2005/8/layout/hierarchy2"/>
    <dgm:cxn modelId="{43E05C9B-A641-4F4B-8A38-0997CE72B138}" type="presOf" srcId="{47140808-67C0-4AD9-BAF8-C64AA770CAC2}" destId="{46F79B2C-9881-4B62-900F-F2C83EF3AF2D}" srcOrd="1" destOrd="0" presId="urn:microsoft.com/office/officeart/2005/8/layout/hierarchy2"/>
    <dgm:cxn modelId="{8DAAAC89-FBAA-45A6-95B7-E232B344AC3E}" srcId="{D78AE111-E6F6-4731-B614-3180BF2418C4}" destId="{978475D4-1787-4CDD-B26F-04620AD6F043}" srcOrd="1" destOrd="0" parTransId="{ACE4F261-D46A-414E-86ED-D088F3936D21}" sibTransId="{AA76F8AD-466D-48AC-A6B5-FADD823DE7E0}"/>
    <dgm:cxn modelId="{6CCC167F-2E28-4037-B0EF-CF341C5708C6}" type="presOf" srcId="{ACE4F261-D46A-414E-86ED-D088F3936D21}" destId="{E00C2462-C35B-4931-B002-13BCA6D307A9}" srcOrd="0" destOrd="0" presId="urn:microsoft.com/office/officeart/2005/8/layout/hierarchy2"/>
    <dgm:cxn modelId="{842D97E1-9DF7-489D-BB4F-90670323473D}" type="presOf" srcId="{C512E9D8-EB86-451B-A0D2-9D52ECE17D08}" destId="{3E0BAF9B-0E2B-44C1-BEF8-2EDF13FDEEBA}" srcOrd="0" destOrd="0" presId="urn:microsoft.com/office/officeart/2005/8/layout/hierarchy2"/>
    <dgm:cxn modelId="{D9B4F4CF-F3D2-4690-8371-1185C9E5B116}" srcId="{1F3FD50F-706C-4AAD-81ED-10E210AE6E2E}" destId="{1EC7771B-C213-4C53-8409-5F8BD60AD8C9}" srcOrd="1" destOrd="0" parTransId="{FD4BD02B-E5E4-4946-AEA1-F8994C081AD3}" sibTransId="{21C22BD1-9043-4E5D-8C4D-B1157CE4B2EB}"/>
    <dgm:cxn modelId="{A4BBA7A3-D6F3-4CCF-B3C0-8ADA8A6571BD}" srcId="{016A9F14-98AC-45D5-B254-0833AF78637C}" destId="{D78AE111-E6F6-4731-B614-3180BF2418C4}" srcOrd="0" destOrd="0" parTransId="{947EC1FF-A668-4BD0-9C52-72F082972CAC}" sibTransId="{D74EA174-8C5F-4A80-9E25-6240352F4379}"/>
    <dgm:cxn modelId="{B20CD11D-A243-4E30-AA43-06F76B001A07}" type="presOf" srcId="{1EC7771B-C213-4C53-8409-5F8BD60AD8C9}" destId="{436E933A-3A7C-4A50-934B-BCAB09872A53}" srcOrd="0" destOrd="0" presId="urn:microsoft.com/office/officeart/2005/8/layout/hierarchy2"/>
    <dgm:cxn modelId="{AD32F95A-5350-4AE3-A189-4849579AE15B}" type="presOf" srcId="{1F3FD50F-706C-4AAD-81ED-10E210AE6E2E}" destId="{B376C980-EC67-4234-B5CA-461BD8C10842}" srcOrd="0" destOrd="0" presId="urn:microsoft.com/office/officeart/2005/8/layout/hierarchy2"/>
    <dgm:cxn modelId="{DDB7D9EB-DFF5-4F8E-969B-09A9DB18E81A}" type="presParOf" srcId="{318542FC-AC34-4C00-9E12-3ACF4B27D044}" destId="{B0335368-CF14-4CB8-9452-B52806EC8BDD}" srcOrd="0" destOrd="0" presId="urn:microsoft.com/office/officeart/2005/8/layout/hierarchy2"/>
    <dgm:cxn modelId="{E4F74A50-037E-47ED-A1FE-375E2CF8C25C}" type="presParOf" srcId="{B0335368-CF14-4CB8-9452-B52806EC8BDD}" destId="{DBE6CC9D-CECF-4364-A61A-4387341F8233}" srcOrd="0" destOrd="0" presId="urn:microsoft.com/office/officeart/2005/8/layout/hierarchy2"/>
    <dgm:cxn modelId="{5A3907BE-B8ED-48BD-9036-341FD3116E70}" type="presParOf" srcId="{B0335368-CF14-4CB8-9452-B52806EC8BDD}" destId="{0C44B731-E4CE-444E-9E93-34E794F412AC}" srcOrd="1" destOrd="0" presId="urn:microsoft.com/office/officeart/2005/8/layout/hierarchy2"/>
    <dgm:cxn modelId="{BB64B245-AA3C-4403-B8AE-8FEA4D12B52B}" type="presParOf" srcId="{0C44B731-E4CE-444E-9E93-34E794F412AC}" destId="{7617F647-4CD5-43F0-AD82-FC38887FBFD5}" srcOrd="0" destOrd="0" presId="urn:microsoft.com/office/officeart/2005/8/layout/hierarchy2"/>
    <dgm:cxn modelId="{F7E295CD-3D4F-438F-96ED-2EAFED16FA1B}" type="presParOf" srcId="{7617F647-4CD5-43F0-AD82-FC38887FBFD5}" destId="{ABD873B6-A575-45DC-A0C6-3557E8E11053}" srcOrd="0" destOrd="0" presId="urn:microsoft.com/office/officeart/2005/8/layout/hierarchy2"/>
    <dgm:cxn modelId="{DF9947B7-3242-4E06-B360-D139CA31F07E}" type="presParOf" srcId="{0C44B731-E4CE-444E-9E93-34E794F412AC}" destId="{C3DA74A3-F8D2-4454-A01F-80E94B9CFD8F}" srcOrd="1" destOrd="0" presId="urn:microsoft.com/office/officeart/2005/8/layout/hierarchy2"/>
    <dgm:cxn modelId="{2677BD71-E9E7-4D0F-B15A-E0ADB9D0D32B}" type="presParOf" srcId="{C3DA74A3-F8D2-4454-A01F-80E94B9CFD8F}" destId="{B376C980-EC67-4234-B5CA-461BD8C10842}" srcOrd="0" destOrd="0" presId="urn:microsoft.com/office/officeart/2005/8/layout/hierarchy2"/>
    <dgm:cxn modelId="{A08B1F68-5CE2-471A-BC22-C37C0E63957E}" type="presParOf" srcId="{C3DA74A3-F8D2-4454-A01F-80E94B9CFD8F}" destId="{A9CEB9F6-FCFF-4873-92B1-D2FFE44A1F85}" srcOrd="1" destOrd="0" presId="urn:microsoft.com/office/officeart/2005/8/layout/hierarchy2"/>
    <dgm:cxn modelId="{341561D9-C4FA-4B44-8F79-7E5A2F49BBF0}" type="presParOf" srcId="{A9CEB9F6-FCFF-4873-92B1-D2FFE44A1F85}" destId="{C8FEF32D-FBAF-4FED-9A5B-EEE9223A8B2C}" srcOrd="0" destOrd="0" presId="urn:microsoft.com/office/officeart/2005/8/layout/hierarchy2"/>
    <dgm:cxn modelId="{AF2727AF-DF87-4A5E-9BA5-18EBD8866C43}" type="presParOf" srcId="{C8FEF32D-FBAF-4FED-9A5B-EEE9223A8B2C}" destId="{46F79B2C-9881-4B62-900F-F2C83EF3AF2D}" srcOrd="0" destOrd="0" presId="urn:microsoft.com/office/officeart/2005/8/layout/hierarchy2"/>
    <dgm:cxn modelId="{7019414D-FB89-4E1B-AD2A-84CCC60211CC}" type="presParOf" srcId="{A9CEB9F6-FCFF-4873-92B1-D2FFE44A1F85}" destId="{9B0B8F12-EA5E-4AC5-81EF-40EB6BC13F9C}" srcOrd="1" destOrd="0" presId="urn:microsoft.com/office/officeart/2005/8/layout/hierarchy2"/>
    <dgm:cxn modelId="{E29BBB40-2CE7-4008-BCC3-942DF156B1B1}" type="presParOf" srcId="{9B0B8F12-EA5E-4AC5-81EF-40EB6BC13F9C}" destId="{3E0BAF9B-0E2B-44C1-BEF8-2EDF13FDEEBA}" srcOrd="0" destOrd="0" presId="urn:microsoft.com/office/officeart/2005/8/layout/hierarchy2"/>
    <dgm:cxn modelId="{ACC14DFC-9A2D-453D-BEB9-FAE564AC67BE}" type="presParOf" srcId="{9B0B8F12-EA5E-4AC5-81EF-40EB6BC13F9C}" destId="{688DB5D4-9935-491E-8C8D-5FC2DAC22F1D}" srcOrd="1" destOrd="0" presId="urn:microsoft.com/office/officeart/2005/8/layout/hierarchy2"/>
    <dgm:cxn modelId="{58301940-B970-4263-ADDE-3D3047AE1EC2}" type="presParOf" srcId="{A9CEB9F6-FCFF-4873-92B1-D2FFE44A1F85}" destId="{033C36D8-6FAB-4E30-9B1F-4D6D848AD580}" srcOrd="2" destOrd="0" presId="urn:microsoft.com/office/officeart/2005/8/layout/hierarchy2"/>
    <dgm:cxn modelId="{0D7BD551-8BC7-46E6-AEC0-331767730117}" type="presParOf" srcId="{033C36D8-6FAB-4E30-9B1F-4D6D848AD580}" destId="{82D94355-C458-488F-9005-BD124BCD2274}" srcOrd="0" destOrd="0" presId="urn:microsoft.com/office/officeart/2005/8/layout/hierarchy2"/>
    <dgm:cxn modelId="{392B69EC-7472-465D-A3DA-5262CE48BEA2}" type="presParOf" srcId="{A9CEB9F6-FCFF-4873-92B1-D2FFE44A1F85}" destId="{20F8CE18-4B41-4F09-9716-93FCE3A84014}" srcOrd="3" destOrd="0" presId="urn:microsoft.com/office/officeart/2005/8/layout/hierarchy2"/>
    <dgm:cxn modelId="{406346F5-E5CD-4F11-814B-F9768A4BF7E8}" type="presParOf" srcId="{20F8CE18-4B41-4F09-9716-93FCE3A84014}" destId="{436E933A-3A7C-4A50-934B-BCAB09872A53}" srcOrd="0" destOrd="0" presId="urn:microsoft.com/office/officeart/2005/8/layout/hierarchy2"/>
    <dgm:cxn modelId="{607D9092-2C48-4494-A955-C5BDB1E47916}" type="presParOf" srcId="{20F8CE18-4B41-4F09-9716-93FCE3A84014}" destId="{7551EE06-1A09-4502-B2CF-B1A542ECADB1}" srcOrd="1" destOrd="0" presId="urn:microsoft.com/office/officeart/2005/8/layout/hierarchy2"/>
    <dgm:cxn modelId="{0A949CD7-7FF9-44AB-BD12-9B39847E6025}" type="presParOf" srcId="{0C44B731-E4CE-444E-9E93-34E794F412AC}" destId="{E00C2462-C35B-4931-B002-13BCA6D307A9}" srcOrd="2" destOrd="0" presId="urn:microsoft.com/office/officeart/2005/8/layout/hierarchy2"/>
    <dgm:cxn modelId="{BA46CDBF-851B-4DEE-845C-16BF57A5095F}" type="presParOf" srcId="{E00C2462-C35B-4931-B002-13BCA6D307A9}" destId="{7E10F296-90BF-43F4-B71C-B9510EA86939}" srcOrd="0" destOrd="0" presId="urn:microsoft.com/office/officeart/2005/8/layout/hierarchy2"/>
    <dgm:cxn modelId="{F1EBB931-2BE3-46FC-AF52-B5822300BFA8}" type="presParOf" srcId="{0C44B731-E4CE-444E-9E93-34E794F412AC}" destId="{EF672367-F4C8-43DA-B9A4-595D6E49E65E}" srcOrd="3" destOrd="0" presId="urn:microsoft.com/office/officeart/2005/8/layout/hierarchy2"/>
    <dgm:cxn modelId="{BBE10A7B-9835-4800-98CE-7419701A09CE}" type="presParOf" srcId="{EF672367-F4C8-43DA-B9A4-595D6E49E65E}" destId="{3F7F73DB-F2EA-4249-870D-698406FD118A}" srcOrd="0" destOrd="0" presId="urn:microsoft.com/office/officeart/2005/8/layout/hierarchy2"/>
    <dgm:cxn modelId="{2809393B-449B-4B35-B609-9D1AAC603181}" type="presParOf" srcId="{EF672367-F4C8-43DA-B9A4-595D6E49E65E}" destId="{267416E4-7C85-4A0B-A474-0006E21E2A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A9F14-98AC-45D5-B254-0833AF78637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D78AE111-E6F6-4731-B614-3180BF2418C4}">
      <dgm:prSet phldrT="[Κείμενο]" custT="1"/>
      <dgm:spPr/>
      <dgm:t>
        <a:bodyPr/>
        <a:lstStyle/>
        <a:p>
          <a:r>
            <a:rPr lang="el-GR" sz="2000" dirty="0" smtClean="0"/>
            <a:t>Οργανισμοί</a:t>
          </a:r>
          <a:endParaRPr lang="el-GR" sz="2000" dirty="0"/>
        </a:p>
      </dgm:t>
    </dgm:pt>
    <dgm:pt modelId="{947EC1FF-A668-4BD0-9C52-72F082972CAC}" type="parTrans" cxnId="{A4BBA7A3-D6F3-4CCF-B3C0-8ADA8A6571BD}">
      <dgm:prSet/>
      <dgm:spPr/>
      <dgm:t>
        <a:bodyPr/>
        <a:lstStyle/>
        <a:p>
          <a:endParaRPr lang="el-GR"/>
        </a:p>
      </dgm:t>
    </dgm:pt>
    <dgm:pt modelId="{D74EA174-8C5F-4A80-9E25-6240352F4379}" type="sibTrans" cxnId="{A4BBA7A3-D6F3-4CCF-B3C0-8ADA8A6571BD}">
      <dgm:prSet/>
      <dgm:spPr/>
      <dgm:t>
        <a:bodyPr/>
        <a:lstStyle/>
        <a:p>
          <a:endParaRPr lang="el-GR"/>
        </a:p>
      </dgm:t>
    </dgm:pt>
    <dgm:pt modelId="{1F3FD50F-706C-4AAD-81ED-10E210AE6E2E}">
      <dgm:prSet phldrT="[Κείμενο]" custT="1"/>
      <dgm:spPr/>
      <dgm:t>
        <a:bodyPr/>
        <a:lstStyle/>
        <a:p>
          <a:r>
            <a:rPr lang="el-GR" sz="1800" dirty="0" smtClean="0"/>
            <a:t>Μονοκύτταροι</a:t>
          </a:r>
          <a:endParaRPr lang="el-GR" sz="1800" dirty="0"/>
        </a:p>
      </dgm:t>
    </dgm:pt>
    <dgm:pt modelId="{D5C723D8-0CED-4B5F-96A2-0F37AF2D5801}" type="parTrans" cxnId="{6683AEB7-FC3A-4BC8-A688-5F1A1663DBF3}">
      <dgm:prSet/>
      <dgm:spPr/>
      <dgm:t>
        <a:bodyPr/>
        <a:lstStyle/>
        <a:p>
          <a:endParaRPr lang="el-GR"/>
        </a:p>
      </dgm:t>
    </dgm:pt>
    <dgm:pt modelId="{5AF6F63E-2672-4A3C-A198-BD7BCAF3411D}" type="sibTrans" cxnId="{6683AEB7-FC3A-4BC8-A688-5F1A1663DBF3}">
      <dgm:prSet/>
      <dgm:spPr/>
      <dgm:t>
        <a:bodyPr/>
        <a:lstStyle/>
        <a:p>
          <a:endParaRPr lang="el-GR"/>
        </a:p>
      </dgm:t>
    </dgm:pt>
    <dgm:pt modelId="{C512E9D8-EB86-451B-A0D2-9D52ECE17D08}">
      <dgm:prSet phldrT="[Κείμενο]" custT="1"/>
      <dgm:spPr/>
      <dgm:t>
        <a:bodyPr/>
        <a:lstStyle/>
        <a:p>
          <a:r>
            <a:rPr lang="el-GR" sz="1800" dirty="0" err="1" smtClean="0"/>
            <a:t>Προκαρυωτικοί</a:t>
          </a:r>
          <a:r>
            <a:rPr lang="el-GR" sz="1800" dirty="0" smtClean="0"/>
            <a:t> </a:t>
          </a:r>
          <a:r>
            <a:rPr lang="el-GR" sz="1600" dirty="0" smtClean="0"/>
            <a:t>(βακτήρια)</a:t>
          </a:r>
          <a:endParaRPr lang="el-GR" sz="1600" dirty="0"/>
        </a:p>
      </dgm:t>
    </dgm:pt>
    <dgm:pt modelId="{47140808-67C0-4AD9-BAF8-C64AA770CAC2}" type="parTrans" cxnId="{F61F6048-EC7F-431A-B0D7-AAFFFAA2FD9C}">
      <dgm:prSet/>
      <dgm:spPr/>
      <dgm:t>
        <a:bodyPr/>
        <a:lstStyle/>
        <a:p>
          <a:endParaRPr lang="el-GR"/>
        </a:p>
      </dgm:t>
    </dgm:pt>
    <dgm:pt modelId="{ED80245E-FD35-4B2C-976D-DC97715BEB4D}" type="sibTrans" cxnId="{F61F6048-EC7F-431A-B0D7-AAFFFAA2FD9C}">
      <dgm:prSet/>
      <dgm:spPr/>
      <dgm:t>
        <a:bodyPr/>
        <a:lstStyle/>
        <a:p>
          <a:endParaRPr lang="el-GR"/>
        </a:p>
      </dgm:t>
    </dgm:pt>
    <dgm:pt modelId="{1EC7771B-C213-4C53-8409-5F8BD60AD8C9}">
      <dgm:prSet phldrT="[Κείμενο]" custT="1"/>
      <dgm:spPr/>
      <dgm:t>
        <a:bodyPr/>
        <a:lstStyle/>
        <a:p>
          <a:r>
            <a:rPr lang="el-GR" sz="1800" dirty="0" err="1" smtClean="0"/>
            <a:t>Ευκαρυωτικοί</a:t>
          </a:r>
          <a:r>
            <a:rPr lang="el-GR" sz="1800" dirty="0" smtClean="0"/>
            <a:t> </a:t>
          </a:r>
          <a:r>
            <a:rPr lang="el-GR" sz="1600" dirty="0" smtClean="0"/>
            <a:t>(πρωτόζωα, </a:t>
          </a:r>
          <a:r>
            <a:rPr lang="el-GR" sz="1600" dirty="0" err="1" smtClean="0"/>
            <a:t>φύκη</a:t>
          </a:r>
          <a:r>
            <a:rPr lang="el-GR" sz="1600" dirty="0" smtClean="0"/>
            <a:t>, μύκητες)</a:t>
          </a:r>
          <a:endParaRPr lang="el-GR" sz="1600" dirty="0"/>
        </a:p>
      </dgm:t>
    </dgm:pt>
    <dgm:pt modelId="{FD4BD02B-E5E4-4946-AEA1-F8994C081AD3}" type="parTrans" cxnId="{D9B4F4CF-F3D2-4690-8371-1185C9E5B116}">
      <dgm:prSet/>
      <dgm:spPr/>
      <dgm:t>
        <a:bodyPr/>
        <a:lstStyle/>
        <a:p>
          <a:endParaRPr lang="el-GR"/>
        </a:p>
      </dgm:t>
    </dgm:pt>
    <dgm:pt modelId="{21C22BD1-9043-4E5D-8C4D-B1157CE4B2EB}" type="sibTrans" cxnId="{D9B4F4CF-F3D2-4690-8371-1185C9E5B116}">
      <dgm:prSet/>
      <dgm:spPr/>
      <dgm:t>
        <a:bodyPr/>
        <a:lstStyle/>
        <a:p>
          <a:endParaRPr lang="el-GR"/>
        </a:p>
      </dgm:t>
    </dgm:pt>
    <dgm:pt modelId="{978475D4-1787-4CDD-B26F-04620AD6F043}">
      <dgm:prSet phldrT="[Κείμενο]" custT="1"/>
      <dgm:spPr/>
      <dgm:t>
        <a:bodyPr/>
        <a:lstStyle/>
        <a:p>
          <a:endParaRPr lang="el-GR" sz="1800" dirty="0" smtClean="0"/>
        </a:p>
        <a:p>
          <a:r>
            <a:rPr lang="el-GR" sz="1800" dirty="0" smtClean="0"/>
            <a:t>Πολυκύτταροι</a:t>
          </a:r>
        </a:p>
        <a:p>
          <a:r>
            <a:rPr lang="el-GR" sz="1800" dirty="0" smtClean="0"/>
            <a:t>(</a:t>
          </a:r>
          <a:r>
            <a:rPr lang="el-GR" sz="1800" dirty="0" err="1" smtClean="0"/>
            <a:t>ευκαρυωτικοί</a:t>
          </a:r>
          <a:r>
            <a:rPr lang="el-GR" sz="1800" dirty="0" smtClean="0"/>
            <a:t>)</a:t>
          </a:r>
        </a:p>
        <a:p>
          <a:endParaRPr lang="el-GR" sz="1800" dirty="0"/>
        </a:p>
      </dgm:t>
    </dgm:pt>
    <dgm:pt modelId="{ACE4F261-D46A-414E-86ED-D088F3936D21}" type="parTrans" cxnId="{8DAAAC89-FBAA-45A6-95B7-E232B344AC3E}">
      <dgm:prSet/>
      <dgm:spPr/>
      <dgm:t>
        <a:bodyPr/>
        <a:lstStyle/>
        <a:p>
          <a:endParaRPr lang="el-GR"/>
        </a:p>
      </dgm:t>
    </dgm:pt>
    <dgm:pt modelId="{AA76F8AD-466D-48AC-A6B5-FADD823DE7E0}" type="sibTrans" cxnId="{8DAAAC89-FBAA-45A6-95B7-E232B344AC3E}">
      <dgm:prSet/>
      <dgm:spPr/>
      <dgm:t>
        <a:bodyPr/>
        <a:lstStyle/>
        <a:p>
          <a:endParaRPr lang="el-GR"/>
        </a:p>
      </dgm:t>
    </dgm:pt>
    <dgm:pt modelId="{318542FC-AC34-4C00-9E12-3ACF4B27D044}" type="pres">
      <dgm:prSet presAssocID="{016A9F14-98AC-45D5-B254-0833AF7863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0335368-CF14-4CB8-9452-B52806EC8BDD}" type="pres">
      <dgm:prSet presAssocID="{D78AE111-E6F6-4731-B614-3180BF2418C4}" presName="root1" presStyleCnt="0"/>
      <dgm:spPr/>
    </dgm:pt>
    <dgm:pt modelId="{DBE6CC9D-CECF-4364-A61A-4387341F8233}" type="pres">
      <dgm:prSet presAssocID="{D78AE111-E6F6-4731-B614-3180BF2418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C44B731-E4CE-444E-9E93-34E794F412AC}" type="pres">
      <dgm:prSet presAssocID="{D78AE111-E6F6-4731-B614-3180BF2418C4}" presName="level2hierChild" presStyleCnt="0"/>
      <dgm:spPr/>
    </dgm:pt>
    <dgm:pt modelId="{7617F647-4CD5-43F0-AD82-FC38887FBFD5}" type="pres">
      <dgm:prSet presAssocID="{D5C723D8-0CED-4B5F-96A2-0F37AF2D5801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ABD873B6-A575-45DC-A0C6-3557E8E11053}" type="pres">
      <dgm:prSet presAssocID="{D5C723D8-0CED-4B5F-96A2-0F37AF2D5801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3DA74A3-F8D2-4454-A01F-80E94B9CFD8F}" type="pres">
      <dgm:prSet presAssocID="{1F3FD50F-706C-4AAD-81ED-10E210AE6E2E}" presName="root2" presStyleCnt="0"/>
      <dgm:spPr/>
    </dgm:pt>
    <dgm:pt modelId="{B376C980-EC67-4234-B5CA-461BD8C10842}" type="pres">
      <dgm:prSet presAssocID="{1F3FD50F-706C-4AAD-81ED-10E210AE6E2E}" presName="LevelTwoTextNode" presStyleLbl="node2" presStyleIdx="0" presStyleCnt="2" custScaleX="14414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9CEB9F6-FCFF-4873-92B1-D2FFE44A1F85}" type="pres">
      <dgm:prSet presAssocID="{1F3FD50F-706C-4AAD-81ED-10E210AE6E2E}" presName="level3hierChild" presStyleCnt="0"/>
      <dgm:spPr/>
    </dgm:pt>
    <dgm:pt modelId="{C8FEF32D-FBAF-4FED-9A5B-EEE9223A8B2C}" type="pres">
      <dgm:prSet presAssocID="{47140808-67C0-4AD9-BAF8-C64AA770CAC2}" presName="conn2-1" presStyleLbl="parChTrans1D3" presStyleIdx="0" presStyleCnt="2"/>
      <dgm:spPr/>
      <dgm:t>
        <a:bodyPr/>
        <a:lstStyle/>
        <a:p>
          <a:endParaRPr lang="el-GR"/>
        </a:p>
      </dgm:t>
    </dgm:pt>
    <dgm:pt modelId="{46F79B2C-9881-4B62-900F-F2C83EF3AF2D}" type="pres">
      <dgm:prSet presAssocID="{47140808-67C0-4AD9-BAF8-C64AA770CAC2}" presName="connTx" presStyleLbl="parChTrans1D3" presStyleIdx="0" presStyleCnt="2"/>
      <dgm:spPr/>
      <dgm:t>
        <a:bodyPr/>
        <a:lstStyle/>
        <a:p>
          <a:endParaRPr lang="el-GR"/>
        </a:p>
      </dgm:t>
    </dgm:pt>
    <dgm:pt modelId="{9B0B8F12-EA5E-4AC5-81EF-40EB6BC13F9C}" type="pres">
      <dgm:prSet presAssocID="{C512E9D8-EB86-451B-A0D2-9D52ECE17D08}" presName="root2" presStyleCnt="0"/>
      <dgm:spPr/>
    </dgm:pt>
    <dgm:pt modelId="{3E0BAF9B-0E2B-44C1-BEF8-2EDF13FDEEBA}" type="pres">
      <dgm:prSet presAssocID="{C512E9D8-EB86-451B-A0D2-9D52ECE17D08}" presName="LevelTwoTextNode" presStyleLbl="node3" presStyleIdx="0" presStyleCnt="2" custScaleX="15576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88DB5D4-9935-491E-8C8D-5FC2DAC22F1D}" type="pres">
      <dgm:prSet presAssocID="{C512E9D8-EB86-451B-A0D2-9D52ECE17D08}" presName="level3hierChild" presStyleCnt="0"/>
      <dgm:spPr/>
    </dgm:pt>
    <dgm:pt modelId="{033C36D8-6FAB-4E30-9B1F-4D6D848AD580}" type="pres">
      <dgm:prSet presAssocID="{FD4BD02B-E5E4-4946-AEA1-F8994C081AD3}" presName="conn2-1" presStyleLbl="parChTrans1D3" presStyleIdx="1" presStyleCnt="2"/>
      <dgm:spPr/>
      <dgm:t>
        <a:bodyPr/>
        <a:lstStyle/>
        <a:p>
          <a:endParaRPr lang="el-GR"/>
        </a:p>
      </dgm:t>
    </dgm:pt>
    <dgm:pt modelId="{82D94355-C458-488F-9005-BD124BCD2274}" type="pres">
      <dgm:prSet presAssocID="{FD4BD02B-E5E4-4946-AEA1-F8994C081AD3}" presName="connTx" presStyleLbl="parChTrans1D3" presStyleIdx="1" presStyleCnt="2"/>
      <dgm:spPr/>
      <dgm:t>
        <a:bodyPr/>
        <a:lstStyle/>
        <a:p>
          <a:endParaRPr lang="el-GR"/>
        </a:p>
      </dgm:t>
    </dgm:pt>
    <dgm:pt modelId="{20F8CE18-4B41-4F09-9716-93FCE3A84014}" type="pres">
      <dgm:prSet presAssocID="{1EC7771B-C213-4C53-8409-5F8BD60AD8C9}" presName="root2" presStyleCnt="0"/>
      <dgm:spPr/>
    </dgm:pt>
    <dgm:pt modelId="{436E933A-3A7C-4A50-934B-BCAB09872A53}" type="pres">
      <dgm:prSet presAssocID="{1EC7771B-C213-4C53-8409-5F8BD60AD8C9}" presName="LevelTwoTextNode" presStyleLbl="node3" presStyleIdx="1" presStyleCnt="2" custScaleX="157090" custScaleY="14095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551EE06-1A09-4502-B2CF-B1A542ECADB1}" type="pres">
      <dgm:prSet presAssocID="{1EC7771B-C213-4C53-8409-5F8BD60AD8C9}" presName="level3hierChild" presStyleCnt="0"/>
      <dgm:spPr/>
    </dgm:pt>
    <dgm:pt modelId="{E00C2462-C35B-4931-B002-13BCA6D307A9}" type="pres">
      <dgm:prSet presAssocID="{ACE4F261-D46A-414E-86ED-D088F3936D21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7E10F296-90BF-43F4-B71C-B9510EA86939}" type="pres">
      <dgm:prSet presAssocID="{ACE4F261-D46A-414E-86ED-D088F3936D21}" presName="connTx" presStyleLbl="parChTrans1D2" presStyleIdx="1" presStyleCnt="2"/>
      <dgm:spPr/>
      <dgm:t>
        <a:bodyPr/>
        <a:lstStyle/>
        <a:p>
          <a:endParaRPr lang="el-GR"/>
        </a:p>
      </dgm:t>
    </dgm:pt>
    <dgm:pt modelId="{EF672367-F4C8-43DA-B9A4-595D6E49E65E}" type="pres">
      <dgm:prSet presAssocID="{978475D4-1787-4CDD-B26F-04620AD6F043}" presName="root2" presStyleCnt="0"/>
      <dgm:spPr/>
    </dgm:pt>
    <dgm:pt modelId="{3F7F73DB-F2EA-4249-870D-698406FD118A}" type="pres">
      <dgm:prSet presAssocID="{978475D4-1787-4CDD-B26F-04620AD6F043}" presName="LevelTwoTextNode" presStyleLbl="node2" presStyleIdx="1" presStyleCnt="2" custScaleX="146047" custScaleY="1526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67416E4-7C85-4A0B-A474-0006E21E2A1C}" type="pres">
      <dgm:prSet presAssocID="{978475D4-1787-4CDD-B26F-04620AD6F043}" presName="level3hierChild" presStyleCnt="0"/>
      <dgm:spPr/>
    </dgm:pt>
  </dgm:ptLst>
  <dgm:cxnLst>
    <dgm:cxn modelId="{A1F19DD4-926A-439E-AAAB-C3A7BC2DF301}" type="presOf" srcId="{FD4BD02B-E5E4-4946-AEA1-F8994C081AD3}" destId="{033C36D8-6FAB-4E30-9B1F-4D6D848AD580}" srcOrd="0" destOrd="0" presId="urn:microsoft.com/office/officeart/2005/8/layout/hierarchy2"/>
    <dgm:cxn modelId="{EDB5DAC5-73B8-4248-BC18-855862E445A3}" type="presOf" srcId="{47140808-67C0-4AD9-BAF8-C64AA770CAC2}" destId="{C8FEF32D-FBAF-4FED-9A5B-EEE9223A8B2C}" srcOrd="0" destOrd="0" presId="urn:microsoft.com/office/officeart/2005/8/layout/hierarchy2"/>
    <dgm:cxn modelId="{441C4412-5D3E-42A5-A476-022EF7FC2C64}" type="presOf" srcId="{1F3FD50F-706C-4AAD-81ED-10E210AE6E2E}" destId="{B376C980-EC67-4234-B5CA-461BD8C10842}" srcOrd="0" destOrd="0" presId="urn:microsoft.com/office/officeart/2005/8/layout/hierarchy2"/>
    <dgm:cxn modelId="{B7D0E8A4-E49B-4029-976B-855FC58F21EE}" type="presOf" srcId="{016A9F14-98AC-45D5-B254-0833AF78637C}" destId="{318542FC-AC34-4C00-9E12-3ACF4B27D044}" srcOrd="0" destOrd="0" presId="urn:microsoft.com/office/officeart/2005/8/layout/hierarchy2"/>
    <dgm:cxn modelId="{F61F6048-EC7F-431A-B0D7-AAFFFAA2FD9C}" srcId="{1F3FD50F-706C-4AAD-81ED-10E210AE6E2E}" destId="{C512E9D8-EB86-451B-A0D2-9D52ECE17D08}" srcOrd="0" destOrd="0" parTransId="{47140808-67C0-4AD9-BAF8-C64AA770CAC2}" sibTransId="{ED80245E-FD35-4B2C-976D-DC97715BEB4D}"/>
    <dgm:cxn modelId="{6683AEB7-FC3A-4BC8-A688-5F1A1663DBF3}" srcId="{D78AE111-E6F6-4731-B614-3180BF2418C4}" destId="{1F3FD50F-706C-4AAD-81ED-10E210AE6E2E}" srcOrd="0" destOrd="0" parTransId="{D5C723D8-0CED-4B5F-96A2-0F37AF2D5801}" sibTransId="{5AF6F63E-2672-4A3C-A198-BD7BCAF3411D}"/>
    <dgm:cxn modelId="{F2E8A111-E668-47D6-9B7E-5F3CD264A6C1}" type="presOf" srcId="{1EC7771B-C213-4C53-8409-5F8BD60AD8C9}" destId="{436E933A-3A7C-4A50-934B-BCAB09872A53}" srcOrd="0" destOrd="0" presId="urn:microsoft.com/office/officeart/2005/8/layout/hierarchy2"/>
    <dgm:cxn modelId="{1244F658-C9DB-43FE-9EB3-D0EDD805DB68}" type="presOf" srcId="{978475D4-1787-4CDD-B26F-04620AD6F043}" destId="{3F7F73DB-F2EA-4249-870D-698406FD118A}" srcOrd="0" destOrd="0" presId="urn:microsoft.com/office/officeart/2005/8/layout/hierarchy2"/>
    <dgm:cxn modelId="{473710E9-8475-476C-8BC0-087F18966D95}" type="presOf" srcId="{D5C723D8-0CED-4B5F-96A2-0F37AF2D5801}" destId="{7617F647-4CD5-43F0-AD82-FC38887FBFD5}" srcOrd="0" destOrd="0" presId="urn:microsoft.com/office/officeart/2005/8/layout/hierarchy2"/>
    <dgm:cxn modelId="{0DE0512C-802A-4FE8-A981-7B489AD720E8}" type="presOf" srcId="{ACE4F261-D46A-414E-86ED-D088F3936D21}" destId="{E00C2462-C35B-4931-B002-13BCA6D307A9}" srcOrd="0" destOrd="0" presId="urn:microsoft.com/office/officeart/2005/8/layout/hierarchy2"/>
    <dgm:cxn modelId="{4590E5CF-9CFB-47D8-8C4D-C0DF8908F6B2}" type="presOf" srcId="{FD4BD02B-E5E4-4946-AEA1-F8994C081AD3}" destId="{82D94355-C458-488F-9005-BD124BCD2274}" srcOrd="1" destOrd="0" presId="urn:microsoft.com/office/officeart/2005/8/layout/hierarchy2"/>
    <dgm:cxn modelId="{8DAAAC89-FBAA-45A6-95B7-E232B344AC3E}" srcId="{D78AE111-E6F6-4731-B614-3180BF2418C4}" destId="{978475D4-1787-4CDD-B26F-04620AD6F043}" srcOrd="1" destOrd="0" parTransId="{ACE4F261-D46A-414E-86ED-D088F3936D21}" sibTransId="{AA76F8AD-466D-48AC-A6B5-FADD823DE7E0}"/>
    <dgm:cxn modelId="{8472630F-D7DA-4420-BFD9-94A5917DCF5E}" type="presOf" srcId="{D78AE111-E6F6-4731-B614-3180BF2418C4}" destId="{DBE6CC9D-CECF-4364-A61A-4387341F8233}" srcOrd="0" destOrd="0" presId="urn:microsoft.com/office/officeart/2005/8/layout/hierarchy2"/>
    <dgm:cxn modelId="{BB6E4BA6-C85E-4C28-A39E-BD34D16A6AC3}" type="presOf" srcId="{D5C723D8-0CED-4B5F-96A2-0F37AF2D5801}" destId="{ABD873B6-A575-45DC-A0C6-3557E8E11053}" srcOrd="1" destOrd="0" presId="urn:microsoft.com/office/officeart/2005/8/layout/hierarchy2"/>
    <dgm:cxn modelId="{D9B4F4CF-F3D2-4690-8371-1185C9E5B116}" srcId="{1F3FD50F-706C-4AAD-81ED-10E210AE6E2E}" destId="{1EC7771B-C213-4C53-8409-5F8BD60AD8C9}" srcOrd="1" destOrd="0" parTransId="{FD4BD02B-E5E4-4946-AEA1-F8994C081AD3}" sibTransId="{21C22BD1-9043-4E5D-8C4D-B1157CE4B2EB}"/>
    <dgm:cxn modelId="{A4BBA7A3-D6F3-4CCF-B3C0-8ADA8A6571BD}" srcId="{016A9F14-98AC-45D5-B254-0833AF78637C}" destId="{D78AE111-E6F6-4731-B614-3180BF2418C4}" srcOrd="0" destOrd="0" parTransId="{947EC1FF-A668-4BD0-9C52-72F082972CAC}" sibTransId="{D74EA174-8C5F-4A80-9E25-6240352F4379}"/>
    <dgm:cxn modelId="{BA1E5D2D-EE81-4064-A40B-F569CF036B9C}" type="presOf" srcId="{47140808-67C0-4AD9-BAF8-C64AA770CAC2}" destId="{46F79B2C-9881-4B62-900F-F2C83EF3AF2D}" srcOrd="1" destOrd="0" presId="urn:microsoft.com/office/officeart/2005/8/layout/hierarchy2"/>
    <dgm:cxn modelId="{287D872D-1EAF-43C2-9B1A-68B14EEF8070}" type="presOf" srcId="{C512E9D8-EB86-451B-A0D2-9D52ECE17D08}" destId="{3E0BAF9B-0E2B-44C1-BEF8-2EDF13FDEEBA}" srcOrd="0" destOrd="0" presId="urn:microsoft.com/office/officeart/2005/8/layout/hierarchy2"/>
    <dgm:cxn modelId="{B0430F88-46E1-4988-BF03-F4CD6F8503DE}" type="presOf" srcId="{ACE4F261-D46A-414E-86ED-D088F3936D21}" destId="{7E10F296-90BF-43F4-B71C-B9510EA86939}" srcOrd="1" destOrd="0" presId="urn:microsoft.com/office/officeart/2005/8/layout/hierarchy2"/>
    <dgm:cxn modelId="{ECCCCAC3-9452-46CA-91C4-1D56E258F008}" type="presParOf" srcId="{318542FC-AC34-4C00-9E12-3ACF4B27D044}" destId="{B0335368-CF14-4CB8-9452-B52806EC8BDD}" srcOrd="0" destOrd="0" presId="urn:microsoft.com/office/officeart/2005/8/layout/hierarchy2"/>
    <dgm:cxn modelId="{0FE4AC43-74A0-4F79-ADF2-B2BAEB8AB9AE}" type="presParOf" srcId="{B0335368-CF14-4CB8-9452-B52806EC8BDD}" destId="{DBE6CC9D-CECF-4364-A61A-4387341F8233}" srcOrd="0" destOrd="0" presId="urn:microsoft.com/office/officeart/2005/8/layout/hierarchy2"/>
    <dgm:cxn modelId="{8D0A703C-84BF-4FDF-9CCF-2E5AB30D30A1}" type="presParOf" srcId="{B0335368-CF14-4CB8-9452-B52806EC8BDD}" destId="{0C44B731-E4CE-444E-9E93-34E794F412AC}" srcOrd="1" destOrd="0" presId="urn:microsoft.com/office/officeart/2005/8/layout/hierarchy2"/>
    <dgm:cxn modelId="{DDF70F87-CF3B-4DDC-A0E0-0953388DF5E1}" type="presParOf" srcId="{0C44B731-E4CE-444E-9E93-34E794F412AC}" destId="{7617F647-4CD5-43F0-AD82-FC38887FBFD5}" srcOrd="0" destOrd="0" presId="urn:microsoft.com/office/officeart/2005/8/layout/hierarchy2"/>
    <dgm:cxn modelId="{5D35A479-E364-4762-8678-B1807EC0ACFC}" type="presParOf" srcId="{7617F647-4CD5-43F0-AD82-FC38887FBFD5}" destId="{ABD873B6-A575-45DC-A0C6-3557E8E11053}" srcOrd="0" destOrd="0" presId="urn:microsoft.com/office/officeart/2005/8/layout/hierarchy2"/>
    <dgm:cxn modelId="{7A911ED0-8F69-4B32-9384-07A50D7CFDEF}" type="presParOf" srcId="{0C44B731-E4CE-444E-9E93-34E794F412AC}" destId="{C3DA74A3-F8D2-4454-A01F-80E94B9CFD8F}" srcOrd="1" destOrd="0" presId="urn:microsoft.com/office/officeart/2005/8/layout/hierarchy2"/>
    <dgm:cxn modelId="{D6B1C228-EFF1-4CA2-BAB0-31FA38E07266}" type="presParOf" srcId="{C3DA74A3-F8D2-4454-A01F-80E94B9CFD8F}" destId="{B376C980-EC67-4234-B5CA-461BD8C10842}" srcOrd="0" destOrd="0" presId="urn:microsoft.com/office/officeart/2005/8/layout/hierarchy2"/>
    <dgm:cxn modelId="{3B0DD7B3-EDA3-4083-B2CD-988FBBC626BF}" type="presParOf" srcId="{C3DA74A3-F8D2-4454-A01F-80E94B9CFD8F}" destId="{A9CEB9F6-FCFF-4873-92B1-D2FFE44A1F85}" srcOrd="1" destOrd="0" presId="urn:microsoft.com/office/officeart/2005/8/layout/hierarchy2"/>
    <dgm:cxn modelId="{5B34FF7E-B790-4239-8A2E-5467D0C0E9EB}" type="presParOf" srcId="{A9CEB9F6-FCFF-4873-92B1-D2FFE44A1F85}" destId="{C8FEF32D-FBAF-4FED-9A5B-EEE9223A8B2C}" srcOrd="0" destOrd="0" presId="urn:microsoft.com/office/officeart/2005/8/layout/hierarchy2"/>
    <dgm:cxn modelId="{6F4CF0DF-98C8-4D8F-9C1A-B8B8E414C51C}" type="presParOf" srcId="{C8FEF32D-FBAF-4FED-9A5B-EEE9223A8B2C}" destId="{46F79B2C-9881-4B62-900F-F2C83EF3AF2D}" srcOrd="0" destOrd="0" presId="urn:microsoft.com/office/officeart/2005/8/layout/hierarchy2"/>
    <dgm:cxn modelId="{B01054E8-4C86-41A6-8F1E-4C65332F9DCF}" type="presParOf" srcId="{A9CEB9F6-FCFF-4873-92B1-D2FFE44A1F85}" destId="{9B0B8F12-EA5E-4AC5-81EF-40EB6BC13F9C}" srcOrd="1" destOrd="0" presId="urn:microsoft.com/office/officeart/2005/8/layout/hierarchy2"/>
    <dgm:cxn modelId="{BD8F3E1F-EE99-4613-B298-101D7B8ED92E}" type="presParOf" srcId="{9B0B8F12-EA5E-4AC5-81EF-40EB6BC13F9C}" destId="{3E0BAF9B-0E2B-44C1-BEF8-2EDF13FDEEBA}" srcOrd="0" destOrd="0" presId="urn:microsoft.com/office/officeart/2005/8/layout/hierarchy2"/>
    <dgm:cxn modelId="{33C71B01-81DD-40E0-B763-1B5F859070FB}" type="presParOf" srcId="{9B0B8F12-EA5E-4AC5-81EF-40EB6BC13F9C}" destId="{688DB5D4-9935-491E-8C8D-5FC2DAC22F1D}" srcOrd="1" destOrd="0" presId="urn:microsoft.com/office/officeart/2005/8/layout/hierarchy2"/>
    <dgm:cxn modelId="{DF77143C-D4BB-4BC3-B5DC-9FAF900107F3}" type="presParOf" srcId="{A9CEB9F6-FCFF-4873-92B1-D2FFE44A1F85}" destId="{033C36D8-6FAB-4E30-9B1F-4D6D848AD580}" srcOrd="2" destOrd="0" presId="urn:microsoft.com/office/officeart/2005/8/layout/hierarchy2"/>
    <dgm:cxn modelId="{C939BDDA-8B2B-4FF1-A66B-FB540B890CF0}" type="presParOf" srcId="{033C36D8-6FAB-4E30-9B1F-4D6D848AD580}" destId="{82D94355-C458-488F-9005-BD124BCD2274}" srcOrd="0" destOrd="0" presId="urn:microsoft.com/office/officeart/2005/8/layout/hierarchy2"/>
    <dgm:cxn modelId="{C1227959-DF95-46E7-A5B8-F8276EE6F44A}" type="presParOf" srcId="{A9CEB9F6-FCFF-4873-92B1-D2FFE44A1F85}" destId="{20F8CE18-4B41-4F09-9716-93FCE3A84014}" srcOrd="3" destOrd="0" presId="urn:microsoft.com/office/officeart/2005/8/layout/hierarchy2"/>
    <dgm:cxn modelId="{766FE7BD-4AED-4F61-BE62-0866218B703A}" type="presParOf" srcId="{20F8CE18-4B41-4F09-9716-93FCE3A84014}" destId="{436E933A-3A7C-4A50-934B-BCAB09872A53}" srcOrd="0" destOrd="0" presId="urn:microsoft.com/office/officeart/2005/8/layout/hierarchy2"/>
    <dgm:cxn modelId="{86126B8B-3EAE-4BE9-BECC-6387323B90E1}" type="presParOf" srcId="{20F8CE18-4B41-4F09-9716-93FCE3A84014}" destId="{7551EE06-1A09-4502-B2CF-B1A542ECADB1}" srcOrd="1" destOrd="0" presId="urn:microsoft.com/office/officeart/2005/8/layout/hierarchy2"/>
    <dgm:cxn modelId="{7555047D-EDAB-400C-A00F-E077BB2EEB32}" type="presParOf" srcId="{0C44B731-E4CE-444E-9E93-34E794F412AC}" destId="{E00C2462-C35B-4931-B002-13BCA6D307A9}" srcOrd="2" destOrd="0" presId="urn:microsoft.com/office/officeart/2005/8/layout/hierarchy2"/>
    <dgm:cxn modelId="{91DBC392-2596-47EF-9B48-0539D0F0A249}" type="presParOf" srcId="{E00C2462-C35B-4931-B002-13BCA6D307A9}" destId="{7E10F296-90BF-43F4-B71C-B9510EA86939}" srcOrd="0" destOrd="0" presId="urn:microsoft.com/office/officeart/2005/8/layout/hierarchy2"/>
    <dgm:cxn modelId="{ACAF2FC5-A1B3-4BCA-8FA5-4CEF51420AB3}" type="presParOf" srcId="{0C44B731-E4CE-444E-9E93-34E794F412AC}" destId="{EF672367-F4C8-43DA-B9A4-595D6E49E65E}" srcOrd="3" destOrd="0" presId="urn:microsoft.com/office/officeart/2005/8/layout/hierarchy2"/>
    <dgm:cxn modelId="{CC6DCDA1-7A05-4850-A70F-1823C41D7E83}" type="presParOf" srcId="{EF672367-F4C8-43DA-B9A4-595D6E49E65E}" destId="{3F7F73DB-F2EA-4249-870D-698406FD118A}" srcOrd="0" destOrd="0" presId="urn:microsoft.com/office/officeart/2005/8/layout/hierarchy2"/>
    <dgm:cxn modelId="{6591CA8A-93AE-4D8A-93FF-A429EFFB1CC0}" type="presParOf" srcId="{EF672367-F4C8-43DA-B9A4-595D6E49E65E}" destId="{267416E4-7C85-4A0B-A474-0006E21E2A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6CC9D-CECF-4364-A61A-4387341F8233}">
      <dsp:nvSpPr>
        <dsp:cNvPr id="0" name=""/>
        <dsp:cNvSpPr/>
      </dsp:nvSpPr>
      <dsp:spPr>
        <a:xfrm>
          <a:off x="5989" y="1117422"/>
          <a:ext cx="1284340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Οργανισμοί</a:t>
          </a:r>
          <a:endParaRPr lang="el-GR" sz="2000" kern="1200" dirty="0"/>
        </a:p>
      </dsp:txBody>
      <dsp:txXfrm>
        <a:off x="24798" y="1136231"/>
        <a:ext cx="1246722" cy="604552"/>
      </dsp:txXfrm>
    </dsp:sp>
    <dsp:sp modelId="{7617F647-4CD5-43F0-AD82-FC38887FBFD5}">
      <dsp:nvSpPr>
        <dsp:cNvPr id="0" name=""/>
        <dsp:cNvSpPr/>
      </dsp:nvSpPr>
      <dsp:spPr>
        <a:xfrm rot="18819402">
          <a:off x="1175106" y="1144981"/>
          <a:ext cx="744183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744183" y="243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528593" y="1150698"/>
        <a:ext cx="37209" cy="37209"/>
      </dsp:txXfrm>
    </dsp:sp>
    <dsp:sp modelId="{B376C980-EC67-4234-B5CA-461BD8C10842}">
      <dsp:nvSpPr>
        <dsp:cNvPr id="0" name=""/>
        <dsp:cNvSpPr/>
      </dsp:nvSpPr>
      <dsp:spPr>
        <a:xfrm>
          <a:off x="1804066" y="579014"/>
          <a:ext cx="1851325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Μονοκύτταροι</a:t>
          </a:r>
          <a:endParaRPr lang="el-GR" sz="1800" kern="1200" dirty="0"/>
        </a:p>
      </dsp:txBody>
      <dsp:txXfrm>
        <a:off x="1822875" y="597823"/>
        <a:ext cx="1813707" cy="604552"/>
      </dsp:txXfrm>
    </dsp:sp>
    <dsp:sp modelId="{C8FEF32D-FBAF-4FED-9A5B-EEE9223A8B2C}">
      <dsp:nvSpPr>
        <dsp:cNvPr id="0" name=""/>
        <dsp:cNvSpPr/>
      </dsp:nvSpPr>
      <dsp:spPr>
        <a:xfrm rot="18943998">
          <a:off x="3553554" y="625401"/>
          <a:ext cx="717409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717409" y="243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894324" y="631788"/>
        <a:ext cx="35870" cy="35870"/>
      </dsp:txXfrm>
    </dsp:sp>
    <dsp:sp modelId="{3E0BAF9B-0E2B-44C1-BEF8-2EDF13FDEEBA}">
      <dsp:nvSpPr>
        <dsp:cNvPr id="0" name=""/>
        <dsp:cNvSpPr/>
      </dsp:nvSpPr>
      <dsp:spPr>
        <a:xfrm>
          <a:off x="4169127" y="78262"/>
          <a:ext cx="2000501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Προκαρυωτικοί</a:t>
          </a:r>
          <a:r>
            <a:rPr lang="el-GR" sz="1800" kern="1200" dirty="0" smtClean="0"/>
            <a:t> </a:t>
          </a:r>
          <a:r>
            <a:rPr lang="el-GR" sz="1600" kern="1200" dirty="0" smtClean="0"/>
            <a:t>(βακτήρια)</a:t>
          </a:r>
          <a:endParaRPr lang="el-GR" sz="1600" kern="1200" dirty="0"/>
        </a:p>
      </dsp:txBody>
      <dsp:txXfrm>
        <a:off x="4187936" y="97071"/>
        <a:ext cx="1962883" cy="604552"/>
      </dsp:txXfrm>
    </dsp:sp>
    <dsp:sp modelId="{033C36D8-6FAB-4E30-9B1F-4D6D848AD580}">
      <dsp:nvSpPr>
        <dsp:cNvPr id="0" name=""/>
        <dsp:cNvSpPr/>
      </dsp:nvSpPr>
      <dsp:spPr>
        <a:xfrm rot="2142401">
          <a:off x="3595925" y="1060401"/>
          <a:ext cx="632668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632668" y="243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896443" y="1068906"/>
        <a:ext cx="31633" cy="31633"/>
      </dsp:txXfrm>
    </dsp:sp>
    <dsp:sp modelId="{436E933A-3A7C-4A50-934B-BCAB09872A53}">
      <dsp:nvSpPr>
        <dsp:cNvPr id="0" name=""/>
        <dsp:cNvSpPr/>
      </dsp:nvSpPr>
      <dsp:spPr>
        <a:xfrm>
          <a:off x="4169127" y="816758"/>
          <a:ext cx="2017570" cy="905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Ευκαρυωτικοί</a:t>
          </a:r>
          <a:r>
            <a:rPr lang="el-GR" sz="1800" kern="1200" dirty="0" smtClean="0"/>
            <a:t> </a:t>
          </a:r>
          <a:r>
            <a:rPr lang="el-GR" sz="1600" kern="1200" dirty="0" smtClean="0"/>
            <a:t>(πρωτόζωα, </a:t>
          </a:r>
          <a:r>
            <a:rPr lang="el-GR" sz="1600" kern="1200" dirty="0" err="1" smtClean="0"/>
            <a:t>φύκη</a:t>
          </a:r>
          <a:r>
            <a:rPr lang="el-GR" sz="1600" kern="1200" dirty="0" smtClean="0"/>
            <a:t>, μύκητες)</a:t>
          </a:r>
          <a:endParaRPr lang="el-GR" sz="1600" kern="1200" dirty="0"/>
        </a:p>
      </dsp:txBody>
      <dsp:txXfrm>
        <a:off x="4195639" y="843270"/>
        <a:ext cx="1964546" cy="852153"/>
      </dsp:txXfrm>
    </dsp:sp>
    <dsp:sp modelId="{E00C2462-C35B-4931-B002-13BCA6D307A9}">
      <dsp:nvSpPr>
        <dsp:cNvPr id="0" name=""/>
        <dsp:cNvSpPr/>
      </dsp:nvSpPr>
      <dsp:spPr>
        <a:xfrm rot="2142401">
          <a:off x="1230864" y="1598809"/>
          <a:ext cx="632668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632668" y="243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531381" y="1607315"/>
        <a:ext cx="31633" cy="31633"/>
      </dsp:txXfrm>
    </dsp:sp>
    <dsp:sp modelId="{3F7F73DB-F2EA-4249-870D-698406FD118A}">
      <dsp:nvSpPr>
        <dsp:cNvPr id="0" name=""/>
        <dsp:cNvSpPr/>
      </dsp:nvSpPr>
      <dsp:spPr>
        <a:xfrm>
          <a:off x="1804066" y="1317510"/>
          <a:ext cx="1875740" cy="98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Πολυκύτταροι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(</a:t>
          </a:r>
          <a:r>
            <a:rPr lang="el-GR" sz="1800" kern="1200" dirty="0" err="1" smtClean="0"/>
            <a:t>ευκαρυωτικοί</a:t>
          </a:r>
          <a:r>
            <a:rPr lang="el-GR" sz="1800" kern="1200" dirty="0" smtClean="0"/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</dsp:txBody>
      <dsp:txXfrm>
        <a:off x="1832784" y="1346228"/>
        <a:ext cx="1818304" cy="923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6CC9D-CECF-4364-A61A-4387341F8233}">
      <dsp:nvSpPr>
        <dsp:cNvPr id="0" name=""/>
        <dsp:cNvSpPr/>
      </dsp:nvSpPr>
      <dsp:spPr>
        <a:xfrm>
          <a:off x="5989" y="1117422"/>
          <a:ext cx="1284340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Οργανισμοί</a:t>
          </a:r>
          <a:endParaRPr lang="el-GR" sz="2000" kern="1200" dirty="0"/>
        </a:p>
      </dsp:txBody>
      <dsp:txXfrm>
        <a:off x="24798" y="1136231"/>
        <a:ext cx="1246722" cy="604552"/>
      </dsp:txXfrm>
    </dsp:sp>
    <dsp:sp modelId="{7617F647-4CD5-43F0-AD82-FC38887FBFD5}">
      <dsp:nvSpPr>
        <dsp:cNvPr id="0" name=""/>
        <dsp:cNvSpPr/>
      </dsp:nvSpPr>
      <dsp:spPr>
        <a:xfrm rot="18819402">
          <a:off x="1175106" y="1144981"/>
          <a:ext cx="744183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744183" y="243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528593" y="1150698"/>
        <a:ext cx="37209" cy="37209"/>
      </dsp:txXfrm>
    </dsp:sp>
    <dsp:sp modelId="{B376C980-EC67-4234-B5CA-461BD8C10842}">
      <dsp:nvSpPr>
        <dsp:cNvPr id="0" name=""/>
        <dsp:cNvSpPr/>
      </dsp:nvSpPr>
      <dsp:spPr>
        <a:xfrm>
          <a:off x="1804066" y="579014"/>
          <a:ext cx="1851325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Μονοκύτταροι</a:t>
          </a:r>
          <a:endParaRPr lang="el-GR" sz="1800" kern="1200" dirty="0"/>
        </a:p>
      </dsp:txBody>
      <dsp:txXfrm>
        <a:off x="1822875" y="597823"/>
        <a:ext cx="1813707" cy="604552"/>
      </dsp:txXfrm>
    </dsp:sp>
    <dsp:sp modelId="{C8FEF32D-FBAF-4FED-9A5B-EEE9223A8B2C}">
      <dsp:nvSpPr>
        <dsp:cNvPr id="0" name=""/>
        <dsp:cNvSpPr/>
      </dsp:nvSpPr>
      <dsp:spPr>
        <a:xfrm rot="18943998">
          <a:off x="3553554" y="625401"/>
          <a:ext cx="717409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717409" y="243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894324" y="631788"/>
        <a:ext cx="35870" cy="35870"/>
      </dsp:txXfrm>
    </dsp:sp>
    <dsp:sp modelId="{3E0BAF9B-0E2B-44C1-BEF8-2EDF13FDEEBA}">
      <dsp:nvSpPr>
        <dsp:cNvPr id="0" name=""/>
        <dsp:cNvSpPr/>
      </dsp:nvSpPr>
      <dsp:spPr>
        <a:xfrm>
          <a:off x="4169127" y="78262"/>
          <a:ext cx="2000501" cy="6421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Προκαρυωτικοί</a:t>
          </a:r>
          <a:r>
            <a:rPr lang="el-GR" sz="1800" kern="1200" dirty="0" smtClean="0"/>
            <a:t> </a:t>
          </a:r>
          <a:r>
            <a:rPr lang="el-GR" sz="1600" kern="1200" dirty="0" smtClean="0"/>
            <a:t>(βακτήρια)</a:t>
          </a:r>
          <a:endParaRPr lang="el-GR" sz="1600" kern="1200" dirty="0"/>
        </a:p>
      </dsp:txBody>
      <dsp:txXfrm>
        <a:off x="4187936" y="97071"/>
        <a:ext cx="1962883" cy="604552"/>
      </dsp:txXfrm>
    </dsp:sp>
    <dsp:sp modelId="{033C36D8-6FAB-4E30-9B1F-4D6D848AD580}">
      <dsp:nvSpPr>
        <dsp:cNvPr id="0" name=""/>
        <dsp:cNvSpPr/>
      </dsp:nvSpPr>
      <dsp:spPr>
        <a:xfrm rot="2142401">
          <a:off x="3595925" y="1060401"/>
          <a:ext cx="632668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632668" y="2432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896443" y="1068906"/>
        <a:ext cx="31633" cy="31633"/>
      </dsp:txXfrm>
    </dsp:sp>
    <dsp:sp modelId="{436E933A-3A7C-4A50-934B-BCAB09872A53}">
      <dsp:nvSpPr>
        <dsp:cNvPr id="0" name=""/>
        <dsp:cNvSpPr/>
      </dsp:nvSpPr>
      <dsp:spPr>
        <a:xfrm>
          <a:off x="4169127" y="816758"/>
          <a:ext cx="2017570" cy="905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Ευκαρυωτικοί</a:t>
          </a:r>
          <a:r>
            <a:rPr lang="el-GR" sz="1800" kern="1200" dirty="0" smtClean="0"/>
            <a:t> </a:t>
          </a:r>
          <a:r>
            <a:rPr lang="el-GR" sz="1600" kern="1200" dirty="0" smtClean="0"/>
            <a:t>(πρωτόζωα, </a:t>
          </a:r>
          <a:r>
            <a:rPr lang="el-GR" sz="1600" kern="1200" dirty="0" err="1" smtClean="0"/>
            <a:t>φύκη</a:t>
          </a:r>
          <a:r>
            <a:rPr lang="el-GR" sz="1600" kern="1200" dirty="0" smtClean="0"/>
            <a:t>, μύκητες)</a:t>
          </a:r>
          <a:endParaRPr lang="el-GR" sz="1600" kern="1200" dirty="0"/>
        </a:p>
      </dsp:txBody>
      <dsp:txXfrm>
        <a:off x="4195639" y="843270"/>
        <a:ext cx="1964546" cy="852153"/>
      </dsp:txXfrm>
    </dsp:sp>
    <dsp:sp modelId="{E00C2462-C35B-4931-B002-13BCA6D307A9}">
      <dsp:nvSpPr>
        <dsp:cNvPr id="0" name=""/>
        <dsp:cNvSpPr/>
      </dsp:nvSpPr>
      <dsp:spPr>
        <a:xfrm rot="2142401">
          <a:off x="1230864" y="1598809"/>
          <a:ext cx="632668" cy="48643"/>
        </a:xfrm>
        <a:custGeom>
          <a:avLst/>
          <a:gdLst/>
          <a:ahLst/>
          <a:cxnLst/>
          <a:rect l="0" t="0" r="0" b="0"/>
          <a:pathLst>
            <a:path>
              <a:moveTo>
                <a:pt x="0" y="24321"/>
              </a:moveTo>
              <a:lnTo>
                <a:pt x="632668" y="243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531381" y="1607315"/>
        <a:ext cx="31633" cy="31633"/>
      </dsp:txXfrm>
    </dsp:sp>
    <dsp:sp modelId="{3F7F73DB-F2EA-4249-870D-698406FD118A}">
      <dsp:nvSpPr>
        <dsp:cNvPr id="0" name=""/>
        <dsp:cNvSpPr/>
      </dsp:nvSpPr>
      <dsp:spPr>
        <a:xfrm>
          <a:off x="1804066" y="1317510"/>
          <a:ext cx="1875740" cy="980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Πολυκύτταροι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(</a:t>
          </a:r>
          <a:r>
            <a:rPr lang="el-GR" sz="1800" kern="1200" dirty="0" err="1" smtClean="0"/>
            <a:t>ευκαρυωτικοί</a:t>
          </a:r>
          <a:r>
            <a:rPr lang="el-GR" sz="1800" kern="1200" dirty="0" smtClean="0"/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</dsp:txBody>
      <dsp:txXfrm>
        <a:off x="1832784" y="1346228"/>
        <a:ext cx="1818304" cy="92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1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3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71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8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96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01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0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61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6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0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CE06-D959-4E90-84BF-458B526EF865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E77E-5CD3-4635-9D3C-9926260268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50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ΚΥΤΤΑΡΟ-Η μονάδα της ζωής</a:t>
            </a:r>
            <a:endParaRPr lang="el-GR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5472608" cy="2808312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1665</a:t>
            </a:r>
            <a:r>
              <a:rPr lang="el-GR" sz="2000" b="1" dirty="0" smtClean="0">
                <a:solidFill>
                  <a:schemeClr val="tx1"/>
                </a:solidFill>
                <a:sym typeface="Wingdings" pitchFamily="2" charset="2"/>
              </a:rPr>
              <a:t> παρατήρηση από τον </a:t>
            </a:r>
            <a:r>
              <a:rPr lang="en-GB" sz="2000" b="1" dirty="0" smtClean="0">
                <a:solidFill>
                  <a:schemeClr val="tx1"/>
                </a:solidFill>
                <a:sym typeface="Wingdings" pitchFamily="2" charset="2"/>
              </a:rPr>
              <a:t>P.</a:t>
            </a:r>
            <a:r>
              <a:rPr lang="el-GR" sz="2000" b="1" dirty="0" err="1" smtClean="0">
                <a:solidFill>
                  <a:schemeClr val="tx1"/>
                </a:solidFill>
                <a:sym typeface="Wingdings" pitchFamily="2" charset="2"/>
              </a:rPr>
              <a:t>Χουκ</a:t>
            </a:r>
            <a:r>
              <a:rPr lang="el-GR" sz="2000" b="1" dirty="0" smtClean="0">
                <a:solidFill>
                  <a:schemeClr val="tx1"/>
                </a:solidFill>
                <a:sym typeface="Wingdings" pitchFamily="2" charset="2"/>
              </a:rPr>
              <a:t> σε μικροσκόπιο  λεπτών τομών φελλού  μίλησε για κύτταρα</a:t>
            </a:r>
          </a:p>
          <a:p>
            <a:pPr algn="just"/>
            <a:endParaRPr lang="el-G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</a:rPr>
              <a:t>Πολύ αργότερα διατυπώθηκε η:</a:t>
            </a:r>
            <a:endParaRPr lang="el-GR" sz="2000" dirty="0">
              <a:solidFill>
                <a:schemeClr val="tx1"/>
              </a:solidFill>
            </a:endParaRPr>
          </a:p>
          <a:p>
            <a:pPr algn="just"/>
            <a:r>
              <a:rPr lang="el-GR" sz="2000" b="1" u="sng" dirty="0" smtClean="0">
                <a:solidFill>
                  <a:schemeClr val="tx1"/>
                </a:solidFill>
              </a:rPr>
              <a:t>ΚΥΤΤΑΡΙΚΗ ΘΕΩΡΙΑ</a:t>
            </a:r>
          </a:p>
          <a:p>
            <a:pPr algn="just"/>
            <a:r>
              <a:rPr lang="el-GR" sz="1800" dirty="0" smtClean="0">
                <a:solidFill>
                  <a:schemeClr val="tx1"/>
                </a:solidFill>
              </a:rPr>
              <a:t>Το κύτταρο είναι η θεμελιώδης </a:t>
            </a:r>
            <a:r>
              <a:rPr lang="el-GR" sz="1800" u="sng" dirty="0" smtClean="0">
                <a:solidFill>
                  <a:schemeClr val="tx1"/>
                </a:solidFill>
              </a:rPr>
              <a:t>δομική</a:t>
            </a:r>
            <a:r>
              <a:rPr lang="el-GR" sz="1800" dirty="0" smtClean="0">
                <a:solidFill>
                  <a:schemeClr val="tx1"/>
                </a:solidFill>
              </a:rPr>
              <a:t> και</a:t>
            </a:r>
            <a:r>
              <a:rPr lang="el-GR" sz="1800" u="sng" dirty="0" smtClean="0">
                <a:solidFill>
                  <a:schemeClr val="tx1"/>
                </a:solidFill>
              </a:rPr>
              <a:t> λειτουργική </a:t>
            </a:r>
            <a:r>
              <a:rPr lang="el-GR" sz="1800" dirty="0" smtClean="0">
                <a:solidFill>
                  <a:schemeClr val="tx1"/>
                </a:solidFill>
              </a:rPr>
              <a:t>μονάδα όλων των οργανισμών.  </a:t>
            </a:r>
          </a:p>
          <a:p>
            <a:pPr algn="just"/>
            <a:r>
              <a:rPr lang="el-GR" sz="1800" dirty="0" smtClean="0">
                <a:solidFill>
                  <a:schemeClr val="tx1"/>
                </a:solidFill>
              </a:rPr>
              <a:t>Κάθε κύτταρο προέρχεται από ένα άλλο κύτταρο.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Αποτέλεσμα εικόνας για οπτικό μικροσκόπι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928193"/>
            <a:ext cx="2808311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ηλεκτρονικό μικροσκόπι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4005064"/>
            <a:ext cx="1918427" cy="2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77" y="3736504"/>
            <a:ext cx="2981697" cy="22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332656"/>
            <a:ext cx="4464496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ΚΕΝΟΤΟΠΙΑ</a:t>
            </a:r>
          </a:p>
          <a:p>
            <a:pPr marL="0" indent="0">
              <a:buNone/>
            </a:pPr>
            <a:endParaRPr lang="el-GR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l-GR" sz="2000" dirty="0" err="1" smtClean="0"/>
              <a:t>Κυστίδια</a:t>
            </a:r>
            <a:r>
              <a:rPr lang="el-GR" sz="2000" dirty="0" smtClean="0"/>
              <a:t> με υδατώδες υγρό</a:t>
            </a:r>
          </a:p>
          <a:p>
            <a:pPr marL="0" indent="0">
              <a:buNone/>
            </a:pPr>
            <a:endParaRPr lang="el-GR" sz="1000" dirty="0" smtClean="0"/>
          </a:p>
          <a:p>
            <a:pPr marL="0" indent="0">
              <a:buNone/>
            </a:pPr>
            <a:r>
              <a:rPr lang="el-GR" sz="2000" dirty="0" smtClean="0"/>
              <a:t>Χωρίζονται σε:</a:t>
            </a:r>
          </a:p>
          <a:p>
            <a:pPr>
              <a:lnSpc>
                <a:spcPct val="150000"/>
              </a:lnSpc>
            </a:pPr>
            <a:r>
              <a:rPr lang="el-GR" sz="2000" b="1" u="sng" dirty="0" smtClean="0"/>
              <a:t>Πεπτικά  </a:t>
            </a:r>
            <a:r>
              <a:rPr lang="el-GR" sz="2000" dirty="0" smtClean="0"/>
              <a:t>(στα ζωικά κύτταρα)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1800" dirty="0" smtClean="0">
                <a:sym typeface="Wingdings" pitchFamily="2" charset="2"/>
              </a:rPr>
              <a:t>σχηματίζονται όταν εισέρχονται στο κύτταρο τροφικά σωματίδια ή μικροοργανισμοί </a:t>
            </a:r>
            <a:r>
              <a:rPr lang="el-GR" sz="1800" dirty="0" err="1" smtClean="0">
                <a:sym typeface="Wingdings" pitchFamily="2" charset="2"/>
              </a:rPr>
              <a:t>θα</a:t>
            </a:r>
            <a:r>
              <a:rPr lang="el-GR" sz="1800" dirty="0" smtClean="0">
                <a:sym typeface="Wingdings" pitchFamily="2" charset="2"/>
              </a:rPr>
              <a:t> χρησιμοποιηθούν ή θα καταστραφούν)</a:t>
            </a:r>
          </a:p>
          <a:p>
            <a:pPr marL="0" indent="0">
              <a:buNone/>
            </a:pPr>
            <a:endParaRPr lang="el-GR" sz="1800" b="1" u="sng" dirty="0" smtClean="0"/>
          </a:p>
          <a:p>
            <a:pPr>
              <a:lnSpc>
                <a:spcPct val="150000"/>
              </a:lnSpc>
            </a:pPr>
            <a:r>
              <a:rPr lang="el-GR" sz="2000" b="1" u="sng" dirty="0" smtClean="0"/>
              <a:t>Χυμοτόπια  </a:t>
            </a:r>
            <a:r>
              <a:rPr lang="el-GR" sz="2000" dirty="0" smtClean="0"/>
              <a:t>(στα φυτικά κύτταρα)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1800" dirty="0" smtClean="0">
                <a:sym typeface="Wingdings" pitchFamily="2" charset="2"/>
              </a:rPr>
              <a:t>αποτελούν </a:t>
            </a:r>
            <a:r>
              <a:rPr lang="el-GR" sz="1800" b="1" u="sng" dirty="0" smtClean="0">
                <a:sym typeface="Wingdings" pitchFamily="2" charset="2"/>
              </a:rPr>
              <a:t>αποθήκες </a:t>
            </a:r>
            <a:r>
              <a:rPr lang="el-GR" sz="1800" dirty="0" smtClean="0">
                <a:sym typeface="Wingdings" pitchFamily="2" charset="2"/>
              </a:rPr>
              <a:t>θρεπτικών ουσιών για το φυτικό </a:t>
            </a:r>
            <a:r>
              <a:rPr lang="el-GR" sz="1800" dirty="0" err="1" smtClean="0">
                <a:sym typeface="Wingdings" pitchFamily="2" charset="2"/>
              </a:rPr>
              <a:t>κύτταρο</a:t>
            </a:r>
            <a:r>
              <a:rPr lang="el-GR" sz="1800" dirty="0" smtClean="0">
                <a:sym typeface="Wingdings" pitchFamily="2" charset="2"/>
              </a:rPr>
              <a:t> καταλαμβάνουν το μεγαλύτερο τμήμα του</a:t>
            </a:r>
            <a:endParaRPr lang="el-GR" sz="1800" b="1" u="sng" dirty="0" smtClean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58" y="4027059"/>
            <a:ext cx="2403351" cy="264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44" y="979165"/>
            <a:ext cx="3158431" cy="216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ΜΙΤΟΧΟΝΔΡΙΑ</a:t>
            </a:r>
          </a:p>
          <a:p>
            <a:pPr marL="0" indent="0">
              <a:buNone/>
            </a:pPr>
            <a:endParaRPr lang="el-GR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Υπάρχουν σε όλα τα </a:t>
            </a:r>
            <a:r>
              <a:rPr lang="el-GR" sz="2000" dirty="0" err="1" smtClean="0"/>
              <a:t>ευκαρυωτικά</a:t>
            </a:r>
            <a:r>
              <a:rPr lang="el-GR" sz="2000" dirty="0" smtClean="0"/>
              <a:t> κύτταρα, εκτός από τα ώριμα ερυθρά αιμοσφαίρια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Έχουν επίμηκες, σφαιρικό ή ωοειδές σχήμα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Σε αυτά γίνεται η κυτταρική αναπνοή </a:t>
            </a:r>
            <a:r>
              <a:rPr lang="el-GR" sz="2000" dirty="0" smtClean="0">
                <a:sym typeface="Wingdings" pitchFamily="2" charset="2"/>
              </a:rPr>
              <a:t> απελευθέρωση ενέργειας</a:t>
            </a:r>
            <a:endParaRPr lang="el-GR" sz="2000" dirty="0" smtClean="0"/>
          </a:p>
          <a:p>
            <a:pPr>
              <a:buBlip>
                <a:blip r:embed="rId2"/>
              </a:buBlip>
            </a:pPr>
            <a:r>
              <a:rPr lang="el-GR" sz="2000" dirty="0" smtClean="0"/>
              <a:t>Κύτταρα με μεγάλες ενεργειακές ανάγκες έχουν πιο πολλά μιτοχόνδρια (πχ. </a:t>
            </a:r>
            <a:r>
              <a:rPr lang="el-GR" sz="2000" dirty="0"/>
              <a:t>μ</a:t>
            </a:r>
            <a:r>
              <a:rPr lang="el-GR" sz="2000" dirty="0" smtClean="0"/>
              <a:t>υϊκά)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581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Αποτέλεσμα εικόνας για μιτοχόνδρ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6" descr="Αποτέλεσμα εικόνας για μιτοχόνδρι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Αποτέλεσμα εικόνας για μιτοχόνδρια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0" descr="Αποτέλεσμα εικόνας για μιτοχόνδρια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300" name="Picture 12" descr="Αποτέλεσμα εικόνας για μιτοχόνδρι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92" y="3501007"/>
            <a:ext cx="3586648" cy="30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ΦΥΤΙΚΟ ΚΥΤΤΑΡΟ</a:t>
            </a:r>
            <a:endParaRPr lang="el-GR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Αποτέλεσμα εικόνας για πλασματική μεμβράν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030023" cy="47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Αποτέλεσμα εικόνας για κυτταρόπλασ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86" y="3933055"/>
            <a:ext cx="2186540" cy="16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>
            <a:off x="6804248" y="1628800"/>
            <a:ext cx="1944216" cy="2033017"/>
          </a:xfrm>
          <a:prstGeom prst="downArrow">
            <a:avLst>
              <a:gd name="adj1" fmla="val 50000"/>
              <a:gd name="adj2" fmla="val 5622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 smtClean="0">
              <a:solidFill>
                <a:schemeClr val="tx1"/>
              </a:solidFill>
            </a:endParaRPr>
          </a:p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Εικόνα φυτικού κυττάρου από</a:t>
            </a:r>
          </a:p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μικροσκόπιο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ΧΛΩΡΟΠΛΑΣΤΕΣ</a:t>
            </a:r>
            <a:endParaRPr lang="el-G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Υπάρχουν μόνο στα πράσινα τμήματα </a:t>
            </a:r>
            <a:r>
              <a:rPr lang="el-GR" sz="1800" dirty="0" smtClean="0"/>
              <a:t>(φωτοσυνθετικά) </a:t>
            </a:r>
            <a:r>
              <a:rPr lang="el-GR" sz="2000" dirty="0" smtClean="0"/>
              <a:t>τμήματα των φυτών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Έχουν σχήμα φακοειδές και περιβάλλονται από δύο μεμβράνες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Περιέχουν ειδικά ένζυμα και άλλα μόρια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b="1" u="sng" dirty="0" smtClean="0">
                <a:solidFill>
                  <a:srgbClr val="006600"/>
                </a:solidFill>
                <a:sym typeface="Wingdings" pitchFamily="2" charset="2"/>
              </a:rPr>
              <a:t>χλωροφύλλη</a:t>
            </a:r>
            <a:endParaRPr lang="el-GR" sz="2000" b="1" u="sng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ym typeface="Wingdings" pitchFamily="2" charset="2"/>
              </a:rPr>
              <a:t>Εκεί γίνεται η φωτοσύνθεση</a:t>
            </a:r>
          </a:p>
          <a:p>
            <a:pPr>
              <a:buFont typeface="Wingdings" pitchFamily="2" charset="2"/>
              <a:buChar char="ü"/>
            </a:pPr>
            <a:endParaRPr lang="el-GR" sz="2000" dirty="0" smtClean="0"/>
          </a:p>
        </p:txBody>
      </p:sp>
      <p:sp>
        <p:nvSpPr>
          <p:cNvPr id="4" name="AutoShape 2" descr="Αποτέλεσμα εικόνας για χλωροπλάστε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316" name="Picture 4" descr="Αποτέλεσμα εικόνας για χλωροπλάστ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7559"/>
            <a:ext cx="2376264" cy="22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13273"/>
            <a:ext cx="2578765" cy="15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Αποτέλεσμα εικόνας για χλωροπλάστ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13273"/>
            <a:ext cx="5428420" cy="40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ΚΥΤΤΑΡΙΚΟ ΤΟΙΧΩΜΑ</a:t>
            </a:r>
          </a:p>
          <a:p>
            <a:pPr marL="0" indent="0">
              <a:buNone/>
            </a:pPr>
            <a:endParaRPr lang="el-GR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Περιβάλλει εξωτερικά την πλασματική μεμβράνη των κυττάρων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Αποτελείται από πολυσακχαρίτες και κυρίως την </a:t>
            </a:r>
            <a:r>
              <a:rPr lang="el-GR" sz="2000" b="1" u="sng" dirty="0" smtClean="0">
                <a:solidFill>
                  <a:srgbClr val="C00000"/>
                </a:solidFill>
              </a:rPr>
              <a:t>κυτταρίνη</a:t>
            </a:r>
            <a:endParaRPr lang="el-GR" sz="2000" b="1" u="sng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Συμπαγές και ανθεκτικό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Έχει στηρικτικό ρόλο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AutoShape 2" descr="Αποτέλεσμα εικόνας για κυτταρικό τοίχωμα φυτώ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40" name="Picture 4" descr="Αποτέλεσμα εικόνας για κυτταρικό τοίχωμα φυτώ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6" y="3356992"/>
            <a:ext cx="35696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Αποτέλεσμα εικόνας για κυτταρικό τοίχωμα φυτώ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04" y="2094874"/>
            <a:ext cx="5017176" cy="37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Αποτέλεσμα εικόνας για κυτταρικό τοίχωμα φυτώ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631"/>
            <a:ext cx="8753248" cy="36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προκαρυωτικό κύτταρο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Βασικό χαρακτηριστικό:</a:t>
            </a:r>
          </a:p>
          <a:p>
            <a:pPr marL="0" indent="0" algn="ctr">
              <a:buNone/>
            </a:pPr>
            <a:endParaRPr lang="el-G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b="1" dirty="0" smtClean="0">
                <a:solidFill>
                  <a:schemeClr val="bg2">
                    <a:lumMod val="50000"/>
                  </a:schemeClr>
                </a:solidFill>
              </a:rPr>
              <a:t>Το γενετικό του υλικό (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DNA) 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</a:rPr>
              <a:t> περιβάλλεται </a:t>
            </a:r>
            <a:r>
              <a:rPr lang="el-GR" b="1" smtClean="0">
                <a:solidFill>
                  <a:schemeClr val="bg2">
                    <a:lumMod val="50000"/>
                  </a:schemeClr>
                </a:solidFill>
              </a:rPr>
              <a:t>από </a:t>
            </a:r>
            <a:r>
              <a:rPr lang="el-GR" b="1" smtClean="0">
                <a:solidFill>
                  <a:schemeClr val="bg2">
                    <a:lumMod val="50000"/>
                  </a:schemeClr>
                </a:solidFill>
              </a:rPr>
              <a:t>πυρηνική 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</a:rPr>
              <a:t>μεμβράνη.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5436096" y="2996952"/>
            <a:ext cx="720080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86" y="4509120"/>
            <a:ext cx="3545538" cy="195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/>
          </a:bodyPr>
          <a:lstStyle/>
          <a:p>
            <a:r>
              <a:rPr lang="el-G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Επιπλέον χαρακτηριστικά του προκαρυωτικού κυττάρου</a:t>
            </a:r>
            <a:endParaRPr lang="el-G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l-GR" sz="2000" dirty="0" smtClean="0"/>
              <a:t>Μικρότερο μέγεθος από το ευκαρυωτικό κύτταρο και πιο απλή δομή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l-GR" sz="2000" dirty="0" smtClean="0"/>
              <a:t>Δεν διαθέτει οργανίδια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l-GR" sz="2000" dirty="0" smtClean="0"/>
              <a:t>Περιβάλλεται από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πλασματική μεμβράνη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l-GR" sz="2000" smtClean="0"/>
              <a:t>‘Έχει </a:t>
            </a:r>
            <a:r>
              <a:rPr lang="el-GR" sz="2000" dirty="0" smtClean="0"/>
              <a:t>ελεύθερα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ριβοσώματα</a:t>
            </a:r>
            <a:r>
              <a:rPr lang="el-GR" sz="2000" dirty="0" smtClean="0"/>
              <a:t> στο κυτταρόπλασμα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l-GR" sz="2000" dirty="0" smtClean="0"/>
              <a:t>Έχει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κυτταρικό τοίχωμα </a:t>
            </a:r>
            <a:r>
              <a:rPr lang="el-GR" sz="2000" dirty="0" smtClean="0"/>
              <a:t>(με διαφορετική χημική σύσταση)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l-GR" sz="2000" dirty="0" smtClean="0"/>
              <a:t>Έχει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κάψα</a:t>
            </a:r>
            <a:r>
              <a:rPr lang="el-GR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/>
              <a:t>(περίβλημα του κυτταρικού τοιχώματος)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l-GR" sz="2000" dirty="0" smtClean="0"/>
              <a:t>Συχνά διαθέτει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μαστίγιο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/>
              <a:t>ή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βλεφαρίδες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l-GR" sz="2000" dirty="0" smtClean="0"/>
              <a:t>Σε αντίξοες συνθήκες </a:t>
            </a:r>
            <a:r>
              <a:rPr lang="el-GR" sz="2000" dirty="0" smtClean="0">
                <a:sym typeface="Wingdings" pitchFamily="2" charset="2"/>
              </a:rPr>
              <a:t> αφυδατώνεται  μετατρέπεται σε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ενδοσπόριο</a:t>
            </a:r>
            <a:endParaRPr lang="el-GR" sz="2000" dirty="0" smtClean="0"/>
          </a:p>
          <a:p>
            <a:pPr>
              <a:buBlip>
                <a:blip r:embed="rId2"/>
              </a:buBlip>
            </a:pPr>
            <a:endParaRPr lang="el-GR" sz="2000" dirty="0" smtClean="0"/>
          </a:p>
          <a:p>
            <a:pPr>
              <a:buBlip>
                <a:blip r:embed="rId2"/>
              </a:buBlip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Έλλειψη 3"/>
          <p:cNvSpPr/>
          <p:nvPr/>
        </p:nvSpPr>
        <p:spPr>
          <a:xfrm>
            <a:off x="755576" y="1916832"/>
            <a:ext cx="57606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0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/>
          <p:cNvGrpSpPr/>
          <p:nvPr/>
        </p:nvGrpSpPr>
        <p:grpSpPr>
          <a:xfrm>
            <a:off x="899592" y="980728"/>
            <a:ext cx="7610475" cy="4832821"/>
            <a:chOff x="766763" y="764704"/>
            <a:chExt cx="7610475" cy="4832821"/>
          </a:xfrm>
        </p:grpSpPr>
        <p:grpSp>
          <p:nvGrpSpPr>
            <p:cNvPr id="7" name="Ομάδα 6"/>
            <p:cNvGrpSpPr/>
            <p:nvPr/>
          </p:nvGrpSpPr>
          <p:grpSpPr>
            <a:xfrm>
              <a:off x="766763" y="764704"/>
              <a:ext cx="7610475" cy="4832821"/>
              <a:chOff x="766763" y="764704"/>
              <a:chExt cx="7610475" cy="483282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763" y="764704"/>
                <a:ext cx="7610475" cy="4832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843808" y="908720"/>
                <a:ext cx="10801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βλεφαρίδες</a:t>
                </a:r>
                <a:endParaRPr lang="el-GR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9" name="Ευθεία γραμμή σύνδεσης 8"/>
            <p:cNvCxnSpPr/>
            <p:nvPr/>
          </p:nvCxnSpPr>
          <p:spPr>
            <a:xfrm flipH="1">
              <a:off x="2555776" y="1170330"/>
              <a:ext cx="576064" cy="3864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7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035792"/>
              </p:ext>
            </p:extLst>
          </p:nvPr>
        </p:nvGraphicFramePr>
        <p:xfrm>
          <a:off x="467544" y="332656"/>
          <a:ext cx="619268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395536" y="3212976"/>
            <a:ext cx="8568952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u="sng" dirty="0" err="1" smtClean="0">
                <a:solidFill>
                  <a:srgbClr val="C00000"/>
                </a:solidFill>
              </a:rPr>
              <a:t>Ευκαρυωτικά</a:t>
            </a:r>
            <a:r>
              <a:rPr lang="el-GR" sz="2000" b="1" u="sng" dirty="0" smtClean="0">
                <a:solidFill>
                  <a:srgbClr val="C00000"/>
                </a:solidFill>
              </a:rPr>
              <a:t> κύτταρα: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έχουν οργανίδια (πχ. ζώα, φυτά)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έχουν πυρηνική μεμβράνη που περιβάλλει το γενετικό υλικό</a:t>
            </a:r>
          </a:p>
          <a:p>
            <a:pPr algn="just"/>
            <a:endParaRPr lang="el-GR" dirty="0" smtClean="0">
              <a:solidFill>
                <a:schemeClr val="tx1"/>
              </a:solidFill>
            </a:endParaRP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r>
              <a:rPr lang="el-GR" sz="2000" b="1" u="sng" dirty="0" err="1" smtClean="0">
                <a:solidFill>
                  <a:srgbClr val="C00000"/>
                </a:solidFill>
              </a:rPr>
              <a:t>Προκαρυωτικά</a:t>
            </a:r>
            <a:r>
              <a:rPr lang="el-GR" sz="2000" b="1" u="sng" dirty="0" smtClean="0">
                <a:solidFill>
                  <a:srgbClr val="C00000"/>
                </a:solidFill>
              </a:rPr>
              <a:t> κύτταρα: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δεν έχουν οργανίδια (πχ. βακτήρια)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el-GR" dirty="0" smtClean="0">
                <a:solidFill>
                  <a:schemeClr val="tx1"/>
                </a:solidFill>
              </a:rPr>
              <a:t>εν έχουν πυρηνική μεμβράνη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1802334" cy="16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3887"/>
            <a:ext cx="179271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ΔΙΑΦΟΡΑ ΕΙΔΗ ΚΥΤΤΑΡΩΝ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405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μορφή</a:t>
            </a:r>
            <a:r>
              <a:rPr lang="el-GR" sz="2000" dirty="0" smtClean="0"/>
              <a:t> και το </a:t>
            </a:r>
            <a:r>
              <a:rPr lang="el-GR" sz="2000" u="sng" dirty="0" smtClean="0"/>
              <a:t>μέγεθος</a:t>
            </a:r>
            <a:r>
              <a:rPr lang="el-GR" sz="2000" dirty="0" smtClean="0"/>
              <a:t> ενός κυττάρου έχει σχέση με τη </a:t>
            </a:r>
            <a:r>
              <a:rPr lang="el-GR" sz="2000" u="sng" dirty="0" smtClean="0"/>
              <a:t>λειτουργία </a:t>
            </a:r>
            <a:r>
              <a:rPr lang="el-GR" sz="2000" dirty="0" smtClean="0"/>
              <a:t>του</a:t>
            </a:r>
            <a:endParaRPr lang="el-G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1628800"/>
            <a:ext cx="6085599" cy="511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1431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Πρωτόζωα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εικόνες από μικροσκόπιο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31837" y="1107008"/>
            <a:ext cx="3276358" cy="1794520"/>
            <a:chOff x="131837" y="1107008"/>
            <a:chExt cx="3276358" cy="17945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37" y="1107008"/>
              <a:ext cx="3276358" cy="1794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296645" y="2519074"/>
              <a:ext cx="1086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bg1">
                      <a:lumMod val="95000"/>
                    </a:schemeClr>
                  </a:solidFill>
                </a:rPr>
                <a:t>ΕΥΓΛΗΝΗ</a:t>
              </a:r>
              <a:endParaRPr lang="el-GR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4572000" y="1259235"/>
            <a:ext cx="4450025" cy="3284587"/>
            <a:chOff x="4572000" y="1259235"/>
            <a:chExt cx="4450025" cy="32845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59235"/>
              <a:ext cx="4450025" cy="32845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16016" y="386104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bg1">
                      <a:lumMod val="95000"/>
                    </a:schemeClr>
                  </a:solidFill>
                </a:rPr>
                <a:t>ΠΑΡΑΜΗΚΙΟ</a:t>
              </a:r>
              <a:endParaRPr lang="el-GR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418488" y="3559671"/>
            <a:ext cx="3995936" cy="2996952"/>
            <a:chOff x="131837" y="3573016"/>
            <a:chExt cx="3995936" cy="299695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37" y="3573016"/>
              <a:ext cx="3995936" cy="29969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39869" y="6093296"/>
              <a:ext cx="1238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bg1">
                      <a:lumMod val="95000"/>
                    </a:schemeClr>
                  </a:solidFill>
                </a:rPr>
                <a:t>ΑΜΟΙΒΑΔΑ</a:t>
              </a:r>
              <a:endParaRPr lang="el-GR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8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51528"/>
              </p:ext>
            </p:extLst>
          </p:nvPr>
        </p:nvGraphicFramePr>
        <p:xfrm>
          <a:off x="467544" y="332656"/>
          <a:ext cx="619268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395536" y="3212976"/>
            <a:ext cx="8568952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u="sng" dirty="0" err="1" smtClean="0">
                <a:solidFill>
                  <a:srgbClr val="C00000"/>
                </a:solidFill>
              </a:rPr>
              <a:t>Ευκαρυωτικά</a:t>
            </a:r>
            <a:r>
              <a:rPr lang="el-GR" sz="2000" b="1" u="sng" dirty="0" smtClean="0">
                <a:solidFill>
                  <a:srgbClr val="C00000"/>
                </a:solidFill>
              </a:rPr>
              <a:t> κύτταρα: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έχουν οργανίδια (πχ. ζώα, φυτά)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έχουν πυρηνική μεμβράνη που περιβάλλει το γενετικό υλικό</a:t>
            </a:r>
          </a:p>
          <a:p>
            <a:pPr algn="just"/>
            <a:endParaRPr lang="el-GR" dirty="0" smtClean="0">
              <a:solidFill>
                <a:schemeClr val="tx1"/>
              </a:solidFill>
            </a:endParaRP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endParaRPr lang="el-GR" dirty="0">
              <a:solidFill>
                <a:schemeClr val="tx1"/>
              </a:solidFill>
            </a:endParaRPr>
          </a:p>
          <a:p>
            <a:pPr algn="just"/>
            <a:r>
              <a:rPr lang="el-GR" sz="2000" b="1" u="sng" dirty="0" err="1" smtClean="0">
                <a:solidFill>
                  <a:srgbClr val="C00000"/>
                </a:solidFill>
              </a:rPr>
              <a:t>Προκαρυωτικά</a:t>
            </a:r>
            <a:r>
              <a:rPr lang="el-GR" sz="2000" b="1" u="sng" dirty="0" smtClean="0">
                <a:solidFill>
                  <a:srgbClr val="C00000"/>
                </a:solidFill>
              </a:rPr>
              <a:t> κύτταρα: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δεν έχουν οργανίδια (πχ. βακτήρια)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el-GR" dirty="0" smtClean="0">
                <a:solidFill>
                  <a:schemeClr val="tx1"/>
                </a:solidFill>
              </a:rPr>
              <a:t>εν έχουν πυρηνική μεμβράνη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802334" cy="16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38574"/>
            <a:ext cx="179271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7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ΕΥΚΑΡΥΩΤΙΚΟ ΚΥΤΤΑΡΟ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ΚΥΤΤΑΡΙΚΗ Η΄ΠΛΑΣΜΑΤΙΚΗ ΜΕΜΒΡΑΝΗ</a:t>
            </a:r>
          </a:p>
          <a:p>
            <a:pPr marL="0" indent="0">
              <a:buNone/>
            </a:pPr>
            <a:r>
              <a:rPr lang="el-G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Σύσταση:</a:t>
            </a:r>
          </a:p>
          <a:p>
            <a:pPr marL="0" indent="0">
              <a:buNone/>
            </a:pPr>
            <a:r>
              <a:rPr lang="el-GR" sz="2000" dirty="0" smtClean="0"/>
              <a:t>Αποτελείται από λιπίδια </a:t>
            </a:r>
          </a:p>
          <a:p>
            <a:pPr marL="0" indent="0">
              <a:buNone/>
            </a:pPr>
            <a:r>
              <a:rPr lang="el-GR" sz="2000" dirty="0" smtClean="0"/>
              <a:t>και πρωτεΐνες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Ρόλος: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Διαχωρίζει και εξατομικεύει το κύτταρο </a:t>
            </a:r>
          </a:p>
          <a:p>
            <a:pPr marL="0" indent="0">
              <a:buNone/>
            </a:pPr>
            <a:r>
              <a:rPr lang="el-GR" sz="2000" dirty="0" smtClean="0"/>
              <a:t>      από το περιβάλλον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Ελέγχει τις ουσίες που εισέρχονται και</a:t>
            </a:r>
          </a:p>
          <a:p>
            <a:pPr marL="0" indent="0">
              <a:buNone/>
            </a:pPr>
            <a:r>
              <a:rPr lang="el-GR" sz="2000" dirty="0" smtClean="0"/>
              <a:t>      εξέρχονται από το κύτταρο (τροφή,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οξυγόνο, νερό, άχρηστες ουσίες)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92" y="4139158"/>
            <a:ext cx="2831300" cy="22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Αποτέλεσμα εικόνας για πλασματική μεμβράν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991644" cy="191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600400"/>
          </a:xfrm>
        </p:spPr>
        <p:txBody>
          <a:bodyPr/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ΠΥΡΗΝΑΣ</a:t>
            </a:r>
          </a:p>
          <a:p>
            <a:pPr marL="0" indent="0">
              <a:buNone/>
            </a:pPr>
            <a:endParaRPr lang="el-GR" sz="2000" dirty="0" smtClean="0"/>
          </a:p>
          <a:p>
            <a:pPr>
              <a:buBlip>
                <a:blip r:embed="rId2"/>
              </a:buBlip>
            </a:pPr>
            <a:r>
              <a:rPr lang="el-GR" sz="2000" dirty="0" smtClean="0"/>
              <a:t>Σχήμα σφαιρικό ή ωοειδές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b="1" i="1" dirty="0" smtClean="0">
                <a:sym typeface="Wingdings" pitchFamily="2" charset="2"/>
              </a:rPr>
              <a:t>κέντρο ελέγχου του κυττάρου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Συνήθως είναι το μεγαλύτερο οργανίδιο του κυττάρου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Περιέχει </a:t>
            </a:r>
            <a:r>
              <a:rPr lang="el-GR" sz="2000" u="sng" dirty="0" smtClean="0">
                <a:sym typeface="Wingdings" pitchFamily="2" charset="2"/>
              </a:rPr>
              <a:t>οδηγίες</a:t>
            </a:r>
            <a:r>
              <a:rPr lang="el-GR" sz="2000" dirty="0" smtClean="0">
                <a:sym typeface="Wingdings" pitchFamily="2" charset="2"/>
              </a:rPr>
              <a:t> για όλα τα χαρακτηριστικά του κυττάρου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Οι οδηγίες-πληροφορίες </a:t>
            </a:r>
            <a:r>
              <a:rPr lang="el-GR" sz="2000" dirty="0" err="1" smtClean="0">
                <a:sym typeface="Wingdings" pitchFamily="2" charset="2"/>
              </a:rPr>
              <a:t>έιναι</a:t>
            </a:r>
            <a:r>
              <a:rPr lang="el-GR" sz="2000" dirty="0" smtClean="0">
                <a:sym typeface="Wingdings" pitchFamily="2" charset="2"/>
              </a:rPr>
              <a:t> γραμμένες πάνω στο </a:t>
            </a:r>
            <a:r>
              <a:rPr lang="en-GB" sz="2000" b="1" u="sng" dirty="0" smtClean="0">
                <a:sym typeface="Wingdings" pitchFamily="2" charset="2"/>
              </a:rPr>
              <a:t>DNA</a:t>
            </a:r>
          </a:p>
          <a:p>
            <a:pPr marL="0" indent="0">
              <a:buNone/>
            </a:pPr>
            <a:r>
              <a:rPr lang="en-GB" sz="2000" b="1" dirty="0">
                <a:sym typeface="Wingdings" pitchFamily="2" charset="2"/>
              </a:rPr>
              <a:t> </a:t>
            </a:r>
            <a:r>
              <a:rPr lang="en-GB" sz="2000" b="1" dirty="0" smtClean="0">
                <a:sym typeface="Wingdings" pitchFamily="2" charset="2"/>
              </a:rPr>
              <a:t>    </a:t>
            </a:r>
            <a:r>
              <a:rPr lang="en-GB" sz="2000" dirty="0" smtClean="0">
                <a:sym typeface="Wingdings" pitchFamily="2" charset="2"/>
              </a:rPr>
              <a:t>  </a:t>
            </a:r>
            <a:r>
              <a:rPr lang="el-GR" sz="2000" dirty="0" smtClean="0">
                <a:sym typeface="Wingdings" pitchFamily="2" charset="2"/>
              </a:rPr>
              <a:t>και περνάνε από γενιά σε γενιά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Περιβάλλεται από </a:t>
            </a:r>
            <a:r>
              <a:rPr lang="el-GR" sz="2000" b="1" u="sng" dirty="0" smtClean="0">
                <a:sym typeface="Wingdings" pitchFamily="2" charset="2"/>
              </a:rPr>
              <a:t>διπλή πυρηνική μεμβράν</a:t>
            </a:r>
            <a:r>
              <a:rPr lang="el-GR" sz="2000" dirty="0" smtClean="0">
                <a:sym typeface="Wingdings" pitchFamily="2" charset="2"/>
              </a:rPr>
              <a:t>η με </a:t>
            </a:r>
            <a:r>
              <a:rPr lang="el-GR" sz="2000" b="1" u="sng" dirty="0" smtClean="0">
                <a:sym typeface="Wingdings" pitchFamily="2" charset="2"/>
              </a:rPr>
              <a:t>πόρους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sym typeface="Wingdings" pitchFamily="2" charset="2"/>
              </a:rPr>
              <a:t>Μέσα από τους πόρους  ανταλλαγή μορίων με το υπόλοιπο κύτταρο</a:t>
            </a:r>
          </a:p>
          <a:p>
            <a:pPr>
              <a:buBlip>
                <a:blip r:embed="rId2"/>
              </a:buBlip>
            </a:pPr>
            <a:endParaRPr lang="el-GR" sz="2000" b="1" i="1" dirty="0"/>
          </a:p>
        </p:txBody>
      </p:sp>
      <p:pic>
        <p:nvPicPr>
          <p:cNvPr id="6146" name="Picture 2" descr="Αποτέλεσμα εικόνας για πυρήνας κυττάρ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4194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18173"/>
            <a:ext cx="2885306" cy="227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ΚΥΤΤΑΡΟΠΛΑΣΜΑ</a:t>
            </a:r>
          </a:p>
          <a:p>
            <a:pPr marL="0" indent="0">
              <a:buNone/>
            </a:pPr>
            <a:endParaRPr lang="el-G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Ο χώρος ανάμεσα στην πλασματική μεμβράνη και στον πυρήνα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Έχει ρευστή, ζελατινώδη υφή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Φιλοξενεί διάφορα </a:t>
            </a:r>
            <a:r>
              <a:rPr lang="el-GR" sz="2000" u="sng" dirty="0" smtClean="0"/>
              <a:t>οργανίδια</a:t>
            </a:r>
          </a:p>
          <a:p>
            <a:pPr>
              <a:buFont typeface="Wingdings" pitchFamily="2" charset="2"/>
              <a:buChar char="ü"/>
            </a:pPr>
            <a:endParaRPr lang="el-GR" sz="2000" dirty="0"/>
          </a:p>
        </p:txBody>
      </p:sp>
      <p:pic>
        <p:nvPicPr>
          <p:cNvPr id="7170" name="Picture 2" descr="Αποτέλεσμα εικόνας για κυτταρόπλασ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02649"/>
            <a:ext cx="3989892" cy="29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096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ΕΝΔΟΠΛΑΣΜΑΤΙΚΟ ΔΙΚΤΥΟ</a:t>
            </a:r>
          </a:p>
          <a:p>
            <a:pPr marL="0" indent="0">
              <a:buNone/>
            </a:pPr>
            <a:endParaRPr lang="el-GR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Πολύπλοκο σύστημα μεμβρανών, δίκτυο αγωγών και κύστεων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Συνδέεται με την πλασματική και την πυρηνική μεμβράνη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Μεταφορά ουσιών σε όλα τα μέρη του κυττάρου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Στο μικροσκόπιο </a:t>
            </a:r>
            <a:r>
              <a:rPr lang="el-GR" sz="2000" dirty="0" smtClean="0">
                <a:sym typeface="Wingdings" pitchFamily="2" charset="2"/>
              </a:rPr>
              <a:t> έχει δύο μορφές</a:t>
            </a:r>
          </a:p>
          <a:p>
            <a:r>
              <a:rPr lang="el-GR" sz="1900" b="1" u="sng" dirty="0" smtClean="0"/>
              <a:t>Αδρό </a:t>
            </a:r>
            <a:r>
              <a:rPr lang="el-GR" sz="1900" dirty="0" err="1" smtClean="0">
                <a:sym typeface="Wingdings" pitchFamily="2" charset="2"/>
              </a:rPr>
              <a:t>στην</a:t>
            </a:r>
            <a:r>
              <a:rPr lang="el-GR" sz="1900" dirty="0" smtClean="0">
                <a:sym typeface="Wingdings" pitchFamily="2" charset="2"/>
              </a:rPr>
              <a:t> επιφάνειά του υπάρχουν τα </a:t>
            </a:r>
            <a:r>
              <a:rPr lang="el-GR" sz="19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ριβοσώματα</a:t>
            </a:r>
            <a:r>
              <a:rPr lang="el-GR" sz="1900" dirty="0" smtClean="0">
                <a:sym typeface="Wingdings" pitchFamily="2" charset="2"/>
              </a:rPr>
              <a:t> (πρωτεΐνες με </a:t>
            </a:r>
            <a:r>
              <a:rPr lang="en-GB" sz="1900" dirty="0" smtClean="0">
                <a:sym typeface="Wingdings" pitchFamily="2" charset="2"/>
              </a:rPr>
              <a:t>RNA) </a:t>
            </a:r>
            <a:r>
              <a:rPr lang="el-GR" sz="1900" dirty="0" smtClean="0">
                <a:sym typeface="Wingdings" pitchFamily="2" charset="2"/>
              </a:rPr>
              <a:t>  σε αυτά γίνεται η σύνθεση των πρωτεϊνών </a:t>
            </a:r>
            <a:r>
              <a:rPr lang="el-GR" sz="1600" dirty="0" smtClean="0">
                <a:sym typeface="Wingdings" pitchFamily="2" charset="2"/>
              </a:rPr>
              <a:t>(υπάρχουν και </a:t>
            </a:r>
            <a:r>
              <a:rPr lang="el-GR" sz="1600" dirty="0" err="1" smtClean="0">
                <a:sym typeface="Wingdings" pitchFamily="2" charset="2"/>
              </a:rPr>
              <a:t>ελέυθερα</a:t>
            </a:r>
            <a:r>
              <a:rPr lang="el-GR" sz="1600" dirty="0" smtClean="0">
                <a:sym typeface="Wingdings" pitchFamily="2" charset="2"/>
              </a:rPr>
              <a:t> στο κυτταρόπλασμα)</a:t>
            </a:r>
          </a:p>
          <a:p>
            <a:r>
              <a:rPr lang="el-GR" sz="1900" b="1" u="sng" dirty="0" smtClean="0">
                <a:sym typeface="Wingdings" pitchFamily="2" charset="2"/>
              </a:rPr>
              <a:t>Λείο</a:t>
            </a:r>
            <a:r>
              <a:rPr lang="el-GR" sz="1900" b="1" dirty="0" smtClean="0">
                <a:sym typeface="Wingdings" pitchFamily="2" charset="2"/>
              </a:rPr>
              <a:t> </a:t>
            </a:r>
            <a:r>
              <a:rPr lang="el-GR" sz="1900" b="1" dirty="0" err="1" smtClean="0">
                <a:sym typeface="Wingdings" pitchFamily="2" charset="2"/>
              </a:rPr>
              <a:t></a:t>
            </a:r>
            <a:r>
              <a:rPr lang="el-GR" sz="1800" b="1" dirty="0" err="1" smtClean="0">
                <a:sym typeface="Wingdings" pitchFamily="2" charset="2"/>
              </a:rPr>
              <a:t>ΔΕΝ</a:t>
            </a:r>
            <a:r>
              <a:rPr lang="el-GR" sz="1800" b="1" dirty="0" smtClean="0">
                <a:sym typeface="Wingdings" pitchFamily="2" charset="2"/>
              </a:rPr>
              <a:t> </a:t>
            </a:r>
            <a:r>
              <a:rPr lang="el-GR" sz="1800" dirty="0" smtClean="0">
                <a:sym typeface="Wingdings" pitchFamily="2" charset="2"/>
              </a:rPr>
              <a:t>έχει </a:t>
            </a:r>
            <a:r>
              <a:rPr lang="el-GR" sz="1800" dirty="0" err="1" smtClean="0">
                <a:sym typeface="Wingdings" pitchFamily="2" charset="2"/>
              </a:rPr>
              <a:t>ριβοσώματα</a:t>
            </a:r>
            <a:r>
              <a:rPr lang="el-GR" sz="1800" dirty="0" smtClean="0">
                <a:sym typeface="Wingdings" pitchFamily="2" charset="2"/>
              </a:rPr>
              <a:t>. Γίνεται σύνθεση λιπιδίων και αποθήκευση πρωτεϊνών</a:t>
            </a:r>
            <a:endParaRPr lang="el-GR" sz="18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4406416"/>
            <a:ext cx="2291240" cy="18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Αποτέλεσμα εικόνας για λειο ενδοπλασματικο δικτυ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75" y="4166698"/>
            <a:ext cx="2585864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Αποτέλεσμα εικόνας για λειο ενδοπλασματικο δικτυ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82" y="4406416"/>
            <a:ext cx="2811545" cy="21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48681"/>
            <a:ext cx="7427168" cy="273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ΣΥΜΠΛΕΓΜΑ </a:t>
            </a:r>
            <a:r>
              <a:rPr lang="en-GB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GOLGI</a:t>
            </a:r>
          </a:p>
          <a:p>
            <a:pPr marL="0" indent="0">
              <a:buNone/>
            </a:pPr>
            <a:endParaRPr lang="el-GR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Αποτελείται από ένα σύνολο παράλληλων πεπλατυσμένων σάκων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Συγκεντρώνει , τροποποιεί τις πρωτεΐνες και εκεί παίρνουν την τελική τους μορφή</a:t>
            </a:r>
            <a:endParaRPr lang="el-GR" sz="2000" dirty="0"/>
          </a:p>
        </p:txBody>
      </p:sp>
      <p:pic>
        <p:nvPicPr>
          <p:cNvPr id="9218" name="Picture 2" descr="Αποτέλεσμα εικόνας για σύμπλεγμα gol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636912"/>
            <a:ext cx="333985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76673"/>
            <a:ext cx="440283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ΛΥΣΟΣΩΜΑΤΑ</a:t>
            </a:r>
          </a:p>
          <a:p>
            <a:pPr marL="0" indent="0"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Υπάρχουν </a:t>
            </a:r>
            <a:r>
              <a:rPr lang="el-GR" sz="2000" u="sng" dirty="0" smtClean="0"/>
              <a:t>μόνο </a:t>
            </a:r>
            <a:r>
              <a:rPr lang="el-GR" sz="2000" dirty="0" smtClean="0"/>
              <a:t>στα ζωικά κύτταρα</a:t>
            </a:r>
          </a:p>
          <a:p>
            <a:pPr marL="0" indent="0">
              <a:buNone/>
            </a:pPr>
            <a:endParaRPr lang="el-G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Έχουν σφαιρικό σχήμα</a:t>
            </a:r>
          </a:p>
          <a:p>
            <a:pPr marL="0" indent="0">
              <a:buNone/>
            </a:pPr>
            <a:endParaRPr lang="el-GR" sz="2000" dirty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Περιέχουν δραστικά ένζυμα</a:t>
            </a:r>
          </a:p>
          <a:p>
            <a:pPr>
              <a:buFont typeface="Wingdings" pitchFamily="2" charset="2"/>
              <a:buChar char="ü"/>
            </a:pPr>
            <a:endParaRPr lang="el-GR" sz="2000" dirty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Συντελούν στη διάσπαση ουσιών (πχ. </a:t>
            </a:r>
            <a:r>
              <a:rPr lang="el-GR" sz="2000" dirty="0"/>
              <a:t>π</a:t>
            </a:r>
            <a:r>
              <a:rPr lang="el-GR" sz="2000" dirty="0" smtClean="0"/>
              <a:t>ρωτεϊνών) και μικροοργανισμών (πχ. </a:t>
            </a:r>
            <a:r>
              <a:rPr lang="el-GR" sz="2000" dirty="0"/>
              <a:t>μ</a:t>
            </a:r>
            <a:r>
              <a:rPr lang="el-GR" sz="2000" dirty="0" smtClean="0"/>
              <a:t>ικρόβια)</a:t>
            </a:r>
          </a:p>
          <a:p>
            <a:pPr>
              <a:buFont typeface="Wingdings" pitchFamily="2" charset="2"/>
              <a:buChar char="ü"/>
            </a:pPr>
            <a:endParaRPr lang="el-GR" sz="2000" dirty="0"/>
          </a:p>
          <a:p>
            <a:pPr>
              <a:buFont typeface="Wingdings" pitchFamily="2" charset="2"/>
              <a:buChar char="ü"/>
            </a:pPr>
            <a:endParaRPr lang="el-GR" sz="2000" dirty="0"/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015418" cy="258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429000"/>
            <a:ext cx="3015419" cy="28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Δεξιό βέλος 3"/>
          <p:cNvSpPr/>
          <p:nvPr/>
        </p:nvSpPr>
        <p:spPr>
          <a:xfrm>
            <a:off x="2987824" y="5085184"/>
            <a:ext cx="2232248" cy="136815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Λυσόσωμα που τρώει ένα μιτοχόνδριο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663</Words>
  <Application>Microsoft Office PowerPoint</Application>
  <PresentationFormat>Προβολή στην οθόνη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ΚΥΤΤΑΡΟ-Η μονάδα της ζωής</vt:lpstr>
      <vt:lpstr>ΔΙΑΦΟΡΑ ΕΙΔΗ ΚΥΤΤΑΡΩΝ</vt:lpstr>
      <vt:lpstr>Παρουσίαση του PowerPoint</vt:lpstr>
      <vt:lpstr>ΕΥΚΑΡΥΩΤΙΚΟ ΚΥΤΤΑΡΟ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ΦΥΤΙΚΟ ΚΥΤΤΑΡΟ</vt:lpstr>
      <vt:lpstr>Παρουσίαση του PowerPoint</vt:lpstr>
      <vt:lpstr>Παρουσίαση του PowerPoint</vt:lpstr>
      <vt:lpstr>Παρουσίαση του PowerPoint</vt:lpstr>
      <vt:lpstr>Το προκαρυωτικό κύτταρο</vt:lpstr>
      <vt:lpstr>Επιπλέον χαρακτηριστικά του προκαρυωτικού κυττάρου</vt:lpstr>
      <vt:lpstr>Παρουσίαση του PowerPoint</vt:lpstr>
      <vt:lpstr>Παρουσίαση του PowerPoint</vt:lpstr>
      <vt:lpstr>Πρωτόζωα – εικόνες από μικροσκόπιο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ΚΥΤΤΑΡΟ-Η μονάδα της ζωής</dc:title>
  <dc:creator>YianFan</dc:creator>
  <cp:lastModifiedBy>YianFan</cp:lastModifiedBy>
  <cp:revision>48</cp:revision>
  <dcterms:created xsi:type="dcterms:W3CDTF">2016-09-25T23:11:35Z</dcterms:created>
  <dcterms:modified xsi:type="dcterms:W3CDTF">2021-03-23T09:26:57Z</dcterms:modified>
</cp:coreProperties>
</file>