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0" r:id="rId4"/>
    <p:sldId id="259" r:id="rId5"/>
    <p:sldId id="261" r:id="rId6"/>
    <p:sldId id="262" r:id="rId7"/>
    <p:sldId id="263" r:id="rId8"/>
    <p:sldId id="258" r:id="rId9"/>
    <p:sldId id="278" r:id="rId10"/>
    <p:sldId id="265" r:id="rId11"/>
    <p:sldId id="270" r:id="rId12"/>
    <p:sldId id="275" r:id="rId13"/>
    <p:sldId id="277" r:id="rId14"/>
    <p:sldId id="276" r:id="rId15"/>
    <p:sldId id="272" r:id="rId16"/>
    <p:sldId id="273" r:id="rId17"/>
    <p:sldId id="274" r:id="rId18"/>
    <p:sldId id="264" r:id="rId19"/>
    <p:sldId id="266"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E00"/>
    <a:srgbClr val="003200"/>
    <a:srgbClr val="003600"/>
    <a:srgbClr val="003A00"/>
    <a:srgbClr val="002600"/>
    <a:srgbClr val="003300"/>
    <a:srgbClr val="253600"/>
    <a:srgbClr val="D68B1C"/>
    <a:srgbClr val="552579"/>
    <a:srgbClr val="2597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062" y="-84"/>
      </p:cViewPr>
      <p:guideLst>
        <p:guide orient="horz" pos="2160"/>
        <p:guide pos="2880"/>
      </p:guideLst>
    </p:cSldViewPr>
  </p:slideViewPr>
  <p:notesTextViewPr>
    <p:cViewPr>
      <p:scale>
        <a:sx n="1" d="1"/>
        <a:sy n="1" d="1"/>
      </p:scale>
      <p:origin x="0" y="0"/>
    </p:cViewPr>
  </p:notesTextViewPr>
  <p:gridSpacing cx="152705" cy="1527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01671" y="4497934"/>
            <a:ext cx="7940660" cy="1068935"/>
          </a:xfrm>
          <a:effectLst/>
        </p:spPr>
        <p:txBody>
          <a:bodyPr>
            <a:normAutofit/>
          </a:bodyPr>
          <a:lstStyle>
            <a:lvl1pPr algn="ctr">
              <a:defRPr sz="3600">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601670" y="5566870"/>
            <a:ext cx="7940660" cy="610820"/>
          </a:xfrm>
        </p:spPr>
        <p:txBody>
          <a:bodyPr>
            <a:normAutofit/>
          </a:bodyPr>
          <a:lstStyle>
            <a:lvl1pPr marL="0" indent="0" algn="ctr">
              <a:buNone/>
              <a:defRPr sz="2800">
                <a:solidFill>
                  <a:schemeClr val="tx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10/14/2019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dirty="0"/>
          </a:p>
        </p:txBody>
      </p:sp>
    </p:spTree>
    <p:extLst>
      <p:ext uri="{BB962C8B-B14F-4D97-AF65-F5344CB8AC3E}">
        <p14:creationId xmlns:p14="http://schemas.microsoft.com/office/powerpoint/2010/main" val="3253875174"/>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48965" y="1443835"/>
            <a:ext cx="8229600" cy="458115"/>
          </a:xfrm>
        </p:spPr>
        <p:txBody>
          <a:bodyPr>
            <a:normAutofit/>
          </a:bodyPr>
          <a:lstStyle>
            <a:lvl1pPr algn="l">
              <a:defRPr sz="3600">
                <a:solidFill>
                  <a:schemeClr val="tx2">
                    <a:lumMod val="40000"/>
                    <a:lumOff val="60000"/>
                  </a:schemeClr>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48965" y="2054655"/>
            <a:ext cx="8229600" cy="3817625"/>
          </a:xfrm>
        </p:spPr>
        <p:txBody>
          <a:bodyPr/>
          <a:lstStyle>
            <a:lvl1pPr>
              <a:defRPr sz="2800">
                <a:solidFill>
                  <a:srgbClr val="253600"/>
                </a:solidFill>
              </a:defRPr>
            </a:lvl1pPr>
            <a:lvl2pPr>
              <a:defRPr>
                <a:solidFill>
                  <a:srgbClr val="253600"/>
                </a:solidFill>
              </a:defRPr>
            </a:lvl2pPr>
            <a:lvl3pPr>
              <a:defRPr>
                <a:solidFill>
                  <a:srgbClr val="253600"/>
                </a:solidFill>
              </a:defRPr>
            </a:lvl3pPr>
            <a:lvl4pPr>
              <a:defRPr>
                <a:solidFill>
                  <a:srgbClr val="253600"/>
                </a:solidFill>
              </a:defRPr>
            </a:lvl4pPr>
            <a:lvl5pPr>
              <a:defRPr>
                <a:solidFill>
                  <a:srgbClr val="253600"/>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10/14/2019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64471362"/>
      </p:ext>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28719" y="527605"/>
            <a:ext cx="6566314" cy="763525"/>
          </a:xfrm>
        </p:spPr>
        <p:txBody>
          <a:bodyPr>
            <a:normAutofit/>
          </a:bodyPr>
          <a:lstStyle>
            <a:lvl1pPr algn="l">
              <a:defRPr sz="3600">
                <a:solidFill>
                  <a:schemeClr val="tx2">
                    <a:lumMod val="60000"/>
                    <a:lumOff val="40000"/>
                  </a:schemeClr>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2128720" y="1291130"/>
            <a:ext cx="6566314" cy="4428445"/>
          </a:xfrm>
        </p:spPr>
        <p:txBody>
          <a:bodyPr/>
          <a:lstStyle>
            <a:lvl1pPr>
              <a:defRPr sz="2800">
                <a:solidFill>
                  <a:srgbClr val="253600"/>
                </a:solidFill>
              </a:defRPr>
            </a:lvl1pPr>
            <a:lvl2pPr>
              <a:defRPr>
                <a:solidFill>
                  <a:srgbClr val="253600"/>
                </a:solidFill>
              </a:defRPr>
            </a:lvl2pPr>
            <a:lvl3pPr>
              <a:defRPr>
                <a:solidFill>
                  <a:srgbClr val="253600"/>
                </a:solidFill>
              </a:defRPr>
            </a:lvl3pPr>
            <a:lvl4pPr>
              <a:defRPr>
                <a:solidFill>
                  <a:srgbClr val="253600"/>
                </a:solidFill>
              </a:defRPr>
            </a:lvl4pPr>
            <a:lvl5pPr>
              <a:defRPr>
                <a:solidFill>
                  <a:srgbClr val="253600"/>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3074F12-AA26-4AC8-9962-C36BB8F32554}" type="datetimeFigureOut">
              <a:rPr lang="en-US" smtClean="0"/>
              <a:pPr/>
              <a:t>10/14/2019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1629391393"/>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3074F12-AA26-4AC8-9962-C36BB8F32554}" type="datetimeFigureOut">
              <a:rPr lang="en-US" smtClean="0"/>
              <a:pPr/>
              <a:t>10/14/2019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863441575"/>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833014"/>
            <a:ext cx="8229600" cy="584623"/>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3074F12-AA26-4AC8-9962-C36BB8F32554}" type="datetimeFigureOut">
              <a:rPr lang="en-US" smtClean="0"/>
              <a:pPr/>
              <a:t>10/14/2019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556791830"/>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48965" y="1443835"/>
            <a:ext cx="8229600" cy="532180"/>
          </a:xfrm>
        </p:spPr>
        <p:txBody>
          <a:bodyPr>
            <a:normAutofit/>
          </a:bodyPr>
          <a:lstStyle>
            <a:lvl1pPr algn="l">
              <a:defRPr sz="3600">
                <a:solidFill>
                  <a:schemeClr val="tx2">
                    <a:lumMod val="40000"/>
                    <a:lumOff val="60000"/>
                  </a:schemeClr>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48965" y="2035612"/>
            <a:ext cx="4040188" cy="639762"/>
          </a:xfrm>
        </p:spPr>
        <p:txBody>
          <a:bodyPr anchor="b"/>
          <a:lstStyle>
            <a:lvl1pPr marL="0" indent="0">
              <a:buNone/>
              <a:defRPr sz="2400" b="1">
                <a:solidFill>
                  <a:srgbClr val="2536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48965" y="2665475"/>
            <a:ext cx="4040188" cy="3035058"/>
          </a:xfrm>
        </p:spPr>
        <p:txBody>
          <a:bodyPr/>
          <a:lstStyle>
            <a:lvl1pPr>
              <a:defRPr sz="2400">
                <a:solidFill>
                  <a:srgbClr val="253600"/>
                </a:solidFill>
              </a:defRPr>
            </a:lvl1pPr>
            <a:lvl2pPr>
              <a:defRPr sz="2000">
                <a:solidFill>
                  <a:srgbClr val="253600"/>
                </a:solidFill>
              </a:defRPr>
            </a:lvl2pPr>
            <a:lvl3pPr>
              <a:defRPr sz="1800">
                <a:solidFill>
                  <a:srgbClr val="253600"/>
                </a:solidFill>
              </a:defRPr>
            </a:lvl3pPr>
            <a:lvl4pPr>
              <a:defRPr sz="1600">
                <a:solidFill>
                  <a:srgbClr val="253600"/>
                </a:solidFill>
              </a:defRPr>
            </a:lvl4pPr>
            <a:lvl5pPr>
              <a:defRPr sz="1600">
                <a:solidFill>
                  <a:srgbClr val="253600"/>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36790" y="2035612"/>
            <a:ext cx="4041775" cy="639762"/>
          </a:xfrm>
        </p:spPr>
        <p:txBody>
          <a:bodyPr anchor="b"/>
          <a:lstStyle>
            <a:lvl1pPr marL="0" indent="0">
              <a:buNone/>
              <a:defRPr sz="2400" b="1">
                <a:solidFill>
                  <a:srgbClr val="253600"/>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36790" y="2665475"/>
            <a:ext cx="4041775" cy="3035058"/>
          </a:xfrm>
        </p:spPr>
        <p:txBody>
          <a:bodyPr/>
          <a:lstStyle>
            <a:lvl1pPr>
              <a:defRPr sz="2400">
                <a:solidFill>
                  <a:srgbClr val="253600"/>
                </a:solidFill>
              </a:defRPr>
            </a:lvl1pPr>
            <a:lvl2pPr>
              <a:defRPr sz="2000">
                <a:solidFill>
                  <a:srgbClr val="253600"/>
                </a:solidFill>
              </a:defRPr>
            </a:lvl2pPr>
            <a:lvl3pPr>
              <a:defRPr sz="1800">
                <a:solidFill>
                  <a:srgbClr val="253600"/>
                </a:solidFill>
              </a:defRPr>
            </a:lvl3pPr>
            <a:lvl4pPr>
              <a:defRPr sz="1600">
                <a:solidFill>
                  <a:srgbClr val="253600"/>
                </a:solidFill>
              </a:defRPr>
            </a:lvl4pPr>
            <a:lvl5pPr>
              <a:defRPr sz="1600">
                <a:solidFill>
                  <a:srgbClr val="253600"/>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53074F12-AA26-4AC8-9962-C36BB8F32554}" type="datetimeFigureOut">
              <a:rPr lang="en-US" smtClean="0"/>
              <a:pPr/>
              <a:t>10/14/2019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122911988"/>
      </p:ext>
    </p:extLst>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3074F12-AA26-4AC8-9962-C36BB8F32554}" type="datetimeFigureOut">
              <a:rPr lang="en-US" smtClean="0"/>
              <a:pPr/>
              <a:t>10/14/2019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029773110"/>
      </p:ext>
    </p:extLst>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074F12-AA26-4AC8-9962-C36BB8F32554}" type="datetimeFigureOut">
              <a:rPr lang="en-US" smtClean="0"/>
              <a:pPr/>
              <a:t>10/14/2019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251864075"/>
      </p:ext>
    </p:extLst>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10/14/2019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174452648"/>
      </p:ext>
    </p:extLst>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074F12-AA26-4AC8-9962-C36BB8F32554}" type="datetimeFigureOut">
              <a:rPr lang="en-US" smtClean="0"/>
              <a:pPr/>
              <a:t>10/14/2019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477607843"/>
      </p:ext>
    </p:extLst>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074F12-AA26-4AC8-9962-C36BB8F32554}" type="datetimeFigureOut">
              <a:rPr lang="en-US" smtClean="0"/>
              <a:pPr/>
              <a:t>10/14/2019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3428665726"/>
      </p:ext>
    </p:extLst>
  </p:cSld>
  <p:clrMapOvr>
    <a:masterClrMapping/>
  </p:clrMapOvr>
  <p:transition spd="slow"/>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074F12-AA26-4AC8-9962-C36BB8F32554}" type="datetimeFigureOut">
              <a:rPr lang="en-US" smtClean="0"/>
              <a:pPr/>
              <a:t>10/14/2019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2CCC60-E8CD-4174-8B1A-7DF615B22EEF}" type="slidenum">
              <a:rPr lang="en-US" smtClean="0"/>
              <a:pPr/>
              <a:t>‹#›</a:t>
            </a:fld>
            <a:endParaRPr lang="en-US"/>
          </a:p>
        </p:txBody>
      </p:sp>
    </p:spTree>
    <p:extLst>
      <p:ext uri="{BB962C8B-B14F-4D97-AF65-F5344CB8AC3E}">
        <p14:creationId xmlns:p14="http://schemas.microsoft.com/office/powerpoint/2010/main" val="893609949"/>
      </p:ext>
    </p:extLst>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74F12-AA26-4AC8-9962-C36BB8F32554}" type="datetimeFigureOut">
              <a:rPr lang="en-US" smtClean="0"/>
              <a:pPr/>
              <a:t>10/14/2019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2CCC60-E8CD-4174-8B1A-7DF615B22EEF}" type="slidenum">
              <a:rPr lang="en-US" smtClean="0"/>
              <a:pPr/>
              <a:t>‹#›</a:t>
            </a:fld>
            <a:endParaRPr lang="en-US"/>
          </a:p>
        </p:txBody>
      </p:sp>
    </p:spTree>
    <p:extLst>
      <p:ext uri="{BB962C8B-B14F-4D97-AF65-F5344CB8AC3E}">
        <p14:creationId xmlns:p14="http://schemas.microsoft.com/office/powerpoint/2010/main" val="1944039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spd="slow"/>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01671" y="4650640"/>
            <a:ext cx="7940660" cy="1374345"/>
          </a:xfrm>
        </p:spPr>
        <p:txBody>
          <a:bodyPr>
            <a:normAutofit fontScale="90000"/>
          </a:bodyPr>
          <a:lstStyle/>
          <a:p>
            <a:r>
              <a:rPr lang="el-GR" b="1" dirty="0" smtClean="0">
                <a:latin typeface="Georgia" pitchFamily="18" charset="0"/>
                <a:ea typeface="DejaVu Sans Light" pitchFamily="34" charset="0"/>
                <a:cs typeface="DejaVu Sans Light" pitchFamily="34" charset="0"/>
              </a:rPr>
              <a:t>8. Το Φραγκικό Κράτος υπό τις δυναστείες των </a:t>
            </a:r>
            <a:r>
              <a:rPr lang="el-GR" b="1" dirty="0" err="1" smtClean="0">
                <a:latin typeface="Georgia" pitchFamily="18" charset="0"/>
                <a:ea typeface="DejaVu Sans Light" pitchFamily="34" charset="0"/>
                <a:cs typeface="DejaVu Sans Light" pitchFamily="34" charset="0"/>
              </a:rPr>
              <a:t>Μεροβιγγείων</a:t>
            </a:r>
            <a:r>
              <a:rPr lang="el-GR" b="1" dirty="0" smtClean="0">
                <a:latin typeface="Georgia" pitchFamily="18" charset="0"/>
                <a:ea typeface="DejaVu Sans Light" pitchFamily="34" charset="0"/>
                <a:cs typeface="DejaVu Sans Light" pitchFamily="34" charset="0"/>
              </a:rPr>
              <a:t> και των </a:t>
            </a:r>
            <a:r>
              <a:rPr lang="el-GR" b="1" dirty="0" err="1" smtClean="0">
                <a:latin typeface="Georgia" pitchFamily="18" charset="0"/>
                <a:ea typeface="DejaVu Sans Light" pitchFamily="34" charset="0"/>
                <a:cs typeface="DejaVu Sans Light" pitchFamily="34" charset="0"/>
              </a:rPr>
              <a:t>Καρολιδών</a:t>
            </a:r>
            <a:endParaRPr lang="en-US" dirty="0">
              <a:latin typeface="Georgia" pitchFamily="18" charset="0"/>
              <a:ea typeface="DejaVu Sans Light" pitchFamily="34" charset="0"/>
              <a:cs typeface="DejaVu Sans Light" pitchFamily="34" charset="0"/>
            </a:endParaRPr>
          </a:p>
        </p:txBody>
      </p:sp>
      <p:sp>
        <p:nvSpPr>
          <p:cNvPr id="3" name="2 - TextBox"/>
          <p:cNvSpPr txBox="1"/>
          <p:nvPr/>
        </p:nvSpPr>
        <p:spPr>
          <a:xfrm>
            <a:off x="8542330" y="6488668"/>
            <a:ext cx="601670" cy="369332"/>
          </a:xfrm>
          <a:prstGeom prst="rect">
            <a:avLst/>
          </a:prstGeom>
          <a:solidFill>
            <a:srgbClr val="002E00"/>
          </a:solidFill>
        </p:spPr>
        <p:txBody>
          <a:bodyPr wrap="square" rtlCol="0">
            <a:spAutoFit/>
          </a:bodyPr>
          <a:lstStyle/>
          <a:p>
            <a:endParaRPr lang="el-GR" dirty="0"/>
          </a:p>
        </p:txBody>
      </p:sp>
    </p:spTree>
    <p:extLst>
      <p:ext uri="{BB962C8B-B14F-4D97-AF65-F5344CB8AC3E}">
        <p14:creationId xmlns:p14="http://schemas.microsoft.com/office/powerpoint/2010/main" val="36392037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291131"/>
            <a:ext cx="9143999" cy="916230"/>
          </a:xfrm>
        </p:spPr>
        <p:txBody>
          <a:bodyPr>
            <a:noAutofit/>
          </a:bodyPr>
          <a:lstStyle/>
          <a:p>
            <a:r>
              <a:rPr lang="el-GR" sz="2500" b="1" dirty="0" smtClean="0"/>
              <a:t>α. Η εποχή των </a:t>
            </a:r>
            <a:r>
              <a:rPr lang="el-GR" sz="2500" b="1" dirty="0" err="1" smtClean="0"/>
              <a:t>Μεροβιγγείων</a:t>
            </a:r>
            <a:r>
              <a:rPr lang="el-GR" sz="2500" b="1" dirty="0" smtClean="0"/>
              <a:t> και η κρίση του Φραγκικού κράτους</a:t>
            </a:r>
            <a:endParaRPr lang="en-US" sz="2500" b="1" dirty="0"/>
          </a:p>
        </p:txBody>
      </p:sp>
      <p:sp>
        <p:nvSpPr>
          <p:cNvPr id="3" name="Content Placeholder 2"/>
          <p:cNvSpPr>
            <a:spLocks noGrp="1"/>
          </p:cNvSpPr>
          <p:nvPr>
            <p:ph idx="1"/>
          </p:nvPr>
        </p:nvSpPr>
        <p:spPr>
          <a:xfrm>
            <a:off x="296260" y="2665476"/>
            <a:ext cx="8551480" cy="3817624"/>
          </a:xfrm>
        </p:spPr>
        <p:txBody>
          <a:bodyPr>
            <a:normAutofit/>
          </a:bodyPr>
          <a:lstStyle/>
          <a:p>
            <a:pPr marL="0">
              <a:lnSpc>
                <a:spcPts val="2500"/>
              </a:lnSpc>
              <a:spcBef>
                <a:spcPts val="0"/>
              </a:spcBef>
              <a:spcAft>
                <a:spcPts val="600"/>
              </a:spcAft>
              <a:buNone/>
            </a:pPr>
            <a:r>
              <a:rPr lang="el-GR" dirty="0" smtClean="0"/>
              <a:t>Το εκχριστιανισμένο  Βασίλειο των Φράγκων</a:t>
            </a:r>
          </a:p>
          <a:p>
            <a:pPr marL="0">
              <a:lnSpc>
                <a:spcPts val="2500"/>
              </a:lnSpc>
              <a:spcBef>
                <a:spcPts val="0"/>
              </a:spcBef>
              <a:spcAft>
                <a:spcPts val="600"/>
              </a:spcAft>
            </a:pPr>
            <a:r>
              <a:rPr lang="el-GR" dirty="0" smtClean="0"/>
              <a:t>ήταν ο σημαντικότερο «βαρβαρικό» κράτος της Δυτικής Ευρώπης.</a:t>
            </a:r>
          </a:p>
          <a:p>
            <a:pPr marL="0">
              <a:lnSpc>
                <a:spcPts val="2500"/>
              </a:lnSpc>
              <a:spcBef>
                <a:spcPts val="0"/>
              </a:spcBef>
              <a:spcAft>
                <a:spcPts val="600"/>
              </a:spcAft>
            </a:pPr>
            <a:r>
              <a:rPr lang="el-GR" dirty="0" smtClean="0"/>
              <a:t>Το ίδρυσε ο </a:t>
            </a:r>
            <a:r>
              <a:rPr lang="el-GR" dirty="0" err="1" smtClean="0"/>
              <a:t>Χλωδοβίκος</a:t>
            </a:r>
            <a:r>
              <a:rPr lang="el-GR" dirty="0" smtClean="0"/>
              <a:t>, ο γενάρχης της δυναστείας των </a:t>
            </a:r>
            <a:r>
              <a:rPr lang="el-GR" dirty="0" err="1" smtClean="0"/>
              <a:t>Μεροβιγγείων</a:t>
            </a:r>
            <a:r>
              <a:rPr lang="el-GR" dirty="0" smtClean="0"/>
              <a:t> (τέλος 5</a:t>
            </a:r>
            <a:r>
              <a:rPr lang="el-GR" baseline="30000" dirty="0" smtClean="0"/>
              <a:t>ου</a:t>
            </a:r>
            <a:r>
              <a:rPr lang="el-GR" dirty="0" smtClean="0"/>
              <a:t>-αρχές 6</a:t>
            </a:r>
            <a:r>
              <a:rPr lang="el-GR" baseline="30000" dirty="0" smtClean="0"/>
              <a:t>ου</a:t>
            </a:r>
            <a:r>
              <a:rPr lang="el-GR" dirty="0" smtClean="0"/>
              <a:t> αι.)</a:t>
            </a:r>
          </a:p>
          <a:p>
            <a:pPr marL="0">
              <a:lnSpc>
                <a:spcPts val="2500"/>
              </a:lnSpc>
              <a:spcBef>
                <a:spcPts val="0"/>
              </a:spcBef>
              <a:spcAft>
                <a:spcPts val="600"/>
              </a:spcAft>
              <a:buNone/>
            </a:pPr>
            <a:r>
              <a:rPr lang="el-GR" u="sng" dirty="0" smtClean="0"/>
              <a:t>Όμως,</a:t>
            </a:r>
          </a:p>
          <a:p>
            <a:pPr marL="0">
              <a:lnSpc>
                <a:spcPts val="2500"/>
              </a:lnSpc>
              <a:spcBef>
                <a:spcPts val="0"/>
              </a:spcBef>
              <a:spcAft>
                <a:spcPts val="600"/>
              </a:spcAft>
            </a:pPr>
            <a:r>
              <a:rPr lang="el-GR" dirty="0" smtClean="0"/>
              <a:t>στα χρόνια των διαδόχων του ξέσπασαν εμφύλιοι πόλεμοι,</a:t>
            </a:r>
          </a:p>
          <a:p>
            <a:pPr marL="0">
              <a:lnSpc>
                <a:spcPts val="2500"/>
              </a:lnSpc>
              <a:spcBef>
                <a:spcPts val="0"/>
              </a:spcBef>
              <a:spcAft>
                <a:spcPts val="600"/>
              </a:spcAft>
            </a:pPr>
            <a:r>
              <a:rPr lang="el-GR" dirty="0" smtClean="0"/>
              <a:t>με αποτέλεσμα το Φραγκικό Κράτος να διασπαστεί.</a:t>
            </a:r>
            <a:endParaRPr lang="en-US" dirty="0"/>
          </a:p>
        </p:txBody>
      </p:sp>
      <p:sp>
        <p:nvSpPr>
          <p:cNvPr id="4" name="3 - TextBox"/>
          <p:cNvSpPr txBox="1"/>
          <p:nvPr/>
        </p:nvSpPr>
        <p:spPr>
          <a:xfrm>
            <a:off x="8542330" y="6488668"/>
            <a:ext cx="601670" cy="369332"/>
          </a:xfrm>
          <a:prstGeom prst="rect">
            <a:avLst/>
          </a:prstGeom>
          <a:solidFill>
            <a:schemeClr val="bg1"/>
          </a:solidFill>
        </p:spPr>
        <p:txBody>
          <a:bodyPr wrap="square" rtlCol="0">
            <a:spAutoFit/>
          </a:bodyPr>
          <a:lstStyle/>
          <a:p>
            <a:endParaRPr lang="el-GR" dirty="0">
              <a:solidFill>
                <a:schemeClr val="bg1"/>
              </a:solidFill>
            </a:endParaRPr>
          </a:p>
        </p:txBody>
      </p:sp>
    </p:spTree>
    <p:extLst>
      <p:ext uri="{BB962C8B-B14F-4D97-AF65-F5344CB8AC3E}">
        <p14:creationId xmlns:p14="http://schemas.microsoft.com/office/powerpoint/2010/main" val="4103309497"/>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291131"/>
            <a:ext cx="9143999" cy="916230"/>
          </a:xfrm>
        </p:spPr>
        <p:txBody>
          <a:bodyPr>
            <a:noAutofit/>
          </a:bodyPr>
          <a:lstStyle/>
          <a:p>
            <a:r>
              <a:rPr lang="el-GR" sz="3200" b="1" dirty="0" smtClean="0"/>
              <a:t>Επιπτώσεις της κρίσης</a:t>
            </a:r>
            <a:endParaRPr lang="en-US" sz="3200" b="1" dirty="0"/>
          </a:p>
        </p:txBody>
      </p:sp>
      <p:sp>
        <p:nvSpPr>
          <p:cNvPr id="3" name="Content Placeholder 2"/>
          <p:cNvSpPr>
            <a:spLocks noGrp="1"/>
          </p:cNvSpPr>
          <p:nvPr>
            <p:ph idx="1"/>
          </p:nvPr>
        </p:nvSpPr>
        <p:spPr>
          <a:xfrm>
            <a:off x="296260" y="2360063"/>
            <a:ext cx="8551480" cy="4275741"/>
          </a:xfrm>
        </p:spPr>
        <p:txBody>
          <a:bodyPr>
            <a:normAutofit fontScale="92500" lnSpcReduction="10000"/>
          </a:bodyPr>
          <a:lstStyle/>
          <a:p>
            <a:pPr marL="0">
              <a:spcBef>
                <a:spcPts val="0"/>
              </a:spcBef>
              <a:spcAft>
                <a:spcPts val="600"/>
              </a:spcAft>
              <a:buNone/>
            </a:pPr>
            <a:r>
              <a:rPr lang="el-GR" dirty="0" smtClean="0"/>
              <a:t>Η κρίση επηρέασε συνολικά τον πολιτισμό των Φράγκων, ιδιαίτερα όμως την οικονομία τους, με:</a:t>
            </a:r>
          </a:p>
          <a:p>
            <a:pPr marL="0">
              <a:spcBef>
                <a:spcPts val="0"/>
              </a:spcBef>
              <a:spcAft>
                <a:spcPts val="600"/>
              </a:spcAft>
            </a:pPr>
            <a:r>
              <a:rPr lang="el-GR" dirty="0" smtClean="0"/>
              <a:t>την υποχώρηση του εμπορίου και της βιοτεχνίας,</a:t>
            </a:r>
          </a:p>
          <a:p>
            <a:pPr marL="0">
              <a:spcBef>
                <a:spcPts val="0"/>
              </a:spcBef>
              <a:spcAft>
                <a:spcPts val="600"/>
              </a:spcAft>
            </a:pPr>
            <a:r>
              <a:rPr lang="el-GR" dirty="0" smtClean="0"/>
              <a:t>την εγκατάλειψη του οδικού δικτύου και</a:t>
            </a:r>
          </a:p>
          <a:p>
            <a:pPr marL="0">
              <a:spcBef>
                <a:spcPts val="0"/>
              </a:spcBef>
              <a:spcAft>
                <a:spcPts val="600"/>
              </a:spcAft>
            </a:pPr>
            <a:r>
              <a:rPr lang="el-GR" dirty="0" smtClean="0"/>
              <a:t>την παρακμή των πόλεων.</a:t>
            </a:r>
          </a:p>
          <a:p>
            <a:pPr marL="0">
              <a:spcBef>
                <a:spcPts val="0"/>
              </a:spcBef>
              <a:spcAft>
                <a:spcPts val="600"/>
              </a:spcAft>
              <a:buNone/>
            </a:pPr>
            <a:r>
              <a:rPr lang="el-GR" dirty="0" smtClean="0"/>
              <a:t>Έτσι, στα τέλη του 7</a:t>
            </a:r>
            <a:r>
              <a:rPr lang="el-GR" baseline="30000" dirty="0" smtClean="0"/>
              <a:t>ου</a:t>
            </a:r>
            <a:r>
              <a:rPr lang="el-GR" dirty="0" smtClean="0"/>
              <a:t> και στις αρχές του 8</a:t>
            </a:r>
            <a:r>
              <a:rPr lang="el-GR" baseline="30000" dirty="0" smtClean="0"/>
              <a:t>ου</a:t>
            </a:r>
            <a:r>
              <a:rPr lang="el-GR" dirty="0" smtClean="0"/>
              <a:t> αι.,</a:t>
            </a:r>
          </a:p>
          <a:p>
            <a:pPr marL="0">
              <a:spcBef>
                <a:spcPts val="0"/>
              </a:spcBef>
              <a:spcAft>
                <a:spcPts val="600"/>
              </a:spcAft>
            </a:pPr>
            <a:r>
              <a:rPr lang="el-GR" dirty="0" smtClean="0"/>
              <a:t>το πολιτικό σύστημα που εγκαθίδρυσαν οι </a:t>
            </a:r>
            <a:r>
              <a:rPr lang="el-GR" dirty="0" err="1" smtClean="0"/>
              <a:t>Μεροβίγγειοι</a:t>
            </a:r>
            <a:r>
              <a:rPr lang="el-GR" dirty="0" smtClean="0"/>
              <a:t> οδήγησε στην αποδυνάμωση του θεσμού της βασιλείας και</a:t>
            </a:r>
          </a:p>
          <a:p>
            <a:pPr marL="0">
              <a:spcBef>
                <a:spcPts val="0"/>
              </a:spcBef>
              <a:spcAft>
                <a:spcPts val="600"/>
              </a:spcAft>
            </a:pPr>
            <a:r>
              <a:rPr lang="el-GR" dirty="0" smtClean="0"/>
              <a:t>στην ανάδειξη περιφερειακών πολιτικών δυνάμεων.</a:t>
            </a:r>
          </a:p>
          <a:p>
            <a:pPr marL="0">
              <a:spcBef>
                <a:spcPts val="0"/>
              </a:spcBef>
              <a:spcAft>
                <a:spcPts val="600"/>
              </a:spcAft>
            </a:pPr>
            <a:r>
              <a:rPr lang="el-GR" dirty="0" smtClean="0"/>
              <a:t>Μία από αυτές ήταν και η Εκκλησία.</a:t>
            </a:r>
          </a:p>
          <a:p>
            <a:pPr>
              <a:lnSpc>
                <a:spcPts val="2500"/>
              </a:lnSpc>
              <a:spcBef>
                <a:spcPts val="0"/>
              </a:spcBef>
              <a:spcAft>
                <a:spcPts val="600"/>
              </a:spcAft>
            </a:pPr>
            <a:endParaRPr lang="en-US" dirty="0" smtClean="0"/>
          </a:p>
          <a:p>
            <a:endParaRPr lang="en-US" dirty="0" smtClean="0"/>
          </a:p>
          <a:p>
            <a:endParaRPr lang="en-US" dirty="0"/>
          </a:p>
        </p:txBody>
      </p:sp>
      <p:sp>
        <p:nvSpPr>
          <p:cNvPr id="4" name="3 - TextBox"/>
          <p:cNvSpPr txBox="1"/>
          <p:nvPr/>
        </p:nvSpPr>
        <p:spPr>
          <a:xfrm>
            <a:off x="8389625" y="6488668"/>
            <a:ext cx="754375" cy="369332"/>
          </a:xfrm>
          <a:prstGeom prst="rect">
            <a:avLst/>
          </a:prstGeom>
          <a:solidFill>
            <a:schemeClr val="bg1"/>
          </a:solidFill>
        </p:spPr>
        <p:txBody>
          <a:bodyPr wrap="square" rtlCol="0">
            <a:spAutoFit/>
          </a:bodyPr>
          <a:lstStyle/>
          <a:p>
            <a:endParaRPr lang="el-GR" dirty="0"/>
          </a:p>
        </p:txBody>
      </p:sp>
    </p:spTree>
    <p:extLst>
      <p:ext uri="{BB962C8B-B14F-4D97-AF65-F5344CB8AC3E}">
        <p14:creationId xmlns:p14="http://schemas.microsoft.com/office/powerpoint/2010/main" val="410330949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fade">
                                      <p:cBhvr>
                                        <p:cTn id="42" dur="2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670605" y="222195"/>
            <a:ext cx="7329840" cy="916230"/>
          </a:xfrm>
        </p:spPr>
        <p:txBody>
          <a:bodyPr>
            <a:noAutofit/>
          </a:bodyPr>
          <a:lstStyle/>
          <a:p>
            <a:pPr algn="l"/>
            <a:r>
              <a:rPr lang="el-GR" sz="3200" b="1" dirty="0" smtClean="0">
                <a:solidFill>
                  <a:srgbClr val="00B050"/>
                </a:solidFill>
              </a:rPr>
              <a:t>β. Οι </a:t>
            </a:r>
            <a:r>
              <a:rPr lang="el-GR" sz="3200" b="1" dirty="0" err="1" smtClean="0">
                <a:solidFill>
                  <a:srgbClr val="00B050"/>
                </a:solidFill>
              </a:rPr>
              <a:t>Καρολίδες</a:t>
            </a:r>
            <a:r>
              <a:rPr lang="el-GR" sz="3200" b="1" dirty="0" smtClean="0">
                <a:solidFill>
                  <a:srgbClr val="00B050"/>
                </a:solidFill>
              </a:rPr>
              <a:t> και η ακμή της φραγκικής δύναμης</a:t>
            </a:r>
            <a:endParaRPr lang="en-US" sz="3200" b="1" dirty="0">
              <a:solidFill>
                <a:srgbClr val="00B050"/>
              </a:solidFill>
            </a:endParaRPr>
          </a:p>
        </p:txBody>
      </p:sp>
      <p:sp>
        <p:nvSpPr>
          <p:cNvPr id="5" name="Content Placeholder 4"/>
          <p:cNvSpPr>
            <a:spLocks noGrp="1"/>
          </p:cNvSpPr>
          <p:nvPr>
            <p:ph idx="1"/>
          </p:nvPr>
        </p:nvSpPr>
        <p:spPr>
          <a:xfrm>
            <a:off x="2128719" y="1443835"/>
            <a:ext cx="6871725" cy="4275740"/>
          </a:xfrm>
        </p:spPr>
        <p:txBody>
          <a:bodyPr>
            <a:normAutofit fontScale="92500" lnSpcReduction="20000"/>
          </a:bodyPr>
          <a:lstStyle/>
          <a:p>
            <a:pPr marL="0">
              <a:lnSpc>
                <a:spcPct val="110000"/>
              </a:lnSpc>
              <a:spcBef>
                <a:spcPts val="0"/>
              </a:spcBef>
              <a:spcAft>
                <a:spcPts val="600"/>
              </a:spcAft>
            </a:pPr>
            <a:r>
              <a:rPr lang="el-GR" dirty="0" smtClean="0"/>
              <a:t>Στο Φραγκικό κράτος ιδιαίτερα σημαντικό ήταν το αξίωμα του </a:t>
            </a:r>
            <a:r>
              <a:rPr lang="el-GR" b="1" dirty="0" smtClean="0"/>
              <a:t>αυλάρχη</a:t>
            </a:r>
            <a:r>
              <a:rPr lang="el-GR" dirty="0" smtClean="0"/>
              <a:t> (</a:t>
            </a:r>
            <a:r>
              <a:rPr lang="en-US" dirty="0" err="1" smtClean="0"/>
              <a:t>majordomus</a:t>
            </a:r>
            <a:r>
              <a:rPr lang="el-GR" dirty="0" smtClean="0"/>
              <a:t>).</a:t>
            </a:r>
            <a:endParaRPr lang="en-US" dirty="0" smtClean="0"/>
          </a:p>
          <a:p>
            <a:pPr marL="0">
              <a:lnSpc>
                <a:spcPct val="110000"/>
              </a:lnSpc>
              <a:spcBef>
                <a:spcPts val="0"/>
              </a:spcBef>
              <a:spcAft>
                <a:spcPts val="600"/>
              </a:spcAft>
              <a:buNone/>
            </a:pPr>
            <a:r>
              <a:rPr lang="el-GR" dirty="0" smtClean="0">
                <a:latin typeface="Times New Roman"/>
                <a:cs typeface="Times New Roman"/>
              </a:rPr>
              <a:t>→ </a:t>
            </a:r>
            <a:r>
              <a:rPr lang="el-GR" dirty="0" smtClean="0"/>
              <a:t>Απέκτησε νέο κύρος με τον αυλάρχη </a:t>
            </a:r>
            <a:r>
              <a:rPr lang="el-GR" b="1" dirty="0" smtClean="0"/>
              <a:t>Κάρολο </a:t>
            </a:r>
            <a:r>
              <a:rPr lang="el-GR" b="1" dirty="0" err="1" smtClean="0"/>
              <a:t>Μαρτέλο</a:t>
            </a:r>
            <a:r>
              <a:rPr lang="el-GR" dirty="0" smtClean="0"/>
              <a:t>, γόνο αριστοκρατικής οικογένειας, ο οποίος:</a:t>
            </a:r>
          </a:p>
          <a:p>
            <a:pPr marL="0">
              <a:lnSpc>
                <a:spcPct val="110000"/>
              </a:lnSpc>
              <a:spcBef>
                <a:spcPts val="0"/>
              </a:spcBef>
              <a:spcAft>
                <a:spcPts val="600"/>
              </a:spcAft>
            </a:pPr>
            <a:r>
              <a:rPr lang="el-GR" dirty="0" smtClean="0"/>
              <a:t>αναχαίτισε την προέλαση των Αράβων στο Πουατιέ της Γαλλίας (732).</a:t>
            </a:r>
            <a:endParaRPr lang="en-US" dirty="0" smtClean="0"/>
          </a:p>
          <a:p>
            <a:pPr marL="0">
              <a:lnSpc>
                <a:spcPct val="110000"/>
              </a:lnSpc>
              <a:spcBef>
                <a:spcPts val="0"/>
              </a:spcBef>
              <a:spcAft>
                <a:spcPts val="600"/>
              </a:spcAft>
            </a:pPr>
            <a:r>
              <a:rPr lang="el-GR" dirty="0" smtClean="0"/>
              <a:t>Υπήρξε ο ιδρυτής μιας νέας δυναστείας, της δυναστείας των </a:t>
            </a:r>
            <a:r>
              <a:rPr lang="el-GR" dirty="0" err="1" smtClean="0"/>
              <a:t>Καρολιδών</a:t>
            </a:r>
            <a:r>
              <a:rPr lang="el-GR" dirty="0" smtClean="0"/>
              <a:t>, που διαδέχθηκε τους </a:t>
            </a:r>
            <a:r>
              <a:rPr lang="el-GR" dirty="0" err="1" smtClean="0"/>
              <a:t>Μεροβίγγειους</a:t>
            </a:r>
            <a:r>
              <a:rPr lang="el-GR" dirty="0" smtClean="0"/>
              <a:t>.</a:t>
            </a:r>
          </a:p>
        </p:txBody>
      </p:sp>
      <p:sp>
        <p:nvSpPr>
          <p:cNvPr id="6" name="5 - TextBox"/>
          <p:cNvSpPr txBox="1"/>
          <p:nvPr/>
        </p:nvSpPr>
        <p:spPr>
          <a:xfrm>
            <a:off x="8389625" y="6488668"/>
            <a:ext cx="754375" cy="369332"/>
          </a:xfrm>
          <a:prstGeom prst="rect">
            <a:avLst/>
          </a:prstGeom>
          <a:solidFill>
            <a:schemeClr val="bg1"/>
          </a:solidFill>
        </p:spPr>
        <p:txBody>
          <a:bodyPr wrap="square" rtlCol="0">
            <a:spAutoFit/>
          </a:bodyPr>
          <a:lstStyle/>
          <a:p>
            <a:endParaRPr lang="el-GR" dirty="0"/>
          </a:p>
        </p:txBody>
      </p:sp>
    </p:spTree>
    <p:extLst>
      <p:ext uri="{BB962C8B-B14F-4D97-AF65-F5344CB8AC3E}">
        <p14:creationId xmlns:p14="http://schemas.microsoft.com/office/powerpoint/2010/main" val="110163387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2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2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670605" y="222195"/>
            <a:ext cx="7329840" cy="916230"/>
          </a:xfrm>
        </p:spPr>
        <p:txBody>
          <a:bodyPr>
            <a:noAutofit/>
          </a:bodyPr>
          <a:lstStyle/>
          <a:p>
            <a:pPr algn="l"/>
            <a:r>
              <a:rPr lang="el-GR" sz="3200" b="1" dirty="0" smtClean="0">
                <a:solidFill>
                  <a:srgbClr val="00B050"/>
                </a:solidFill>
              </a:rPr>
              <a:t>Συνθήκες ίδρυσης της νέας δυναστείας</a:t>
            </a:r>
            <a:endParaRPr lang="en-US" sz="3200" b="1" dirty="0">
              <a:solidFill>
                <a:srgbClr val="00B050"/>
              </a:solidFill>
            </a:endParaRPr>
          </a:p>
        </p:txBody>
      </p:sp>
      <p:sp>
        <p:nvSpPr>
          <p:cNvPr id="5" name="Content Placeholder 4"/>
          <p:cNvSpPr>
            <a:spLocks noGrp="1"/>
          </p:cNvSpPr>
          <p:nvPr>
            <p:ph idx="1"/>
          </p:nvPr>
        </p:nvSpPr>
        <p:spPr>
          <a:xfrm>
            <a:off x="2128719" y="1443834"/>
            <a:ext cx="6871725" cy="4733855"/>
          </a:xfrm>
        </p:spPr>
        <p:txBody>
          <a:bodyPr>
            <a:normAutofit fontScale="62500" lnSpcReduction="20000"/>
          </a:bodyPr>
          <a:lstStyle/>
          <a:p>
            <a:pPr marL="0">
              <a:lnSpc>
                <a:spcPct val="120000"/>
              </a:lnSpc>
              <a:spcBef>
                <a:spcPts val="0"/>
              </a:spcBef>
              <a:spcAft>
                <a:spcPts val="600"/>
              </a:spcAft>
              <a:buNone/>
            </a:pPr>
            <a:r>
              <a:rPr lang="el-GR" sz="3300" dirty="0" smtClean="0"/>
              <a:t>Ο πάπας:</a:t>
            </a:r>
          </a:p>
          <a:p>
            <a:pPr marL="0">
              <a:lnSpc>
                <a:spcPct val="120000"/>
              </a:lnSpc>
              <a:spcBef>
                <a:spcPts val="0"/>
              </a:spcBef>
              <a:spcAft>
                <a:spcPts val="600"/>
              </a:spcAft>
            </a:pPr>
            <a:r>
              <a:rPr lang="el-GR" sz="3300" dirty="0" smtClean="0"/>
              <a:t>απειλούνταν από τους </a:t>
            </a:r>
            <a:r>
              <a:rPr lang="el-GR" sz="3300" dirty="0" err="1" smtClean="0"/>
              <a:t>Λογγοβάρδους</a:t>
            </a:r>
            <a:r>
              <a:rPr lang="el-GR" sz="3300" dirty="0" smtClean="0"/>
              <a:t> που ετοιμάζονταν να βαδίσουν κατά της Ρώμης →</a:t>
            </a:r>
          </a:p>
          <a:p>
            <a:pPr marL="0">
              <a:lnSpc>
                <a:spcPct val="120000"/>
              </a:lnSpc>
              <a:spcBef>
                <a:spcPts val="0"/>
              </a:spcBef>
              <a:spcAft>
                <a:spcPts val="600"/>
              </a:spcAft>
            </a:pPr>
            <a:r>
              <a:rPr lang="el-GR" sz="3300" dirty="0" smtClean="0"/>
              <a:t>Αναγκάστηκε να εγκαταλείψει το Βυζάντιο και να προσεταιριστεί τους Φράγκους →</a:t>
            </a:r>
          </a:p>
          <a:p>
            <a:pPr marL="0">
              <a:lnSpc>
                <a:spcPct val="120000"/>
              </a:lnSpc>
              <a:spcBef>
                <a:spcPts val="0"/>
              </a:spcBef>
              <a:spcAft>
                <a:spcPts val="600"/>
              </a:spcAft>
            </a:pPr>
            <a:r>
              <a:rPr lang="el-GR" sz="3300" dirty="0" smtClean="0"/>
              <a:t>Έστεψε το γιο του Καρόλου </a:t>
            </a:r>
            <a:r>
              <a:rPr lang="el-GR" sz="3300" dirty="0" err="1" smtClean="0"/>
              <a:t>Μαρτέλου</a:t>
            </a:r>
            <a:r>
              <a:rPr lang="el-GR" sz="3300" dirty="0" smtClean="0"/>
              <a:t> </a:t>
            </a:r>
            <a:r>
              <a:rPr lang="el-GR" sz="3300" b="1" dirty="0" err="1" smtClean="0"/>
              <a:t>Πιπίνο</a:t>
            </a:r>
            <a:r>
              <a:rPr lang="el-GR" sz="3300" dirty="0" smtClean="0"/>
              <a:t> ελέω Θεού βασιλέα των Φράγκων (754).</a:t>
            </a:r>
          </a:p>
          <a:p>
            <a:pPr marL="0">
              <a:lnSpc>
                <a:spcPct val="120000"/>
              </a:lnSpc>
              <a:spcBef>
                <a:spcPts val="0"/>
              </a:spcBef>
              <a:spcAft>
                <a:spcPts val="600"/>
              </a:spcAft>
              <a:buNone/>
            </a:pPr>
            <a:r>
              <a:rPr lang="el-GR" sz="3300" dirty="0" smtClean="0"/>
              <a:t>→ Η παπική ευλογία</a:t>
            </a:r>
          </a:p>
          <a:p>
            <a:pPr marL="0">
              <a:lnSpc>
                <a:spcPct val="120000"/>
              </a:lnSpc>
              <a:spcBef>
                <a:spcPts val="0"/>
              </a:spcBef>
              <a:spcAft>
                <a:spcPts val="600"/>
              </a:spcAft>
            </a:pPr>
            <a:r>
              <a:rPr lang="el-GR" sz="3300" dirty="0" smtClean="0"/>
              <a:t>προσέδωσε μεγάλο ηθικό κύρος στη φραγκική βασιλεία και</a:t>
            </a:r>
          </a:p>
          <a:p>
            <a:pPr marL="0">
              <a:lnSpc>
                <a:spcPct val="120000"/>
              </a:lnSpc>
              <a:spcBef>
                <a:spcPts val="0"/>
              </a:spcBef>
              <a:spcAft>
                <a:spcPts val="600"/>
              </a:spcAft>
            </a:pPr>
            <a:r>
              <a:rPr lang="el-GR" sz="3300" dirty="0" smtClean="0"/>
              <a:t>με τη στέψη αυτή επικράτησε στην Ευρώπη η αντίληψη της </a:t>
            </a:r>
            <a:r>
              <a:rPr lang="el-GR" sz="3300" b="1" dirty="0" smtClean="0"/>
              <a:t>ελέω Θεού βασιλείας</a:t>
            </a:r>
            <a:r>
              <a:rPr lang="el-GR" sz="3300" dirty="0" smtClean="0"/>
              <a:t>.</a:t>
            </a:r>
          </a:p>
          <a:p>
            <a:pPr marL="0">
              <a:spcBef>
                <a:spcPts val="0"/>
              </a:spcBef>
              <a:spcAft>
                <a:spcPts val="600"/>
              </a:spcAft>
            </a:pPr>
            <a:endParaRPr lang="el-GR" dirty="0" smtClean="0"/>
          </a:p>
        </p:txBody>
      </p:sp>
      <p:sp>
        <p:nvSpPr>
          <p:cNvPr id="6" name="5 - TextBox"/>
          <p:cNvSpPr txBox="1"/>
          <p:nvPr/>
        </p:nvSpPr>
        <p:spPr>
          <a:xfrm>
            <a:off x="8389625" y="6488668"/>
            <a:ext cx="754375" cy="369332"/>
          </a:xfrm>
          <a:prstGeom prst="rect">
            <a:avLst/>
          </a:prstGeom>
          <a:solidFill>
            <a:schemeClr val="bg1"/>
          </a:solidFill>
        </p:spPr>
        <p:txBody>
          <a:bodyPr wrap="square" rtlCol="0">
            <a:spAutoFit/>
          </a:bodyPr>
          <a:lstStyle/>
          <a:p>
            <a:endParaRPr lang="el-GR" dirty="0"/>
          </a:p>
        </p:txBody>
      </p:sp>
    </p:spTree>
    <p:extLst>
      <p:ext uri="{BB962C8B-B14F-4D97-AF65-F5344CB8AC3E}">
        <p14:creationId xmlns:p14="http://schemas.microsoft.com/office/powerpoint/2010/main" val="110163387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2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20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20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20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20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Content Placeholder 4"/>
          <p:cNvSpPr>
            <a:spLocks noGrp="1"/>
          </p:cNvSpPr>
          <p:nvPr>
            <p:ph idx="1"/>
          </p:nvPr>
        </p:nvSpPr>
        <p:spPr>
          <a:xfrm>
            <a:off x="2128719" y="527606"/>
            <a:ext cx="6871725" cy="5955494"/>
          </a:xfrm>
        </p:spPr>
        <p:txBody>
          <a:bodyPr>
            <a:normAutofit fontScale="62500" lnSpcReduction="20000"/>
          </a:bodyPr>
          <a:lstStyle/>
          <a:p>
            <a:pPr marL="0">
              <a:lnSpc>
                <a:spcPct val="120000"/>
              </a:lnSpc>
              <a:spcBef>
                <a:spcPts val="0"/>
              </a:spcBef>
              <a:spcAft>
                <a:spcPts val="600"/>
              </a:spcAft>
              <a:buNone/>
            </a:pPr>
            <a:r>
              <a:rPr lang="el-GR" sz="3300" dirty="0" smtClean="0"/>
              <a:t>Ο </a:t>
            </a:r>
            <a:r>
              <a:rPr lang="el-GR" sz="3300" b="1" dirty="0" err="1" smtClean="0"/>
              <a:t>Πιπίνος</a:t>
            </a:r>
            <a:r>
              <a:rPr lang="el-GR" sz="3300" b="1" dirty="0" smtClean="0"/>
              <a:t> Α΄</a:t>
            </a:r>
            <a:r>
              <a:rPr lang="el-GR" sz="3300" dirty="0" smtClean="0"/>
              <a:t>:</a:t>
            </a:r>
          </a:p>
          <a:p>
            <a:pPr marL="0">
              <a:lnSpc>
                <a:spcPct val="120000"/>
              </a:lnSpc>
              <a:spcBef>
                <a:spcPts val="0"/>
              </a:spcBef>
              <a:spcAft>
                <a:spcPts val="600"/>
              </a:spcAft>
            </a:pPr>
            <a:r>
              <a:rPr lang="el-GR" sz="3300" dirty="0" smtClean="0"/>
              <a:t>ως αντάλλαγμα δώρισε στην Αγία Έδρα την περιοχή από τη Ραβέννα μέχρι τη Ρώμη</a:t>
            </a:r>
          </a:p>
          <a:p>
            <a:pPr marL="0">
              <a:lnSpc>
                <a:spcPct val="120000"/>
              </a:lnSpc>
              <a:spcBef>
                <a:spcPts val="0"/>
              </a:spcBef>
              <a:spcAft>
                <a:spcPts val="600"/>
              </a:spcAft>
              <a:buNone/>
            </a:pPr>
            <a:r>
              <a:rPr lang="el-GR" sz="3300" dirty="0" smtClean="0">
                <a:sym typeface="Wingdings"/>
              </a:rPr>
              <a:t> Αυτή κατέστη ο πυρήνας του </a:t>
            </a:r>
            <a:r>
              <a:rPr lang="el-GR" sz="3300" b="1" dirty="0" smtClean="0">
                <a:sym typeface="Wingdings"/>
              </a:rPr>
              <a:t>Παπικού Κράτους</a:t>
            </a:r>
            <a:r>
              <a:rPr lang="el-GR" sz="3300" dirty="0" smtClean="0">
                <a:sym typeface="Wingdings"/>
              </a:rPr>
              <a:t>.</a:t>
            </a:r>
            <a:endParaRPr lang="el-GR" sz="3300" dirty="0" smtClean="0"/>
          </a:p>
          <a:p>
            <a:pPr marL="0">
              <a:lnSpc>
                <a:spcPct val="120000"/>
              </a:lnSpc>
              <a:spcBef>
                <a:spcPts val="0"/>
              </a:spcBef>
              <a:spcAft>
                <a:spcPts val="600"/>
              </a:spcAft>
            </a:pPr>
            <a:r>
              <a:rPr lang="el-GR" sz="3300" dirty="0" smtClean="0"/>
              <a:t>Αυτός και οι γιοι του ονομάστηκαν πατρίκιοι των Ρωμαίων, τίτλος που συνεπαγόταν την υποχρέωση του βασιλικού οίκου να προστατεύει τη Ρώμη.</a:t>
            </a:r>
          </a:p>
          <a:p>
            <a:pPr marL="0">
              <a:lnSpc>
                <a:spcPct val="120000"/>
              </a:lnSpc>
              <a:spcBef>
                <a:spcPts val="0"/>
              </a:spcBef>
              <a:spcAft>
                <a:spcPts val="600"/>
              </a:spcAft>
              <a:buNone/>
            </a:pPr>
            <a:r>
              <a:rPr lang="el-GR" sz="3300" dirty="0" smtClean="0"/>
              <a:t>Έτσι:</a:t>
            </a:r>
          </a:p>
          <a:p>
            <a:pPr marL="0">
              <a:lnSpc>
                <a:spcPct val="120000"/>
              </a:lnSpc>
              <a:spcBef>
                <a:spcPts val="0"/>
              </a:spcBef>
              <a:spcAft>
                <a:spcPts val="600"/>
              </a:spcAft>
            </a:pPr>
            <a:r>
              <a:rPr lang="el-GR" sz="3300" dirty="0" smtClean="0"/>
              <a:t>ο παπισμός συνδέθηκε στενά με το Βασίλειο των Φράγκων,</a:t>
            </a:r>
          </a:p>
          <a:p>
            <a:pPr marL="0">
              <a:lnSpc>
                <a:spcPct val="120000"/>
              </a:lnSpc>
              <a:spcBef>
                <a:spcPts val="0"/>
              </a:spcBef>
              <a:spcAft>
                <a:spcPts val="600"/>
              </a:spcAft>
            </a:pPr>
            <a:r>
              <a:rPr lang="el-GR" sz="3300" dirty="0" smtClean="0"/>
              <a:t>ενώ το χάσμα Ανατολής και Δύσης, που είχε αρχίσει να ανοίγει όταν κηρύχθηκε η εικονομαχία, έγινε τώρα πολύ βαθύ.</a:t>
            </a:r>
          </a:p>
          <a:p>
            <a:pPr marL="0">
              <a:lnSpc>
                <a:spcPct val="120000"/>
              </a:lnSpc>
              <a:spcBef>
                <a:spcPts val="0"/>
              </a:spcBef>
              <a:spcAft>
                <a:spcPts val="600"/>
              </a:spcAft>
              <a:buNone/>
            </a:pPr>
            <a:r>
              <a:rPr lang="el-GR" sz="3300" dirty="0" smtClean="0"/>
              <a:t>→ Όταν πέθανε ο </a:t>
            </a:r>
            <a:r>
              <a:rPr lang="el-GR" sz="3300" dirty="0" err="1" smtClean="0"/>
              <a:t>Πιπίνος</a:t>
            </a:r>
            <a:r>
              <a:rPr lang="el-GR" sz="3300" dirty="0" smtClean="0"/>
              <a:t>, το Φραγκικό κράτος περιλάμβανε τη σημερινή Γαλλία και ένα μέρος της σημερινής Γερμανίας.</a:t>
            </a:r>
          </a:p>
          <a:p>
            <a:pPr marL="0">
              <a:spcBef>
                <a:spcPts val="0"/>
              </a:spcBef>
              <a:spcAft>
                <a:spcPts val="600"/>
              </a:spcAft>
            </a:pPr>
            <a:endParaRPr lang="el-GR" dirty="0" smtClean="0"/>
          </a:p>
        </p:txBody>
      </p:sp>
      <p:sp>
        <p:nvSpPr>
          <p:cNvPr id="6" name="5 - TextBox"/>
          <p:cNvSpPr txBox="1"/>
          <p:nvPr/>
        </p:nvSpPr>
        <p:spPr>
          <a:xfrm>
            <a:off x="8389625" y="6488668"/>
            <a:ext cx="754375" cy="369332"/>
          </a:xfrm>
          <a:prstGeom prst="rect">
            <a:avLst/>
          </a:prstGeom>
          <a:solidFill>
            <a:schemeClr val="bg1"/>
          </a:solidFill>
        </p:spPr>
        <p:txBody>
          <a:bodyPr wrap="square" rtlCol="0">
            <a:spAutoFit/>
          </a:bodyPr>
          <a:lstStyle/>
          <a:p>
            <a:endParaRPr lang="el-GR" dirty="0"/>
          </a:p>
        </p:txBody>
      </p:sp>
    </p:spTree>
    <p:extLst>
      <p:ext uri="{BB962C8B-B14F-4D97-AF65-F5344CB8AC3E}">
        <p14:creationId xmlns:p14="http://schemas.microsoft.com/office/powerpoint/2010/main" val="110163387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2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20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20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20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20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fade">
                                      <p:cBhvr>
                                        <p:cTn id="42" dur="20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Content Placeholder 4"/>
          <p:cNvSpPr>
            <a:spLocks noGrp="1"/>
          </p:cNvSpPr>
          <p:nvPr>
            <p:ph idx="1"/>
          </p:nvPr>
        </p:nvSpPr>
        <p:spPr>
          <a:xfrm>
            <a:off x="1976015" y="527605"/>
            <a:ext cx="7024429" cy="6108199"/>
          </a:xfrm>
        </p:spPr>
        <p:txBody>
          <a:bodyPr>
            <a:normAutofit/>
          </a:bodyPr>
          <a:lstStyle/>
          <a:p>
            <a:pPr marL="0">
              <a:spcBef>
                <a:spcPts val="0"/>
              </a:spcBef>
              <a:spcAft>
                <a:spcPts val="600"/>
              </a:spcAft>
              <a:buNone/>
            </a:pPr>
            <a:r>
              <a:rPr lang="el-GR" sz="2200" dirty="0" smtClean="0"/>
              <a:t>Ο διάδοχος του </a:t>
            </a:r>
            <a:r>
              <a:rPr lang="el-GR" sz="2200" dirty="0" err="1" smtClean="0"/>
              <a:t>Πιπίνου</a:t>
            </a:r>
            <a:r>
              <a:rPr lang="el-GR" sz="2200" dirty="0" smtClean="0"/>
              <a:t> </a:t>
            </a:r>
            <a:r>
              <a:rPr lang="el-GR" sz="2200" b="1" dirty="0" smtClean="0"/>
              <a:t>Κάρολος ο Μέγας (Καρλομάγνος)</a:t>
            </a:r>
            <a:r>
              <a:rPr lang="el-GR" sz="2200" dirty="0" smtClean="0"/>
              <a:t>:</a:t>
            </a:r>
          </a:p>
          <a:p>
            <a:pPr marL="0">
              <a:spcBef>
                <a:spcPts val="0"/>
              </a:spcBef>
              <a:spcAft>
                <a:spcPts val="600"/>
              </a:spcAft>
            </a:pPr>
            <a:r>
              <a:rPr lang="el-GR" sz="2200" dirty="0" smtClean="0"/>
              <a:t>κατέκτησε πολλά εδάφη και</a:t>
            </a:r>
          </a:p>
          <a:p>
            <a:pPr marL="0">
              <a:spcBef>
                <a:spcPts val="0"/>
              </a:spcBef>
              <a:spcAft>
                <a:spcPts val="600"/>
              </a:spcAft>
            </a:pPr>
            <a:r>
              <a:rPr lang="el-GR" sz="2200" dirty="0" smtClean="0"/>
              <a:t>επεξέτεινε σημαντικά την επικράτειά του.</a:t>
            </a:r>
          </a:p>
          <a:p>
            <a:pPr marL="0">
              <a:spcBef>
                <a:spcPts val="0"/>
              </a:spcBef>
              <a:spcAft>
                <a:spcPts val="600"/>
              </a:spcAft>
            </a:pPr>
            <a:r>
              <a:rPr lang="el-GR" sz="2200" dirty="0" smtClean="0"/>
              <a:t>Για να ενισχύσει την εσωτερική οργάνωση του κράτους του πήρε τα ακόλουθα μέτρα:</a:t>
            </a:r>
          </a:p>
          <a:p>
            <a:pPr marL="0">
              <a:spcBef>
                <a:spcPts val="0"/>
              </a:spcBef>
              <a:spcAft>
                <a:spcPts val="600"/>
              </a:spcAft>
              <a:buFont typeface="Wingdings" pitchFamily="2" charset="2"/>
              <a:buChar char="Ø"/>
            </a:pPr>
            <a:r>
              <a:rPr lang="el-GR" sz="2200" dirty="0" smtClean="0"/>
              <a:t>Διαίρεσε τη φραγκική επικράτεια σε 200 περίπου κομητείες. Οι </a:t>
            </a:r>
            <a:r>
              <a:rPr lang="el-GR" sz="2200" dirty="0" err="1" smtClean="0"/>
              <a:t>κόμητες</a:t>
            </a:r>
            <a:r>
              <a:rPr lang="el-GR" sz="2200" dirty="0" smtClean="0"/>
              <a:t> ασκούσαν, με τη βοήθεια των επισκόπων τη στρατιωτική και πολιτική διοίκηση, και συγχρόνως ήταν δικαστές και φοροεισπράκτορες.</a:t>
            </a:r>
          </a:p>
          <a:p>
            <a:pPr marL="0">
              <a:spcBef>
                <a:spcPts val="0"/>
              </a:spcBef>
              <a:spcAft>
                <a:spcPts val="600"/>
              </a:spcAft>
              <a:buFont typeface="Wingdings" pitchFamily="2" charset="2"/>
              <a:buChar char="Ø"/>
            </a:pPr>
            <a:r>
              <a:rPr lang="el-GR" sz="2200" dirty="0" smtClean="0"/>
              <a:t>Καθιέρωσε το θεσμό των βασιλικών απεσταλμένων, οι οποίοι θα επέβλεπαν την εφαρμογή των νόμων και των διαταγμάτων που εξέδιδε.</a:t>
            </a:r>
          </a:p>
          <a:p>
            <a:pPr marL="0">
              <a:spcBef>
                <a:spcPts val="0"/>
              </a:spcBef>
              <a:spcAft>
                <a:spcPts val="600"/>
              </a:spcAft>
              <a:buFont typeface="Wingdings" pitchFamily="2" charset="2"/>
              <a:buChar char="Ø"/>
            </a:pPr>
            <a:r>
              <a:rPr lang="el-GR" sz="2200" dirty="0" smtClean="0"/>
              <a:t>Προχώρησε σε εκκλησιαστική μεταρρύθμιση που συμπλήρωσε τη διοικητική μεταρρύθμιση. Η Εκκλησία απετέλεσε από τότε παράγοντα συνοχής και ενότητας.</a:t>
            </a:r>
          </a:p>
        </p:txBody>
      </p:sp>
      <p:sp>
        <p:nvSpPr>
          <p:cNvPr id="6" name="5 - TextBox"/>
          <p:cNvSpPr txBox="1"/>
          <p:nvPr/>
        </p:nvSpPr>
        <p:spPr>
          <a:xfrm>
            <a:off x="8389625" y="6488668"/>
            <a:ext cx="754375" cy="369332"/>
          </a:xfrm>
          <a:prstGeom prst="rect">
            <a:avLst/>
          </a:prstGeom>
          <a:solidFill>
            <a:schemeClr val="bg1"/>
          </a:solidFill>
        </p:spPr>
        <p:txBody>
          <a:bodyPr wrap="square" rtlCol="0">
            <a:spAutoFit/>
          </a:bodyPr>
          <a:lstStyle/>
          <a:p>
            <a:endParaRPr lang="el-GR" dirty="0"/>
          </a:p>
        </p:txBody>
      </p:sp>
    </p:spTree>
    <p:extLst>
      <p:ext uri="{BB962C8B-B14F-4D97-AF65-F5344CB8AC3E}">
        <p14:creationId xmlns:p14="http://schemas.microsoft.com/office/powerpoint/2010/main" val="110163387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2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20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20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20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20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l-GR" b="1" dirty="0" smtClean="0"/>
              <a:t>γ. Το πρόβλημα των δύο αυτοκρατοριών</a:t>
            </a:r>
            <a:endParaRPr lang="en-US" b="1" dirty="0"/>
          </a:p>
        </p:txBody>
      </p:sp>
      <p:sp>
        <p:nvSpPr>
          <p:cNvPr id="5" name="4 - Θέση περιεχομένου"/>
          <p:cNvSpPr>
            <a:spLocks noGrp="1"/>
          </p:cNvSpPr>
          <p:nvPr>
            <p:ph idx="1"/>
          </p:nvPr>
        </p:nvSpPr>
        <p:spPr>
          <a:xfrm>
            <a:off x="448965" y="2512769"/>
            <a:ext cx="8229600" cy="3512215"/>
          </a:xfrm>
        </p:spPr>
        <p:txBody>
          <a:bodyPr>
            <a:normAutofit lnSpcReduction="10000"/>
          </a:bodyPr>
          <a:lstStyle/>
          <a:p>
            <a:pPr marL="0" indent="0">
              <a:spcBef>
                <a:spcPts val="0"/>
              </a:spcBef>
              <a:spcAft>
                <a:spcPts val="600"/>
              </a:spcAft>
              <a:buNone/>
            </a:pPr>
            <a:r>
              <a:rPr lang="el-GR" dirty="0" smtClean="0"/>
              <a:t>Η ανάμειξη του Καρόλου στα πράγματα της Ιταλίας χρονολογείται από το 774, όταν κατέλυσε το κράτος των </a:t>
            </a:r>
            <a:r>
              <a:rPr lang="el-GR" dirty="0" err="1" smtClean="0"/>
              <a:t>Λογγοβάρδων</a:t>
            </a:r>
            <a:r>
              <a:rPr lang="el-GR" dirty="0" smtClean="0"/>
              <a:t>. Με την επιτυχία αυτή:</a:t>
            </a:r>
          </a:p>
          <a:p>
            <a:pPr marL="0" indent="0">
              <a:spcBef>
                <a:spcPts val="0"/>
              </a:spcBef>
              <a:spcAft>
                <a:spcPts val="600"/>
              </a:spcAft>
            </a:pPr>
            <a:r>
              <a:rPr lang="el-GR" dirty="0" smtClean="0"/>
              <a:t> το Φραγκικό κράτος ισχυροποιήθηκε, υποσκελίζοντας τα παλαιότερα γερμανικά κράτη, και</a:t>
            </a:r>
          </a:p>
          <a:p>
            <a:pPr marL="0" indent="0">
              <a:spcBef>
                <a:spcPts val="0"/>
              </a:spcBef>
              <a:spcAft>
                <a:spcPts val="600"/>
              </a:spcAft>
            </a:pPr>
            <a:r>
              <a:rPr lang="el-GR" dirty="0" smtClean="0"/>
              <a:t> η εξουσία του Καρόλου αναβαθμίστηκε: έγινε μια ισχυρή βασιλεία, που εξουσίαζε ένα κράτος με πολλούς λαούς.</a:t>
            </a:r>
          </a:p>
          <a:p>
            <a:endParaRPr lang="el-GR" dirty="0"/>
          </a:p>
        </p:txBody>
      </p:sp>
      <p:sp>
        <p:nvSpPr>
          <p:cNvPr id="3" name="2 - TextBox"/>
          <p:cNvSpPr txBox="1"/>
          <p:nvPr/>
        </p:nvSpPr>
        <p:spPr>
          <a:xfrm>
            <a:off x="8389625" y="6488668"/>
            <a:ext cx="754375" cy="369332"/>
          </a:xfrm>
          <a:prstGeom prst="rect">
            <a:avLst/>
          </a:prstGeom>
          <a:solidFill>
            <a:schemeClr val="bg1"/>
          </a:solidFill>
        </p:spPr>
        <p:txBody>
          <a:bodyPr wrap="square" rtlCol="0">
            <a:spAutoFit/>
          </a:bodyPr>
          <a:lstStyle/>
          <a:p>
            <a:endParaRPr lang="el-GR" dirty="0"/>
          </a:p>
        </p:txBody>
      </p:sp>
    </p:spTree>
    <p:extLst>
      <p:ext uri="{BB962C8B-B14F-4D97-AF65-F5344CB8AC3E}">
        <p14:creationId xmlns:p14="http://schemas.microsoft.com/office/powerpoint/2010/main" val="4170783713"/>
      </p:ext>
    </p:extLst>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istoriatexnespolitismos.files.wordpress.com/2013/06/e10_2.jpg"/>
          <p:cNvPicPr>
            <a:picLocks noChangeAspect="1" noChangeArrowheads="1"/>
          </p:cNvPicPr>
          <p:nvPr/>
        </p:nvPicPr>
        <p:blipFill>
          <a:blip r:embed="rId2" cstate="print"/>
          <a:srcRect/>
          <a:stretch>
            <a:fillRect/>
          </a:stretch>
        </p:blipFill>
        <p:spPr bwMode="auto">
          <a:xfrm>
            <a:off x="1059785" y="1368397"/>
            <a:ext cx="7319470" cy="5489603"/>
          </a:xfrm>
          <a:prstGeom prst="rect">
            <a:avLst/>
          </a:prstGeom>
          <a:noFill/>
        </p:spPr>
      </p:pic>
      <p:sp>
        <p:nvSpPr>
          <p:cNvPr id="3" name="2 - TextBox"/>
          <p:cNvSpPr txBox="1"/>
          <p:nvPr/>
        </p:nvSpPr>
        <p:spPr>
          <a:xfrm>
            <a:off x="8542330" y="6483100"/>
            <a:ext cx="601670" cy="374900"/>
          </a:xfrm>
          <a:prstGeom prst="rect">
            <a:avLst/>
          </a:prstGeom>
          <a:solidFill>
            <a:schemeClr val="bg1"/>
          </a:solidFill>
        </p:spPr>
        <p:txBody>
          <a:bodyPr wrap="square" rtlCol="0">
            <a:spAutoFit/>
          </a:bodyPr>
          <a:lstStyle/>
          <a:p>
            <a:endParaRPr lang="el-GR" dirty="0"/>
          </a:p>
        </p:txBody>
      </p:sp>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Θέση περιεχομένου"/>
          <p:cNvSpPr>
            <a:spLocks noGrp="1"/>
          </p:cNvSpPr>
          <p:nvPr>
            <p:ph idx="1"/>
          </p:nvPr>
        </p:nvSpPr>
        <p:spPr>
          <a:xfrm>
            <a:off x="296260" y="1901950"/>
            <a:ext cx="8704185" cy="4886559"/>
          </a:xfrm>
        </p:spPr>
        <p:txBody>
          <a:bodyPr>
            <a:normAutofit fontScale="77500" lnSpcReduction="20000"/>
          </a:bodyPr>
          <a:lstStyle/>
          <a:p>
            <a:pPr marL="0" indent="0">
              <a:lnSpc>
                <a:spcPct val="120000"/>
              </a:lnSpc>
              <a:spcBef>
                <a:spcPts val="0"/>
              </a:spcBef>
              <a:spcAft>
                <a:spcPts val="600"/>
              </a:spcAft>
              <a:buNone/>
            </a:pPr>
            <a:r>
              <a:rPr lang="el-GR" dirty="0" smtClean="0"/>
              <a:t>Η Βυζαντινή Αυτοκρατορία:</a:t>
            </a:r>
          </a:p>
          <a:p>
            <a:pPr marL="0" indent="0">
              <a:lnSpc>
                <a:spcPct val="120000"/>
              </a:lnSpc>
              <a:spcBef>
                <a:spcPts val="0"/>
              </a:spcBef>
              <a:spcAft>
                <a:spcPts val="600"/>
              </a:spcAft>
            </a:pPr>
            <a:r>
              <a:rPr lang="el-GR" dirty="0" smtClean="0"/>
              <a:t> επιδίωξε αρχικά να προσεγγίσει διπλωματικά το νέο της αντίπαλο :</a:t>
            </a:r>
          </a:p>
          <a:p>
            <a:pPr marL="0" indent="0">
              <a:lnSpc>
                <a:spcPct val="120000"/>
              </a:lnSpc>
              <a:spcBef>
                <a:spcPts val="0"/>
              </a:spcBef>
              <a:spcAft>
                <a:spcPts val="600"/>
              </a:spcAft>
            </a:pPr>
            <a:r>
              <a:rPr lang="el-GR" dirty="0" smtClean="0"/>
              <a:t> Το 781 τελέστηκαν με κάθε επισημότητα οι αρραβώνες του Κωνσταντίνου ΣΤ' με τη </a:t>
            </a:r>
            <a:r>
              <a:rPr lang="el-GR" dirty="0" err="1" smtClean="0"/>
              <a:t>Ροτρούδη</a:t>
            </a:r>
            <a:r>
              <a:rPr lang="el-GR" dirty="0" smtClean="0"/>
              <a:t>, κόρη του Καρόλου.</a:t>
            </a:r>
          </a:p>
          <a:p>
            <a:pPr marL="0" indent="0">
              <a:lnSpc>
                <a:spcPct val="120000"/>
              </a:lnSpc>
              <a:spcBef>
                <a:spcPts val="0"/>
              </a:spcBef>
              <a:spcAft>
                <a:spcPts val="600"/>
              </a:spcAft>
              <a:buNone/>
            </a:pPr>
            <a:r>
              <a:rPr lang="el-GR" b="1" dirty="0" smtClean="0"/>
              <a:t>Αλλά</a:t>
            </a:r>
            <a:endParaRPr lang="el-GR" dirty="0" smtClean="0"/>
          </a:p>
          <a:p>
            <a:pPr marL="0" indent="0">
              <a:lnSpc>
                <a:spcPct val="120000"/>
              </a:lnSpc>
              <a:spcBef>
                <a:spcPts val="0"/>
              </a:spcBef>
              <a:spcAft>
                <a:spcPts val="600"/>
              </a:spcAft>
            </a:pPr>
            <a:r>
              <a:rPr lang="el-GR" dirty="0" smtClean="0"/>
              <a:t> οι σχέσεις των δύο κρατών οδηγήθηκαν σε ρήξη και</a:t>
            </a:r>
          </a:p>
          <a:p>
            <a:pPr marL="0" indent="0">
              <a:lnSpc>
                <a:spcPct val="120000"/>
              </a:lnSpc>
              <a:spcBef>
                <a:spcPts val="0"/>
              </a:spcBef>
              <a:spcAft>
                <a:spcPts val="600"/>
              </a:spcAft>
            </a:pPr>
            <a:r>
              <a:rPr lang="el-GR" dirty="0" smtClean="0"/>
              <a:t> το συνοικέσιο τελικά ακυρώθηκε.</a:t>
            </a:r>
          </a:p>
          <a:p>
            <a:pPr marL="0" indent="0">
              <a:lnSpc>
                <a:spcPct val="120000"/>
              </a:lnSpc>
              <a:spcBef>
                <a:spcPts val="0"/>
              </a:spcBef>
              <a:spcAft>
                <a:spcPts val="600"/>
              </a:spcAft>
              <a:buNone/>
            </a:pPr>
            <a:r>
              <a:rPr lang="el-GR" dirty="0" smtClean="0"/>
              <a:t>Αργότερα,</a:t>
            </a:r>
          </a:p>
          <a:p>
            <a:pPr marL="0" indent="0">
              <a:lnSpc>
                <a:spcPct val="120000"/>
              </a:lnSpc>
              <a:spcBef>
                <a:spcPts val="0"/>
              </a:spcBef>
              <a:spcAft>
                <a:spcPts val="600"/>
              </a:spcAft>
            </a:pPr>
            <a:r>
              <a:rPr lang="el-GR" dirty="0" smtClean="0"/>
              <a:t> εσωτερικές διαμάχες ανάγκασαν τον πάπα Λέοντα Γ' να ζητήσει τη βοήθεια του Καρόλου,</a:t>
            </a:r>
          </a:p>
          <a:p>
            <a:pPr marL="0" indent="0">
              <a:lnSpc>
                <a:spcPct val="120000"/>
              </a:lnSpc>
              <a:spcBef>
                <a:spcPts val="0"/>
              </a:spcBef>
              <a:spcAft>
                <a:spcPts val="600"/>
              </a:spcAft>
            </a:pPr>
            <a:r>
              <a:rPr lang="el-GR" dirty="0" smtClean="0"/>
              <a:t> υποσχόμενος να τον στέψει αυτοκράτορα.</a:t>
            </a:r>
          </a:p>
          <a:p>
            <a:pPr marL="0" indent="0">
              <a:lnSpc>
                <a:spcPct val="120000"/>
              </a:lnSpc>
              <a:spcBef>
                <a:spcPts val="0"/>
              </a:spcBef>
              <a:spcAft>
                <a:spcPts val="600"/>
              </a:spcAft>
            </a:pPr>
            <a:r>
              <a:rPr lang="el-GR" dirty="0" smtClean="0"/>
              <a:t> Ο </a:t>
            </a:r>
            <a:r>
              <a:rPr lang="el-GR" dirty="0" err="1" smtClean="0"/>
              <a:t>φράγκος</a:t>
            </a:r>
            <a:r>
              <a:rPr lang="el-GR" dirty="0" smtClean="0"/>
              <a:t> βασιλιάς αποδέχθηκε την πρόταση.</a:t>
            </a:r>
          </a:p>
          <a:p>
            <a:pPr marL="0" indent="0">
              <a:spcBef>
                <a:spcPts val="0"/>
              </a:spcBef>
              <a:spcAft>
                <a:spcPts val="600"/>
              </a:spcAft>
              <a:buNone/>
            </a:pPr>
            <a:endParaRPr lang="el-GR" dirty="0" smtClean="0"/>
          </a:p>
          <a:p>
            <a:endParaRPr lang="el-GR" dirty="0"/>
          </a:p>
        </p:txBody>
      </p:sp>
      <p:sp>
        <p:nvSpPr>
          <p:cNvPr id="3" name="2 - TextBox"/>
          <p:cNvSpPr txBox="1"/>
          <p:nvPr/>
        </p:nvSpPr>
        <p:spPr>
          <a:xfrm>
            <a:off x="8389625" y="6488668"/>
            <a:ext cx="754375" cy="369332"/>
          </a:xfrm>
          <a:prstGeom prst="rect">
            <a:avLst/>
          </a:prstGeom>
          <a:solidFill>
            <a:schemeClr val="bg1"/>
          </a:solidFill>
        </p:spPr>
        <p:txBody>
          <a:bodyPr wrap="square" rtlCol="0">
            <a:spAutoFit/>
          </a:bodyPr>
          <a:lstStyle/>
          <a:p>
            <a:endParaRPr lang="el-GR" dirty="0"/>
          </a:p>
        </p:txBody>
      </p:sp>
    </p:spTree>
    <p:extLst>
      <p:ext uri="{BB962C8B-B14F-4D97-AF65-F5344CB8AC3E}">
        <p14:creationId xmlns:p14="http://schemas.microsoft.com/office/powerpoint/2010/main" val="4170783713"/>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2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20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20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20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20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fade">
                                      <p:cBhvr>
                                        <p:cTn id="42" dur="2000"/>
                                        <p:tgtEl>
                                          <p:spTgt spid="5">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5">
                                            <p:txEl>
                                              <p:pRg st="8" end="8"/>
                                            </p:txEl>
                                          </p:spTgt>
                                        </p:tgtEl>
                                        <p:attrNameLst>
                                          <p:attrName>style.visibility</p:attrName>
                                        </p:attrNameLst>
                                      </p:cBhvr>
                                      <p:to>
                                        <p:strVal val="visible"/>
                                      </p:to>
                                    </p:set>
                                    <p:animEffect transition="in" filter="fade">
                                      <p:cBhvr>
                                        <p:cTn id="47" dur="2000"/>
                                        <p:tgtEl>
                                          <p:spTgt spid="5">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
                                            <p:txEl>
                                              <p:pRg st="9" end="9"/>
                                            </p:txEl>
                                          </p:spTgt>
                                        </p:tgtEl>
                                        <p:attrNameLst>
                                          <p:attrName>style.visibility</p:attrName>
                                        </p:attrNameLst>
                                      </p:cBhvr>
                                      <p:to>
                                        <p:strVal val="visible"/>
                                      </p:to>
                                    </p:set>
                                    <p:animEffect transition="in" filter="fade">
                                      <p:cBhvr>
                                        <p:cTn id="52" dur="20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b="1" dirty="0" smtClean="0"/>
              <a:t>Στέψη του Καρόλου</a:t>
            </a:r>
            <a:endParaRPr lang="el-GR" b="1" dirty="0"/>
          </a:p>
        </p:txBody>
      </p:sp>
      <p:sp>
        <p:nvSpPr>
          <p:cNvPr id="3" name="2 - Θέση περιεχομένου"/>
          <p:cNvSpPr>
            <a:spLocks noGrp="1"/>
          </p:cNvSpPr>
          <p:nvPr>
            <p:ph idx="1"/>
          </p:nvPr>
        </p:nvSpPr>
        <p:spPr>
          <a:xfrm>
            <a:off x="296260" y="2054655"/>
            <a:ext cx="8551480" cy="4581150"/>
          </a:xfrm>
        </p:spPr>
        <p:txBody>
          <a:bodyPr>
            <a:normAutofit fontScale="92500" lnSpcReduction="20000"/>
          </a:bodyPr>
          <a:lstStyle/>
          <a:p>
            <a:pPr marL="0" indent="-180000">
              <a:lnSpc>
                <a:spcPct val="110000"/>
              </a:lnSpc>
              <a:spcBef>
                <a:spcPts val="0"/>
              </a:spcBef>
              <a:spcAft>
                <a:spcPts val="600"/>
              </a:spcAft>
              <a:buNone/>
            </a:pPr>
            <a:r>
              <a:rPr lang="el-GR" dirty="0" smtClean="0"/>
              <a:t>Ο Κάρολος στέφθηκε</a:t>
            </a:r>
          </a:p>
          <a:p>
            <a:pPr marL="0" indent="-180000">
              <a:lnSpc>
                <a:spcPct val="110000"/>
              </a:lnSpc>
              <a:spcBef>
                <a:spcPts val="0"/>
              </a:spcBef>
              <a:spcAft>
                <a:spcPts val="600"/>
              </a:spcAft>
            </a:pPr>
            <a:r>
              <a:rPr lang="el-GR" dirty="0" smtClean="0"/>
              <a:t>σύμφωνα με το βυζαντινό τυπικό,</a:t>
            </a:r>
          </a:p>
          <a:p>
            <a:pPr marL="0" indent="-180000">
              <a:lnSpc>
                <a:spcPct val="110000"/>
              </a:lnSpc>
              <a:spcBef>
                <a:spcPts val="0"/>
              </a:spcBef>
              <a:spcAft>
                <a:spcPts val="600"/>
              </a:spcAft>
            </a:pPr>
            <a:r>
              <a:rPr lang="el-GR" dirty="0" smtClean="0"/>
              <a:t>την ημέρα των Χριστουγέννων του έτους 800,</a:t>
            </a:r>
          </a:p>
          <a:p>
            <a:pPr marL="0" indent="-180000">
              <a:lnSpc>
                <a:spcPct val="110000"/>
              </a:lnSpc>
              <a:spcBef>
                <a:spcPts val="0"/>
              </a:spcBef>
              <a:spcAft>
                <a:spcPts val="600"/>
              </a:spcAft>
            </a:pPr>
            <a:r>
              <a:rPr lang="el-GR" dirty="0" smtClean="0"/>
              <a:t>στην εκκλησία του Αγίου Πέτρου στη Ρώμη,</a:t>
            </a:r>
          </a:p>
          <a:p>
            <a:pPr marL="0" indent="-180000">
              <a:lnSpc>
                <a:spcPct val="110000"/>
              </a:lnSpc>
              <a:spcBef>
                <a:spcPts val="0"/>
              </a:spcBef>
              <a:spcAft>
                <a:spcPts val="600"/>
              </a:spcAft>
            </a:pPr>
            <a:r>
              <a:rPr lang="el-GR" b="1" dirty="0" smtClean="0"/>
              <a:t>Μέγας και ειρηνοποιός αυτοκράτωρ, κυβερνήτης του Ρωμαϊκού Κράτους</a:t>
            </a:r>
            <a:r>
              <a:rPr lang="el-GR" dirty="0" smtClean="0"/>
              <a:t>,</a:t>
            </a:r>
          </a:p>
          <a:p>
            <a:pPr marL="0" indent="-180000">
              <a:lnSpc>
                <a:spcPct val="110000"/>
              </a:lnSpc>
              <a:spcBef>
                <a:spcPts val="0"/>
              </a:spcBef>
              <a:spcAft>
                <a:spcPts val="600"/>
              </a:spcAft>
            </a:pPr>
            <a:r>
              <a:rPr lang="el-GR" dirty="0" smtClean="0"/>
              <a:t>υπό </a:t>
            </a:r>
            <a:r>
              <a:rPr lang="el-GR" dirty="0" smtClean="0"/>
              <a:t>τις </a:t>
            </a:r>
            <a:r>
              <a:rPr lang="el-GR" dirty="0" smtClean="0"/>
              <a:t>επευφημίες του λαού και του κλήρου.</a:t>
            </a:r>
          </a:p>
          <a:p>
            <a:pPr marL="0" indent="-180000">
              <a:lnSpc>
                <a:spcPct val="110000"/>
              </a:lnSpc>
              <a:spcBef>
                <a:spcPts val="0"/>
              </a:spcBef>
              <a:spcAft>
                <a:spcPts val="600"/>
              </a:spcAft>
            </a:pPr>
            <a:r>
              <a:rPr lang="el-GR" dirty="0" smtClean="0"/>
              <a:t>Όμως δεν επέλεξε τη Ρώμη, αλλά το Άαχεν ως έδρα του. Εκεί ανήγειρε ένα ανάκτορο, το παρεκκλήσιο του οποίου διακοσμήθηκε με έργα τέχνης από τη Ραβέννα και την υπόλοιπη Ιταλία.</a:t>
            </a:r>
            <a:endParaRPr lang="el-GR" dirty="0"/>
          </a:p>
        </p:txBody>
      </p:sp>
      <p:sp>
        <p:nvSpPr>
          <p:cNvPr id="4" name="3 - TextBox"/>
          <p:cNvSpPr txBox="1"/>
          <p:nvPr/>
        </p:nvSpPr>
        <p:spPr>
          <a:xfrm>
            <a:off x="8389625" y="6488668"/>
            <a:ext cx="754375" cy="369332"/>
          </a:xfrm>
          <a:prstGeom prst="rect">
            <a:avLst/>
          </a:prstGeom>
          <a:solidFill>
            <a:schemeClr val="bg1"/>
          </a:solidFill>
        </p:spPr>
        <p:txBody>
          <a:bodyPr wrap="square" rtlCol="0">
            <a:spAutoFit/>
          </a:bodyPr>
          <a:lstStyle/>
          <a:p>
            <a:endParaRPr lang="el-GR"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20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2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TextBox"/>
          <p:cNvSpPr txBox="1"/>
          <p:nvPr/>
        </p:nvSpPr>
        <p:spPr>
          <a:xfrm>
            <a:off x="4572000" y="3123590"/>
            <a:ext cx="3359510" cy="369332"/>
          </a:xfrm>
          <a:prstGeom prst="rect">
            <a:avLst/>
          </a:prstGeom>
          <a:noFill/>
        </p:spPr>
        <p:txBody>
          <a:bodyPr wrap="square" rtlCol="0">
            <a:spAutoFit/>
          </a:bodyPr>
          <a:lstStyle/>
          <a:p>
            <a:r>
              <a:rPr lang="en-US" b="1" dirty="0" smtClean="0"/>
              <a:t>Albrecht </a:t>
            </a:r>
            <a:r>
              <a:rPr lang="en-US" b="1" dirty="0" err="1" smtClean="0"/>
              <a:t>Dürer</a:t>
            </a:r>
            <a:r>
              <a:rPr lang="el-GR" b="1" dirty="0" smtClean="0"/>
              <a:t>, Καρλομάγνος</a:t>
            </a:r>
            <a:endParaRPr lang="el-GR" b="1" dirty="0"/>
          </a:p>
        </p:txBody>
      </p:sp>
      <p:sp>
        <p:nvSpPr>
          <p:cNvPr id="26626" name="AutoShape 2" descr="https://46ec2880-a-62cb3a1a-s-sites.googlegroups.com/site/chroniangeliki/history/b-gymnasiou/peges/%CE%9A%CE%B1%CF%81%CE%BB%CE%BF%CE%BC%CE%AC%CE%B3%CE%BD%CE%BF%CF%82.jpg?attachauth=ANoY7cqpNU10Nz8VzO6onY16gV-lcNsoi_naHepNkIZua9Gstm3kVyyWojOmRuqQ9eIoju8cYxWGgFT6ZKgAR9pFONgM_JbISNv84Wq77RCVoqP5bJqriGQvMoGDCUZUDh08llTpbGAupvN45gaRhqlOkbBtIIMbIKzPIcsrV8QtJjTvTkWmLW7z3NWz2CLqrmP_YP193cFgJ_ZJ_ykkZYswbL6ME8ePAExU39vXeZVavq11ptEpt9q9LI3hI9jzDRJlQYCnVgj8iNppyv1A0m5ygHDZ4EVp5UNhpLDQyZwt43vPON7h89bL0W405e5y3hy6YSULoH-C_9h_sm8x3fa57WgaDsxcbQ%3D%3D&amp;attredirects=0"/>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sp>
        <p:nvSpPr>
          <p:cNvPr id="26628" name="AutoShape 4" descr="https://46ec2880-a-62cb3a1a-s-sites.googlegroups.com/site/chroniangeliki/history/b-gymnasiou/peges/%CE%9A%CE%B1%CF%81%CE%BB%CE%BF%CE%BC%CE%AC%CE%B3%CE%BD%CE%BF%CF%82.jpg?attachauth=ANoY7cqpNU10Nz8VzO6onY16gV-lcNsoi_naHepNkIZua9Gstm3kVyyWojOmRuqQ9eIoju8cYxWGgFT6ZKgAR9pFONgM_JbISNv84Wq77RCVoqP5bJqriGQvMoGDCUZUDh08llTpbGAupvN45gaRhqlOkbBtIIMbIKzPIcsrV8QtJjTvTkWmLW7z3NWz2CLqrmP_YP193cFgJ_ZJ_ykkZYswbL6ME8ePAExU39vXeZVavq11ptEpt9q9LI3hI9jzDRJlQYCnVgj8iNppyv1A0m5ygHDZ4EVp5UNhpLDQyZwt43vPON7h89bL0W405e5y3hy6YSULoH-C_9h_sm8x3fa57WgaDsxcbQ%3D%3D&amp;attredirects=0"/>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l-GR"/>
          </a:p>
        </p:txBody>
      </p:sp>
      <p:pic>
        <p:nvPicPr>
          <p:cNvPr id="26630" name="Picture 6" descr="http://www.newsbeast.gr/files/1/2013/05/08/Charlemag/Charlemag1.jpg"/>
          <p:cNvPicPr>
            <a:picLocks noChangeAspect="1" noChangeArrowheads="1"/>
          </p:cNvPicPr>
          <p:nvPr/>
        </p:nvPicPr>
        <p:blipFill>
          <a:blip r:embed="rId2" cstate="print"/>
          <a:srcRect/>
          <a:stretch>
            <a:fillRect/>
          </a:stretch>
        </p:blipFill>
        <p:spPr bwMode="auto">
          <a:xfrm>
            <a:off x="0" y="-146687"/>
            <a:ext cx="3961180" cy="7004687"/>
          </a:xfrm>
          <a:prstGeom prst="rect">
            <a:avLst/>
          </a:prstGeom>
          <a:noFill/>
        </p:spPr>
      </p:pic>
      <p:sp>
        <p:nvSpPr>
          <p:cNvPr id="6" name="5 - TextBox"/>
          <p:cNvSpPr txBox="1"/>
          <p:nvPr/>
        </p:nvSpPr>
        <p:spPr>
          <a:xfrm>
            <a:off x="8542330" y="6488668"/>
            <a:ext cx="601670" cy="369332"/>
          </a:xfrm>
          <a:prstGeom prst="rect">
            <a:avLst/>
          </a:prstGeom>
          <a:solidFill>
            <a:schemeClr val="bg1"/>
          </a:solidFill>
        </p:spPr>
        <p:txBody>
          <a:bodyPr wrap="square" rtlCol="0">
            <a:spAutoFit/>
          </a:bodyPr>
          <a:lstStyle/>
          <a:p>
            <a:endParaRPr lang="el-GR" dirty="0"/>
          </a:p>
        </p:txBody>
      </p:sp>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upload.wikimedia.org/wikipedia/commons/thumb/a/af/Karl_den_store_krons_av_leo_III.jpg/200px-Karl_den_store_krons_av_leo_III.jpg"/>
          <p:cNvPicPr>
            <a:picLocks noChangeAspect="1" noChangeArrowheads="1"/>
          </p:cNvPicPr>
          <p:nvPr/>
        </p:nvPicPr>
        <p:blipFill>
          <a:blip r:embed="rId2" cstate="print"/>
          <a:srcRect/>
          <a:stretch>
            <a:fillRect/>
          </a:stretch>
        </p:blipFill>
        <p:spPr bwMode="auto">
          <a:xfrm>
            <a:off x="0" y="1901950"/>
            <a:ext cx="4811699" cy="4956050"/>
          </a:xfrm>
          <a:prstGeom prst="rect">
            <a:avLst/>
          </a:prstGeom>
          <a:noFill/>
        </p:spPr>
      </p:pic>
      <p:sp>
        <p:nvSpPr>
          <p:cNvPr id="4" name="3 - TextBox"/>
          <p:cNvSpPr txBox="1"/>
          <p:nvPr/>
        </p:nvSpPr>
        <p:spPr>
          <a:xfrm>
            <a:off x="5030115" y="2970885"/>
            <a:ext cx="3817625" cy="2031325"/>
          </a:xfrm>
          <a:prstGeom prst="rect">
            <a:avLst/>
          </a:prstGeom>
          <a:noFill/>
        </p:spPr>
        <p:txBody>
          <a:bodyPr wrap="square" rtlCol="0">
            <a:spAutoFit/>
          </a:bodyPr>
          <a:lstStyle/>
          <a:p>
            <a:r>
              <a:rPr lang="el-GR" b="1" dirty="0" smtClean="0"/>
              <a:t>Ο Καρλομάγνος στέφεται αυτοκράτορας των Ρωμαίων</a:t>
            </a:r>
          </a:p>
          <a:p>
            <a:r>
              <a:rPr lang="el-GR" b="1" dirty="0" smtClean="0"/>
              <a:t>από τον πάπα</a:t>
            </a:r>
          </a:p>
          <a:p>
            <a:r>
              <a:rPr lang="el-GR" b="1" dirty="0" smtClean="0"/>
              <a:t>στο ναό του Αγίου Πέτρου</a:t>
            </a:r>
          </a:p>
          <a:p>
            <a:r>
              <a:rPr lang="el-GR" b="1" dirty="0" smtClean="0"/>
              <a:t>τα Χριστούγεννα του έτους 800. Μικρογραφία σε χειρόγραφο. Παρίσι, Εθνική Βιβλιοθήκη.</a:t>
            </a:r>
            <a:endParaRPr lang="el-GR" b="1" dirty="0"/>
          </a:p>
        </p:txBody>
      </p:sp>
      <p:sp>
        <p:nvSpPr>
          <p:cNvPr id="5" name="4 - TextBox"/>
          <p:cNvSpPr txBox="1"/>
          <p:nvPr/>
        </p:nvSpPr>
        <p:spPr>
          <a:xfrm>
            <a:off x="8542330" y="6483100"/>
            <a:ext cx="601669" cy="374900"/>
          </a:xfrm>
          <a:prstGeom prst="rect">
            <a:avLst/>
          </a:prstGeom>
          <a:solidFill>
            <a:schemeClr val="bg1"/>
          </a:solidFill>
        </p:spPr>
        <p:txBody>
          <a:bodyPr wrap="square" rtlCol="0">
            <a:spAutoFit/>
          </a:bodyPr>
          <a:lstStyle/>
          <a:p>
            <a:endParaRPr lang="el-GR" dirty="0"/>
          </a:p>
        </p:txBody>
      </p:sp>
    </p:spTree>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Kaiserstuhl Karl des Großen "/>
          <p:cNvPicPr>
            <a:picLocks noChangeAspect="1" noChangeArrowheads="1"/>
          </p:cNvPicPr>
          <p:nvPr/>
        </p:nvPicPr>
        <p:blipFill>
          <a:blip r:embed="rId2" cstate="print"/>
          <a:srcRect/>
          <a:stretch>
            <a:fillRect/>
          </a:stretch>
        </p:blipFill>
        <p:spPr bwMode="auto">
          <a:xfrm>
            <a:off x="1810651" y="2054655"/>
            <a:ext cx="7333349" cy="4803345"/>
          </a:xfrm>
          <a:prstGeom prst="rect">
            <a:avLst/>
          </a:prstGeom>
          <a:noFill/>
        </p:spPr>
      </p:pic>
      <p:sp>
        <p:nvSpPr>
          <p:cNvPr id="4" name="3 - TextBox"/>
          <p:cNvSpPr txBox="1"/>
          <p:nvPr/>
        </p:nvSpPr>
        <p:spPr>
          <a:xfrm>
            <a:off x="143554" y="2665475"/>
            <a:ext cx="1679755" cy="923330"/>
          </a:xfrm>
          <a:prstGeom prst="rect">
            <a:avLst/>
          </a:prstGeom>
          <a:noFill/>
        </p:spPr>
        <p:txBody>
          <a:bodyPr wrap="square" rtlCol="0">
            <a:spAutoFit/>
          </a:bodyPr>
          <a:lstStyle/>
          <a:p>
            <a:r>
              <a:rPr lang="el-GR" b="1" dirty="0" smtClean="0"/>
              <a:t>Ο θρόνος του Καρλομάγνου,  Άαχεν</a:t>
            </a:r>
            <a:endParaRPr lang="el-GR" b="1" dirty="0"/>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b="1" dirty="0" smtClean="0"/>
              <a:t>Αποτέλεσμα της στέψης</a:t>
            </a:r>
            <a:endParaRPr lang="el-GR" b="1" dirty="0"/>
          </a:p>
        </p:txBody>
      </p:sp>
      <p:sp>
        <p:nvSpPr>
          <p:cNvPr id="3" name="2 - Θέση περιεχομένου"/>
          <p:cNvSpPr>
            <a:spLocks noGrp="1"/>
          </p:cNvSpPr>
          <p:nvPr>
            <p:ph idx="1"/>
          </p:nvPr>
        </p:nvSpPr>
        <p:spPr>
          <a:xfrm>
            <a:off x="296260" y="2054655"/>
            <a:ext cx="8704185" cy="4428445"/>
          </a:xfrm>
        </p:spPr>
        <p:txBody>
          <a:bodyPr>
            <a:normAutofit fontScale="62500" lnSpcReduction="20000"/>
          </a:bodyPr>
          <a:lstStyle/>
          <a:p>
            <a:pPr marL="0" indent="-180000">
              <a:lnSpc>
                <a:spcPct val="120000"/>
              </a:lnSpc>
              <a:spcBef>
                <a:spcPts val="0"/>
              </a:spcBef>
              <a:spcAft>
                <a:spcPts val="600"/>
              </a:spcAft>
            </a:pPr>
            <a:r>
              <a:rPr lang="el-GR" dirty="0" smtClean="0"/>
              <a:t>Από το 800 και εξής συνυπάρχουν αντιμέτωπες δυο αυτοκρατορίες, μία ανατολική και μία δυτική.</a:t>
            </a:r>
          </a:p>
          <a:p>
            <a:pPr marL="0" indent="-180000">
              <a:lnSpc>
                <a:spcPct val="120000"/>
              </a:lnSpc>
              <a:spcBef>
                <a:spcPts val="0"/>
              </a:spcBef>
              <a:spcAft>
                <a:spcPts val="600"/>
              </a:spcAft>
              <a:buNone/>
            </a:pPr>
            <a:r>
              <a:rPr lang="el-GR" dirty="0" smtClean="0"/>
              <a:t>	Γι’ αυτό το λόγο η στέψη θεωρήθηκε από τους Βυζαντινούς ως</a:t>
            </a:r>
          </a:p>
          <a:p>
            <a:pPr marL="0" indent="-180000">
              <a:lnSpc>
                <a:spcPct val="120000"/>
              </a:lnSpc>
              <a:spcBef>
                <a:spcPts val="0"/>
              </a:spcBef>
              <a:spcAft>
                <a:spcPts val="600"/>
              </a:spcAft>
              <a:buFont typeface="Wingdings" pitchFamily="2" charset="2"/>
              <a:buChar char="ü"/>
            </a:pPr>
            <a:r>
              <a:rPr lang="el-GR" dirty="0" smtClean="0"/>
              <a:t> σκάνδαλο και</a:t>
            </a:r>
          </a:p>
          <a:p>
            <a:pPr marL="0" indent="-180000">
              <a:lnSpc>
                <a:spcPct val="120000"/>
              </a:lnSpc>
              <a:spcBef>
                <a:spcPts val="0"/>
              </a:spcBef>
              <a:spcAft>
                <a:spcPts val="600"/>
              </a:spcAft>
              <a:buFont typeface="Wingdings" pitchFamily="2" charset="2"/>
              <a:buChar char="ü"/>
            </a:pPr>
            <a:r>
              <a:rPr lang="el-GR" dirty="0" smtClean="0"/>
              <a:t> σφετερισμός των νομίμων και αποκλειστικών δικαιωμάτων τους στη ρωμαϊκή κληρονομιά και κυρίως του δικαιώματος χρήσης του όρου βασιλεύς των Ρωμαίων.</a:t>
            </a:r>
          </a:p>
          <a:p>
            <a:pPr marL="0" indent="-180000">
              <a:lnSpc>
                <a:spcPct val="120000"/>
              </a:lnSpc>
              <a:spcBef>
                <a:spcPts val="0"/>
              </a:spcBef>
              <a:spcAft>
                <a:spcPts val="600"/>
              </a:spcAft>
            </a:pPr>
            <a:r>
              <a:rPr lang="el-GR" dirty="0" smtClean="0"/>
              <a:t>Η διάσταση μεταξύ Ανατολής και Δύσης επεκτάθηκε τώρα και στην πολιτική σφαίρα.</a:t>
            </a:r>
          </a:p>
          <a:p>
            <a:pPr marL="0" indent="-180000">
              <a:lnSpc>
                <a:spcPct val="120000"/>
              </a:lnSpc>
              <a:spcBef>
                <a:spcPts val="0"/>
              </a:spcBef>
              <a:spcAft>
                <a:spcPts val="600"/>
              </a:spcAft>
              <a:buNone/>
            </a:pPr>
            <a:r>
              <a:rPr lang="el-GR" dirty="0" smtClean="0">
                <a:latin typeface="Times New Roman"/>
                <a:cs typeface="Times New Roman"/>
              </a:rPr>
              <a:t>→ </a:t>
            </a:r>
            <a:r>
              <a:rPr lang="el-GR" dirty="0" smtClean="0"/>
              <a:t>Η οικουμένη διασπάστηκε γλωσσικά, πολιτικά και θρησκευτικά σε δύο αντίπαλους κόσμους.</a:t>
            </a:r>
          </a:p>
          <a:p>
            <a:pPr marL="0" indent="-180000">
              <a:lnSpc>
                <a:spcPct val="120000"/>
              </a:lnSpc>
              <a:spcBef>
                <a:spcPts val="0"/>
              </a:spcBef>
              <a:spcAft>
                <a:spcPts val="600"/>
              </a:spcAft>
            </a:pPr>
            <a:r>
              <a:rPr lang="el-GR" dirty="0" smtClean="0"/>
              <a:t>Οι Βυζαντινοί ανέμεναν ότι ο Κάρολος θα επιχειρούσε να υποτάξει την Ανατολική Αυτοκρατορία.</a:t>
            </a:r>
          </a:p>
          <a:p>
            <a:pPr marL="0" indent="-180000">
              <a:lnSpc>
                <a:spcPct val="120000"/>
              </a:lnSpc>
              <a:spcBef>
                <a:spcPts val="0"/>
              </a:spcBef>
              <a:spcAft>
                <a:spcPts val="600"/>
              </a:spcAft>
            </a:pPr>
            <a:r>
              <a:rPr lang="el-GR" dirty="0" smtClean="0"/>
              <a:t>Ο τελευταίος όμως επιδίωξε και πέτυχε το συμβιβασμό με το βυζαντινό αυτοκράτορα ύστερα από δύσκολες και μακρές διαπραγματεύσεις.</a:t>
            </a:r>
            <a:endParaRPr lang="el-GR" dirty="0"/>
          </a:p>
        </p:txBody>
      </p:sp>
      <p:sp>
        <p:nvSpPr>
          <p:cNvPr id="4" name="3 - TextBox"/>
          <p:cNvSpPr txBox="1"/>
          <p:nvPr/>
        </p:nvSpPr>
        <p:spPr>
          <a:xfrm>
            <a:off x="8389625" y="6488668"/>
            <a:ext cx="754375" cy="369332"/>
          </a:xfrm>
          <a:prstGeom prst="rect">
            <a:avLst/>
          </a:prstGeom>
          <a:solidFill>
            <a:schemeClr val="bg1"/>
          </a:solidFill>
        </p:spPr>
        <p:txBody>
          <a:bodyPr wrap="square" rtlCol="0">
            <a:spAutoFit/>
          </a:bodyPr>
          <a:lstStyle/>
          <a:p>
            <a:endParaRPr lang="el-GR" dirty="0"/>
          </a:p>
        </p:txBody>
      </p:sp>
    </p:spTree>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43556" y="1443835"/>
            <a:ext cx="8856890" cy="458115"/>
          </a:xfrm>
        </p:spPr>
        <p:txBody>
          <a:bodyPr>
            <a:noAutofit/>
          </a:bodyPr>
          <a:lstStyle/>
          <a:p>
            <a:r>
              <a:rPr lang="el-GR" sz="2800" b="1" i="1" dirty="0" smtClean="0"/>
              <a:t>Η στέψη του Καρλομάγνου από τη σκοπιά των Φράγκων</a:t>
            </a:r>
            <a:endParaRPr lang="el-GR" sz="2800" dirty="0"/>
          </a:p>
        </p:txBody>
      </p:sp>
      <p:sp>
        <p:nvSpPr>
          <p:cNvPr id="3" name="2 - Θέση περιεχομένου"/>
          <p:cNvSpPr>
            <a:spLocks noGrp="1"/>
          </p:cNvSpPr>
          <p:nvPr>
            <p:ph idx="1"/>
          </p:nvPr>
        </p:nvSpPr>
        <p:spPr>
          <a:xfrm>
            <a:off x="296260" y="2054655"/>
            <a:ext cx="8551480" cy="4581150"/>
          </a:xfrm>
        </p:spPr>
        <p:txBody>
          <a:bodyPr>
            <a:normAutofit fontScale="62500" lnSpcReduction="20000"/>
          </a:bodyPr>
          <a:lstStyle/>
          <a:p>
            <a:pPr marL="0" indent="180000" algn="just">
              <a:lnSpc>
                <a:spcPct val="120000"/>
              </a:lnSpc>
              <a:spcBef>
                <a:spcPts val="0"/>
              </a:spcBef>
              <a:buNone/>
            </a:pPr>
            <a:r>
              <a:rPr lang="el-GR" dirty="0" smtClean="0"/>
              <a:t>Επειδή δεν υπήρχε πια αυτοκράτορας στο έθνος των Ελλήνων και η αυτοκρατορική εξουσία βρισκόταν στα χέρια μιας γυναίκας, φάνηκε σωστό στον ίδιο τον πάπα Λέοντα και σ' όλους τους άγιους πατέρες που πήραν μέρος στη σύνοδο να δώσουν τον τίτλο του αυτοκράτορα στο βασιλιά των Φράγκων Κάρολο, που έχει στην κυριαρχία του την πόλη της Ρώμης, όπου συνήθιζαν πάντα να εδρεύουν οι καίσαρες, και τις άλλες πόλεις της Ιταλίας, της Γαλλίας και της Γερμανίας. Επειδή λοιπόν ο παντοδύναμος Θεός ευδόκησε να περάσουν όλες αυτές οι χώρες στην κυριαρχία του Καρόλου, οι κληρικοί της Συνόδου σκέφθηκαν ότι, σύμφωνα με το θέλημα του Θεού και το αίτημα όλων των Χριστιανών, εκείνος θα έπρεπε να έχει και τον τίτλο του αυτοκράτορα. Ο Κάρολος δεν ήθελε να εναντιωθεί σ' αυτό το θέλημα και, </a:t>
            </a:r>
            <a:r>
              <a:rPr lang="el-GR" dirty="0" err="1" smtClean="0"/>
              <a:t>υποτασσόμενος</a:t>
            </a:r>
            <a:r>
              <a:rPr lang="el-GR" dirty="0" smtClean="0"/>
              <a:t> ταπεινά στο Θεό, καθώς και στην επιθυμία που εκφράστηκε από όλο το χριστιανικό κόσμο, δέχθηκε τη χειροτονία του από τον πάπα Λέοντα και, μαζί μ' αυτή, τον τίτλο του αυτοκράτορα.</a:t>
            </a:r>
          </a:p>
          <a:p>
            <a:pPr marL="0" indent="180000" algn="just">
              <a:lnSpc>
                <a:spcPct val="120000"/>
              </a:lnSpc>
              <a:spcBef>
                <a:spcPts val="0"/>
              </a:spcBef>
              <a:buNone/>
            </a:pPr>
            <a:endParaRPr lang="el-GR" sz="1300" dirty="0" smtClean="0"/>
          </a:p>
          <a:p>
            <a:pPr marL="0" indent="180000" algn="r">
              <a:lnSpc>
                <a:spcPct val="120000"/>
              </a:lnSpc>
              <a:spcBef>
                <a:spcPts val="0"/>
              </a:spcBef>
              <a:buNone/>
            </a:pPr>
            <a:r>
              <a:rPr lang="el-GR" i="1" dirty="0" smtClean="0"/>
              <a:t>Από τα Χρονικά του </a:t>
            </a:r>
            <a:r>
              <a:rPr lang="el-GR" i="1" dirty="0" err="1" smtClean="0"/>
              <a:t>Lorsch</a:t>
            </a:r>
            <a:r>
              <a:rPr lang="el-GR" i="1" dirty="0" smtClean="0"/>
              <a:t> (</a:t>
            </a:r>
            <a:r>
              <a:rPr lang="el-GR" i="1" dirty="0" err="1" smtClean="0"/>
              <a:t>Annates</a:t>
            </a:r>
            <a:r>
              <a:rPr lang="el-GR" i="1" dirty="0" smtClean="0"/>
              <a:t> </a:t>
            </a:r>
            <a:r>
              <a:rPr lang="el-GR" i="1" dirty="0" err="1" smtClean="0"/>
              <a:t>Laureshamenses</a:t>
            </a:r>
            <a:r>
              <a:rPr lang="el-GR" i="1" dirty="0" smtClean="0"/>
              <a:t>), </a:t>
            </a:r>
            <a:r>
              <a:rPr lang="el-GR" i="1" dirty="0" err="1" smtClean="0"/>
              <a:t>Monumenta</a:t>
            </a:r>
            <a:r>
              <a:rPr lang="el-GR" i="1" dirty="0" smtClean="0"/>
              <a:t> </a:t>
            </a:r>
            <a:r>
              <a:rPr lang="el-GR" i="1" dirty="0" err="1" smtClean="0"/>
              <a:t>Germaniae</a:t>
            </a:r>
            <a:r>
              <a:rPr lang="el-GR" i="1" dirty="0" smtClean="0"/>
              <a:t> </a:t>
            </a:r>
            <a:r>
              <a:rPr lang="el-GR" i="1" dirty="0" err="1" smtClean="0"/>
              <a:t>Historica</a:t>
            </a:r>
            <a:r>
              <a:rPr lang="el-GR" i="1" dirty="0" smtClean="0"/>
              <a:t>, </a:t>
            </a:r>
            <a:r>
              <a:rPr lang="el-GR" i="1" dirty="0" err="1" smtClean="0"/>
              <a:t>τόμ</a:t>
            </a:r>
            <a:r>
              <a:rPr lang="el-GR" i="1" dirty="0" smtClean="0"/>
              <a:t>. I, 37, μετ. Λ. </a:t>
            </a:r>
            <a:r>
              <a:rPr lang="el-GR" i="1" dirty="0" err="1" smtClean="0"/>
              <a:t>Τσακτσίρας</a:t>
            </a:r>
            <a:r>
              <a:rPr lang="el-GR" i="1" dirty="0" smtClean="0"/>
              <a:t>, στο: Λ. </a:t>
            </a:r>
            <a:r>
              <a:rPr lang="el-GR" i="1" dirty="0" err="1" smtClean="0"/>
              <a:t>Τσακτσίρας</a:t>
            </a:r>
            <a:r>
              <a:rPr lang="el-GR" i="1" dirty="0" smtClean="0"/>
              <a:t>-Ζ. </a:t>
            </a:r>
            <a:r>
              <a:rPr lang="el-GR" i="1" dirty="0" err="1" smtClean="0"/>
              <a:t>Ορφανουδάκης</a:t>
            </a:r>
            <a:r>
              <a:rPr lang="el-GR" i="1" dirty="0" smtClean="0"/>
              <a:t>- Μ. Θεοχάρη, Ιστορία Ρωμαϊκή και Βυζαντινή, ΟΕΔΒ, Αθήνα 1999,183.</a:t>
            </a:r>
            <a:endParaRPr lang="el-GR" dirty="0" smtClean="0"/>
          </a:p>
          <a:p>
            <a:pPr>
              <a:buNone/>
            </a:pPr>
            <a:endParaRPr lang="el-GR" dirty="0"/>
          </a:p>
        </p:txBody>
      </p:sp>
      <p:sp>
        <p:nvSpPr>
          <p:cNvPr id="4" name="3 - TextBox"/>
          <p:cNvSpPr txBox="1"/>
          <p:nvPr/>
        </p:nvSpPr>
        <p:spPr>
          <a:xfrm>
            <a:off x="8542330" y="6488668"/>
            <a:ext cx="601670" cy="369332"/>
          </a:xfrm>
          <a:prstGeom prst="rect">
            <a:avLst/>
          </a:prstGeom>
          <a:solidFill>
            <a:schemeClr val="bg1"/>
          </a:solidFill>
        </p:spPr>
        <p:txBody>
          <a:bodyPr wrap="square" rtlCol="0">
            <a:spAutoFit/>
          </a:bodyPr>
          <a:lstStyle/>
          <a:p>
            <a:endParaRPr lang="el-GR" dirty="0"/>
          </a:p>
        </p:txBody>
      </p:sp>
    </p:spTree>
  </p:cSld>
  <p:clrMapOvr>
    <a:masterClrMapping/>
  </p:clrMapOvr>
  <p:transitio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143555" y="1443835"/>
            <a:ext cx="8856890" cy="458115"/>
          </a:xfrm>
        </p:spPr>
        <p:txBody>
          <a:bodyPr>
            <a:noAutofit/>
          </a:bodyPr>
          <a:lstStyle/>
          <a:p>
            <a:r>
              <a:rPr lang="el-GR" sz="2600" b="1" i="1" dirty="0" smtClean="0"/>
              <a:t>Η στέψη του Καρλομάγνου από τη σκοπιά των Βυζαντινών</a:t>
            </a:r>
            <a:endParaRPr lang="el-GR" sz="2600" dirty="0"/>
          </a:p>
        </p:txBody>
      </p:sp>
      <p:sp>
        <p:nvSpPr>
          <p:cNvPr id="3" name="2 - Θέση περιεχομένου"/>
          <p:cNvSpPr>
            <a:spLocks noGrp="1"/>
          </p:cNvSpPr>
          <p:nvPr>
            <p:ph idx="1"/>
          </p:nvPr>
        </p:nvSpPr>
        <p:spPr>
          <a:xfrm>
            <a:off x="296260" y="2054655"/>
            <a:ext cx="8551480" cy="4581150"/>
          </a:xfrm>
        </p:spPr>
        <p:txBody>
          <a:bodyPr>
            <a:normAutofit fontScale="70000" lnSpcReduction="20000"/>
          </a:bodyPr>
          <a:lstStyle/>
          <a:p>
            <a:pPr marL="0" indent="180000" algn="just">
              <a:lnSpc>
                <a:spcPct val="120000"/>
              </a:lnSpc>
              <a:spcBef>
                <a:spcPts val="0"/>
              </a:spcBef>
              <a:buNone/>
            </a:pPr>
            <a:r>
              <a:rPr lang="el-GR" dirty="0" smtClean="0"/>
              <a:t>Αυτό το χρόνο (800), στις 25 Δεκεμβρίου, ο ρήγας των Φράγκων Κάρολος στέφθηκε (αυτοκράτορας) από τον πάπα Λέοντα. Και ενώ σκόπευε να επιτεθεί με στόλο στη Σικελία, άλλαξε γνώμη και αποφάσισε να ζητήσει σε γάμο την αυτοκράτειρα Ειρήνη. Για το σκοπό αυτό έστειλε τον επόμενο χρόνο πρεσβευτές στο Βυζάντιο.</a:t>
            </a:r>
          </a:p>
          <a:p>
            <a:pPr marL="0" indent="180000" algn="just">
              <a:lnSpc>
                <a:spcPct val="120000"/>
              </a:lnSpc>
              <a:spcBef>
                <a:spcPts val="0"/>
              </a:spcBef>
              <a:buNone/>
            </a:pPr>
            <a:r>
              <a:rPr lang="el-GR" dirty="0" smtClean="0"/>
              <a:t>Κι έφτασαν οι απεσταλμένοι του Καρόλου και του πάπα Λέοντος (στην Πόλη), ζητώντας από την Ειρήνη να παντρευτεί τον Κάρολο και έτσι να ενωθεί η Ανατολή με τη Δύση. Κι εκείνη θα δεχόταν αν δεν την εμπόδιζε ο </a:t>
            </a:r>
            <a:r>
              <a:rPr lang="el-GR" dirty="0" err="1" smtClean="0"/>
              <a:t>Αέτιος</a:t>
            </a:r>
            <a:r>
              <a:rPr lang="el-GR" dirty="0" smtClean="0"/>
              <a:t>, που είχε μεγάλη δύναμη και σκόπευε να κάνει αυτοκράτορα τον αδελφό του. Τον επόμενο χρόνο (802), τον Οκτώβριο, ο Νικηφόρος, πατρίκιος και γενικός λογοθέτης, έγινε αυτοκράτορας διώχνοντας την </a:t>
            </a:r>
            <a:r>
              <a:rPr lang="el-GR" dirty="0" err="1" smtClean="0"/>
              <a:t>αυγούστα</a:t>
            </a:r>
            <a:r>
              <a:rPr lang="el-GR" dirty="0" smtClean="0"/>
              <a:t> Ειρήνη.</a:t>
            </a:r>
          </a:p>
          <a:p>
            <a:pPr marL="0" indent="180000" algn="just">
              <a:lnSpc>
                <a:spcPct val="120000"/>
              </a:lnSpc>
              <a:spcBef>
                <a:spcPts val="0"/>
              </a:spcBef>
              <a:buNone/>
            </a:pPr>
            <a:endParaRPr lang="el-GR" sz="1300" dirty="0" smtClean="0"/>
          </a:p>
          <a:p>
            <a:pPr marL="0" indent="180000" algn="r">
              <a:lnSpc>
                <a:spcPct val="120000"/>
              </a:lnSpc>
              <a:spcBef>
                <a:spcPts val="0"/>
              </a:spcBef>
              <a:buNone/>
            </a:pPr>
            <a:r>
              <a:rPr lang="el-GR" dirty="0" smtClean="0"/>
              <a:t>Θεοφάνης, </a:t>
            </a:r>
            <a:r>
              <a:rPr lang="el-GR" i="1" dirty="0" smtClean="0"/>
              <a:t>Χρονογραφία, </a:t>
            </a:r>
            <a:r>
              <a:rPr lang="el-GR" i="1" dirty="0" err="1" smtClean="0"/>
              <a:t>έκδ</a:t>
            </a:r>
            <a:r>
              <a:rPr lang="el-GR" i="1" dirty="0" smtClean="0"/>
              <a:t>. C. </a:t>
            </a:r>
            <a:r>
              <a:rPr lang="el-GR" i="1" dirty="0" err="1" smtClean="0"/>
              <a:t>de</a:t>
            </a:r>
            <a:r>
              <a:rPr lang="el-GR" i="1" dirty="0" smtClean="0"/>
              <a:t> </a:t>
            </a:r>
            <a:r>
              <a:rPr lang="el-GR" i="1" dirty="0" err="1" smtClean="0"/>
              <a:t>Boor</a:t>
            </a:r>
            <a:r>
              <a:rPr lang="el-GR" i="1" dirty="0" smtClean="0"/>
              <a:t>, </a:t>
            </a:r>
            <a:r>
              <a:rPr lang="el-GR" i="1" dirty="0" err="1" smtClean="0"/>
              <a:t>τόμ</a:t>
            </a:r>
            <a:r>
              <a:rPr lang="el-GR" i="1" dirty="0" smtClean="0"/>
              <a:t>. 1, Λειψία 1883, 475-476.</a:t>
            </a:r>
            <a:endParaRPr lang="el-GR" dirty="0" smtClean="0"/>
          </a:p>
          <a:p>
            <a:pPr>
              <a:buNone/>
            </a:pPr>
            <a:endParaRPr lang="el-GR" dirty="0"/>
          </a:p>
        </p:txBody>
      </p:sp>
      <p:sp>
        <p:nvSpPr>
          <p:cNvPr id="4" name="3 - TextBox"/>
          <p:cNvSpPr txBox="1"/>
          <p:nvPr/>
        </p:nvSpPr>
        <p:spPr>
          <a:xfrm>
            <a:off x="8389625" y="6488668"/>
            <a:ext cx="754375" cy="369332"/>
          </a:xfrm>
          <a:prstGeom prst="rect">
            <a:avLst/>
          </a:prstGeom>
          <a:solidFill>
            <a:schemeClr val="bg1"/>
          </a:solidFill>
        </p:spPr>
        <p:txBody>
          <a:bodyPr wrap="square" rtlCol="0">
            <a:spAutoFit/>
          </a:bodyPr>
          <a:lstStyle/>
          <a:p>
            <a:endParaRPr lang="el-GR" dirty="0"/>
          </a:p>
        </p:txBody>
      </p:sp>
    </p:spTree>
  </p:cSld>
  <p:clrMapOvr>
    <a:masterClrMapping/>
  </p:clrMapOvr>
  <p:transition spd="slow"/>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1670605" y="222195"/>
            <a:ext cx="7329840" cy="458115"/>
          </a:xfrm>
        </p:spPr>
        <p:txBody>
          <a:bodyPr>
            <a:noAutofit/>
          </a:bodyPr>
          <a:lstStyle/>
          <a:p>
            <a:pPr algn="l"/>
            <a:r>
              <a:rPr lang="el-GR" sz="2800" b="1" dirty="0" smtClean="0">
                <a:solidFill>
                  <a:srgbClr val="00B050"/>
                </a:solidFill>
              </a:rPr>
              <a:t>δ. Η διάσπαση της Αυτοκρατορίας του Καρόλου</a:t>
            </a:r>
            <a:endParaRPr lang="en-US" sz="2800" b="1" dirty="0">
              <a:solidFill>
                <a:srgbClr val="00B050"/>
              </a:solidFill>
            </a:endParaRPr>
          </a:p>
        </p:txBody>
      </p:sp>
      <p:sp>
        <p:nvSpPr>
          <p:cNvPr id="5" name="Content Placeholder 4"/>
          <p:cNvSpPr>
            <a:spLocks noGrp="1"/>
          </p:cNvSpPr>
          <p:nvPr>
            <p:ph idx="1"/>
          </p:nvPr>
        </p:nvSpPr>
        <p:spPr>
          <a:xfrm>
            <a:off x="1976015" y="833015"/>
            <a:ext cx="7024429" cy="5802789"/>
          </a:xfrm>
        </p:spPr>
        <p:txBody>
          <a:bodyPr>
            <a:normAutofit fontScale="77500" lnSpcReduction="20000"/>
          </a:bodyPr>
          <a:lstStyle/>
          <a:p>
            <a:pPr marL="0" indent="-180000">
              <a:lnSpc>
                <a:spcPct val="120000"/>
              </a:lnSpc>
              <a:spcBef>
                <a:spcPts val="0"/>
              </a:spcBef>
              <a:spcAft>
                <a:spcPts val="600"/>
              </a:spcAft>
            </a:pPr>
            <a:r>
              <a:rPr lang="el-GR" sz="2400" dirty="0" smtClean="0"/>
              <a:t>Η δυναστεία των </a:t>
            </a:r>
            <a:r>
              <a:rPr lang="el-GR" sz="2400" dirty="0" err="1" smtClean="0"/>
              <a:t>Καρολιδών</a:t>
            </a:r>
            <a:r>
              <a:rPr lang="el-GR" sz="2400" dirty="0" smtClean="0"/>
              <a:t> συνένωσε το μεγαλύτερο μέρος του χριστιανικού κόσμου της Δ. Ευρώπης (Γαλατία, Γερμανία και Ιταλία).</a:t>
            </a:r>
          </a:p>
          <a:p>
            <a:pPr marL="0" indent="-180000">
              <a:lnSpc>
                <a:spcPct val="120000"/>
              </a:lnSpc>
              <a:spcBef>
                <a:spcPts val="0"/>
              </a:spcBef>
              <a:spcAft>
                <a:spcPts val="600"/>
              </a:spcAft>
            </a:pPr>
            <a:r>
              <a:rPr lang="el-GR" sz="2400" dirty="0" smtClean="0"/>
              <a:t>Η διοικητική ενότητα του ετερογενούς αυτού κράτους άρχισε να κλονίζεται, όταν εξέλιπε η επιβλητική προσωπικότητα του Μεγάλου Καρόλου.</a:t>
            </a:r>
          </a:p>
          <a:p>
            <a:pPr marL="0" indent="-180000">
              <a:lnSpc>
                <a:spcPct val="120000"/>
              </a:lnSpc>
              <a:spcBef>
                <a:spcPts val="0"/>
              </a:spcBef>
              <a:spcAft>
                <a:spcPts val="600"/>
              </a:spcAft>
            </a:pPr>
            <a:r>
              <a:rPr lang="el-GR" sz="2400" dirty="0" smtClean="0"/>
              <a:t>Ο διάδοχος του τελευταίου, Λουδοβίκος ο Ευσεβής, διέπραξε λάθη που έπληξαν σοβαρά το κύρος της αυτοκρατορικής εξουσίας.</a:t>
            </a:r>
          </a:p>
          <a:p>
            <a:pPr marL="0" indent="-180000">
              <a:lnSpc>
                <a:spcPct val="120000"/>
              </a:lnSpc>
              <a:spcBef>
                <a:spcPts val="0"/>
              </a:spcBef>
              <a:spcAft>
                <a:spcPts val="600"/>
              </a:spcAft>
            </a:pPr>
            <a:r>
              <a:rPr lang="el-GR" sz="2400" dirty="0" smtClean="0"/>
              <a:t>Μετά το θάνατο του (</a:t>
            </a:r>
            <a:r>
              <a:rPr lang="el-GR" sz="2400" b="1" dirty="0" smtClean="0"/>
              <a:t>840</a:t>
            </a:r>
            <a:r>
              <a:rPr lang="el-GR" sz="2400" dirty="0" smtClean="0"/>
              <a:t>) οι τρεις γιοι του (Λουδοβίκος, Κάρολος Φαλακρός και Λοθάριος) διένειμαν, με τη </a:t>
            </a:r>
            <a:r>
              <a:rPr lang="el-GR" sz="2400" b="1" dirty="0" smtClean="0"/>
              <a:t>συνθήκη του Βερντέν </a:t>
            </a:r>
            <a:r>
              <a:rPr lang="el-GR" sz="2400" dirty="0" smtClean="0"/>
              <a:t>(</a:t>
            </a:r>
            <a:r>
              <a:rPr lang="el-GR" sz="2400" b="1" dirty="0" smtClean="0"/>
              <a:t>843</a:t>
            </a:r>
            <a:r>
              <a:rPr lang="el-GR" sz="2400" dirty="0" smtClean="0"/>
              <a:t>), την κληρονομιά του:</a:t>
            </a:r>
          </a:p>
          <a:p>
            <a:pPr marL="0" indent="-180000">
              <a:lnSpc>
                <a:spcPct val="120000"/>
              </a:lnSpc>
              <a:spcBef>
                <a:spcPts val="0"/>
              </a:spcBef>
              <a:spcAft>
                <a:spcPts val="600"/>
              </a:spcAft>
              <a:buFont typeface="Wingdings" pitchFamily="2" charset="2"/>
              <a:buChar char="ü"/>
            </a:pPr>
            <a:r>
              <a:rPr lang="el-GR" sz="2400" dirty="0" smtClean="0"/>
              <a:t>  Ο πρώτος έλαβε τα εδάφη ανατολικά του Ρήνου,</a:t>
            </a:r>
          </a:p>
          <a:p>
            <a:pPr marL="0" indent="-180000">
              <a:lnSpc>
                <a:spcPct val="120000"/>
              </a:lnSpc>
              <a:spcBef>
                <a:spcPts val="0"/>
              </a:spcBef>
              <a:spcAft>
                <a:spcPts val="600"/>
              </a:spcAft>
              <a:buFont typeface="Wingdings" pitchFamily="2" charset="2"/>
              <a:buChar char="ü"/>
            </a:pPr>
            <a:r>
              <a:rPr lang="el-GR" sz="2400" dirty="0" smtClean="0"/>
              <a:t> ο δεύτερος περιοχές της σημερινής Γαλλίας και</a:t>
            </a:r>
          </a:p>
          <a:p>
            <a:pPr marL="0" indent="-180000">
              <a:lnSpc>
                <a:spcPct val="120000"/>
              </a:lnSpc>
              <a:spcBef>
                <a:spcPts val="0"/>
              </a:spcBef>
              <a:spcAft>
                <a:spcPts val="600"/>
              </a:spcAft>
              <a:buFont typeface="Wingdings" pitchFamily="2" charset="2"/>
              <a:buChar char="ü"/>
            </a:pPr>
            <a:r>
              <a:rPr lang="el-GR" sz="2400" dirty="0" smtClean="0"/>
              <a:t> ο τρίτος μια ζώνη που εκτεινόταν από το σημερινό Βέλγιο μέχρι την κεντρική Ιταλία.</a:t>
            </a:r>
          </a:p>
          <a:p>
            <a:pPr marL="0" indent="-180000">
              <a:lnSpc>
                <a:spcPct val="120000"/>
              </a:lnSpc>
              <a:spcBef>
                <a:spcPts val="0"/>
              </a:spcBef>
              <a:spcAft>
                <a:spcPts val="600"/>
              </a:spcAft>
              <a:buNone/>
            </a:pPr>
            <a:r>
              <a:rPr lang="el-GR" sz="2400" b="1" dirty="0" smtClean="0">
                <a:sym typeface="Wingdings"/>
              </a:rPr>
              <a:t></a:t>
            </a:r>
            <a:r>
              <a:rPr lang="el-GR" sz="2400" dirty="0" smtClean="0">
                <a:sym typeface="Wingdings"/>
              </a:rPr>
              <a:t> </a:t>
            </a:r>
            <a:r>
              <a:rPr lang="el-GR" sz="2400" dirty="0" smtClean="0"/>
              <a:t>Οι τρεις αυτές εδαφικές ενότητες επρόκειτο να αποτελέσουν τη </a:t>
            </a:r>
            <a:r>
              <a:rPr lang="el-GR" sz="2400" b="1" dirty="0" smtClean="0"/>
              <a:t>βάση σχηματισμού </a:t>
            </a:r>
            <a:r>
              <a:rPr lang="el-GR" sz="2400" dirty="0" smtClean="0"/>
              <a:t>τριών από τα μεγαλύτερα κράτη της σύγχρονης Ευρώπης, της </a:t>
            </a:r>
            <a:r>
              <a:rPr lang="el-GR" sz="2400" b="1" dirty="0" smtClean="0"/>
              <a:t>Γερμανίας</a:t>
            </a:r>
            <a:r>
              <a:rPr lang="el-GR" sz="2400" dirty="0" smtClean="0"/>
              <a:t>, της </a:t>
            </a:r>
            <a:r>
              <a:rPr lang="el-GR" sz="2500" b="1" dirty="0" smtClean="0"/>
              <a:t>Γαλλίας</a:t>
            </a:r>
            <a:r>
              <a:rPr lang="el-GR" sz="2400" dirty="0" smtClean="0"/>
              <a:t> και της </a:t>
            </a:r>
            <a:r>
              <a:rPr lang="el-GR" sz="2500" b="1" dirty="0" smtClean="0"/>
              <a:t>Ιταλίας</a:t>
            </a:r>
            <a:r>
              <a:rPr lang="el-GR" sz="2400" dirty="0" smtClean="0"/>
              <a:t>.</a:t>
            </a:r>
          </a:p>
          <a:p>
            <a:pPr marL="0">
              <a:spcBef>
                <a:spcPts val="0"/>
              </a:spcBef>
              <a:spcAft>
                <a:spcPts val="600"/>
              </a:spcAft>
            </a:pPr>
            <a:endParaRPr lang="el-GR" sz="2200" dirty="0" smtClean="0"/>
          </a:p>
        </p:txBody>
      </p:sp>
      <p:sp>
        <p:nvSpPr>
          <p:cNvPr id="6" name="5 - TextBox"/>
          <p:cNvSpPr txBox="1"/>
          <p:nvPr/>
        </p:nvSpPr>
        <p:spPr>
          <a:xfrm>
            <a:off x="8389625" y="6488668"/>
            <a:ext cx="754375" cy="369332"/>
          </a:xfrm>
          <a:prstGeom prst="rect">
            <a:avLst/>
          </a:prstGeom>
          <a:solidFill>
            <a:schemeClr val="bg1"/>
          </a:solidFill>
        </p:spPr>
        <p:txBody>
          <a:bodyPr wrap="square" rtlCol="0">
            <a:spAutoFit/>
          </a:bodyPr>
          <a:lstStyle/>
          <a:p>
            <a:endParaRPr lang="el-GR" dirty="0"/>
          </a:p>
        </p:txBody>
      </p:sp>
    </p:spTree>
    <p:extLst>
      <p:ext uri="{BB962C8B-B14F-4D97-AF65-F5344CB8AC3E}">
        <p14:creationId xmlns:p14="http://schemas.microsoft.com/office/powerpoint/2010/main" val="110163387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2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20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20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20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20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fade">
                                      <p:cBhvr>
                                        <p:cTn id="42" dur="20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Η διαίρεση τον Φραγκικού Κράτους βάσει της Συνθήκης του Βερντέν (843)."/>
          <p:cNvPicPr>
            <a:picLocks noChangeAspect="1" noChangeArrowheads="1"/>
          </p:cNvPicPr>
          <p:nvPr/>
        </p:nvPicPr>
        <p:blipFill>
          <a:blip r:embed="rId2" cstate="print"/>
          <a:srcRect/>
          <a:stretch>
            <a:fillRect/>
          </a:stretch>
        </p:blipFill>
        <p:spPr bwMode="auto">
          <a:xfrm>
            <a:off x="11835" y="1901951"/>
            <a:ext cx="5752556" cy="4956050"/>
          </a:xfrm>
          <a:prstGeom prst="rect">
            <a:avLst/>
          </a:prstGeom>
          <a:noFill/>
        </p:spPr>
      </p:pic>
      <p:sp>
        <p:nvSpPr>
          <p:cNvPr id="3" name="2 - TextBox"/>
          <p:cNvSpPr txBox="1"/>
          <p:nvPr/>
        </p:nvSpPr>
        <p:spPr>
          <a:xfrm>
            <a:off x="5946345" y="3734410"/>
            <a:ext cx="2901395" cy="1200329"/>
          </a:xfrm>
          <a:prstGeom prst="rect">
            <a:avLst/>
          </a:prstGeom>
          <a:noFill/>
        </p:spPr>
        <p:txBody>
          <a:bodyPr wrap="square" rtlCol="0">
            <a:spAutoFit/>
          </a:bodyPr>
          <a:lstStyle/>
          <a:p>
            <a:r>
              <a:rPr lang="el-GR" b="1" dirty="0" smtClean="0"/>
              <a:t>Η διαίρεση του Φραγκικού Κράτους</a:t>
            </a:r>
          </a:p>
          <a:p>
            <a:r>
              <a:rPr lang="el-GR" b="1" dirty="0" smtClean="0"/>
              <a:t>βάσει της Συνθήκης του Βερντέν (843).</a:t>
            </a:r>
            <a:endParaRPr lang="el-GR" b="1" dirty="0"/>
          </a:p>
        </p:txBody>
      </p:sp>
      <p:sp>
        <p:nvSpPr>
          <p:cNvPr id="4" name="3 - TextBox"/>
          <p:cNvSpPr txBox="1"/>
          <p:nvPr/>
        </p:nvSpPr>
        <p:spPr>
          <a:xfrm>
            <a:off x="8542330" y="6488668"/>
            <a:ext cx="601670" cy="369332"/>
          </a:xfrm>
          <a:prstGeom prst="rect">
            <a:avLst/>
          </a:prstGeom>
          <a:solidFill>
            <a:schemeClr val="bg1"/>
          </a:solidFill>
        </p:spPr>
        <p:txBody>
          <a:bodyPr wrap="square" rtlCol="0">
            <a:spAutoFit/>
          </a:bodyPr>
          <a:lstStyle/>
          <a:p>
            <a:endParaRPr lang="el-GR" dirty="0"/>
          </a:p>
        </p:txBody>
      </p:sp>
    </p:spTree>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1363</Words>
  <Application>Microsoft Office PowerPoint</Application>
  <PresentationFormat>Προβολή στην οθόνη (4:3)</PresentationFormat>
  <Paragraphs>103</Paragraphs>
  <Slides>19</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19</vt:i4>
      </vt:variant>
    </vt:vector>
  </HeadingPairs>
  <TitlesOfParts>
    <vt:vector size="20" baseType="lpstr">
      <vt:lpstr>Office Theme</vt:lpstr>
      <vt:lpstr>8. Το Φραγκικό Κράτος υπό τις δυναστείες των Μεροβιγγείων και των Καρολιδών</vt:lpstr>
      <vt:lpstr>α. Η εποχή των Μεροβιγγείων και η κρίση του Φραγκικού κράτους</vt:lpstr>
      <vt:lpstr>Επιπτώσεις της κρίσης</vt:lpstr>
      <vt:lpstr>β. Οι Καρολίδες και η ακμή της φραγκικής δύναμης</vt:lpstr>
      <vt:lpstr>Συνθήκες ίδρυσης της νέας δυναστείας</vt:lpstr>
      <vt:lpstr>Παρουσίαση του PowerPoint</vt:lpstr>
      <vt:lpstr>Παρουσίαση του PowerPoint</vt:lpstr>
      <vt:lpstr>γ. Το πρόβλημα των δύο αυτοκρατοριών</vt:lpstr>
      <vt:lpstr>Παρουσίαση του PowerPoint</vt:lpstr>
      <vt:lpstr>Παρουσίαση του PowerPoint</vt:lpstr>
      <vt:lpstr>Στέψη του Καρόλου</vt:lpstr>
      <vt:lpstr>Παρουσίαση του PowerPoint</vt:lpstr>
      <vt:lpstr>Παρουσίαση του PowerPoint</vt:lpstr>
      <vt:lpstr>Παρουσίαση του PowerPoint</vt:lpstr>
      <vt:lpstr>Αποτέλεσμα της στέψης</vt:lpstr>
      <vt:lpstr>Η στέψη του Καρλομάγνου από τη σκοπιά των Φράγκων</vt:lpstr>
      <vt:lpstr>Η στέψη του Καρλομάγνου από τη σκοπιά των Βυζαντινών</vt:lpstr>
      <vt:lpstr>δ. Η διάσπαση της Αυτοκρατορίας του Καρόλου</vt:lpstr>
      <vt:lpstr>Παρουσίαση του PowerPoint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Julian</dc:creator>
  <cp:lastModifiedBy>User</cp:lastModifiedBy>
  <cp:revision>67</cp:revision>
  <dcterms:created xsi:type="dcterms:W3CDTF">2013-08-21T19:17:07Z</dcterms:created>
  <dcterms:modified xsi:type="dcterms:W3CDTF">2019-10-14T05:02:15Z</dcterms:modified>
</cp:coreProperties>
</file>